
<file path=[Content_Types].xml><?xml version="1.0" encoding="utf-8"?>
<Types xmlns="http://schemas.openxmlformats.org/package/2006/content-types">
  <Default Extension="png" ContentType="image/png"/>
  <Default Extension="mp3" ContentType="audio/unknown"/>
  <Default Extension="jpeg" ContentType="image/jpeg"/>
  <Default Extension="m4a" ContentType="audio/unknown"/>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57" r:id="rId3"/>
    <p:sldId id="302" r:id="rId4"/>
    <p:sldId id="259" r:id="rId5"/>
    <p:sldId id="262" r:id="rId6"/>
    <p:sldId id="258" r:id="rId7"/>
    <p:sldId id="293" r:id="rId8"/>
    <p:sldId id="264" r:id="rId9"/>
    <p:sldId id="260" r:id="rId10"/>
    <p:sldId id="265" r:id="rId11"/>
    <p:sldId id="267" r:id="rId12"/>
    <p:sldId id="305" r:id="rId13"/>
    <p:sldId id="304" r:id="rId14"/>
    <p:sldId id="309" r:id="rId15"/>
    <p:sldId id="307" r:id="rId16"/>
    <p:sldId id="295" r:id="rId17"/>
    <p:sldId id="294" r:id="rId18"/>
    <p:sldId id="311" r:id="rId19"/>
    <p:sldId id="312" r:id="rId20"/>
    <p:sldId id="313" r:id="rId21"/>
    <p:sldId id="314" r:id="rId22"/>
    <p:sldId id="315" r:id="rId23"/>
    <p:sldId id="316" r:id="rId24"/>
    <p:sldId id="317" r:id="rId25"/>
    <p:sldId id="318" r:id="rId26"/>
    <p:sldId id="319" r:id="rId27"/>
    <p:sldId id="320" r:id="rId28"/>
    <p:sldId id="321" r:id="rId29"/>
    <p:sldId id="322" r:id="rId30"/>
    <p:sldId id="323" r:id="rId31"/>
    <p:sldId id="324" r:id="rId32"/>
    <p:sldId id="325" r:id="rId33"/>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0E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65" autoAdjust="0"/>
    <p:restoredTop sz="94660"/>
  </p:normalViewPr>
  <p:slideViewPr>
    <p:cSldViewPr snapToGrid="0">
      <p:cViewPr>
        <p:scale>
          <a:sx n="50" d="100"/>
          <a:sy n="50" d="100"/>
        </p:scale>
        <p:origin x="-1254" y="-60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B6629E-A5D6-4CB1-B454-F056604712DA}" type="datetimeFigureOut">
              <a:rPr lang="en-US" smtClean="0"/>
              <a:pPr/>
              <a:t>9/18/2022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51D86C-1A9F-417F-A39E-34E56907B1B7}" type="slidenum">
              <a:rPr lang="en-US" smtClean="0"/>
              <a:pPr/>
              <a:t>‹#›</a:t>
            </a:fld>
            <a:endParaRPr lang="en-US"/>
          </a:p>
        </p:txBody>
      </p:sp>
    </p:spTree>
    <p:extLst>
      <p:ext uri="{BB962C8B-B14F-4D97-AF65-F5344CB8AC3E}">
        <p14:creationId xmlns:p14="http://schemas.microsoft.com/office/powerpoint/2010/main" val="3617189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pPr/>
              <a:t>5</a:t>
            </a:fld>
            <a:endParaRPr lang="zh-CN" altLang="en-US"/>
          </a:p>
        </p:txBody>
      </p:sp>
    </p:spTree>
    <p:extLst>
      <p:ext uri="{BB962C8B-B14F-4D97-AF65-F5344CB8AC3E}">
        <p14:creationId xmlns:p14="http://schemas.microsoft.com/office/powerpoint/2010/main" val="895744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pPr/>
              <a:t>10</a:t>
            </a:fld>
            <a:endParaRPr lang="zh-CN" altLang="en-US"/>
          </a:p>
        </p:txBody>
      </p:sp>
    </p:spTree>
    <p:extLst>
      <p:ext uri="{BB962C8B-B14F-4D97-AF65-F5344CB8AC3E}">
        <p14:creationId xmlns:p14="http://schemas.microsoft.com/office/powerpoint/2010/main" val="1443319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2489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A7BC3D-F7BC-4D36-BDB7-4BFA0057167D}" type="datetimeFigureOut">
              <a:rPr lang="en-US" smtClean="0"/>
              <a:pPr/>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pPr/>
              <a:t>‹#›</a:t>
            </a:fld>
            <a:endParaRPr lang="en-US"/>
          </a:p>
        </p:txBody>
      </p:sp>
    </p:spTree>
    <p:extLst>
      <p:ext uri="{BB962C8B-B14F-4D97-AF65-F5344CB8AC3E}">
        <p14:creationId xmlns:p14="http://schemas.microsoft.com/office/powerpoint/2010/main" val="848346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DA7BC3D-F7BC-4D36-BDB7-4BFA0057167D}" type="datetimeFigureOut">
              <a:rPr lang="en-US" smtClean="0"/>
              <a:pPr/>
              <a:t>9/18/2022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7ECCA5-E25D-46D1-99C1-543C92C95756}" type="slidenum">
              <a:rPr lang="en-US" smtClean="0"/>
              <a:pPr/>
              <a:t>‹#›</a:t>
            </a:fld>
            <a:endParaRPr lang="en-US"/>
          </a:p>
        </p:txBody>
      </p:sp>
    </p:spTree>
    <p:extLst>
      <p:ext uri="{BB962C8B-B14F-4D97-AF65-F5344CB8AC3E}">
        <p14:creationId xmlns:p14="http://schemas.microsoft.com/office/powerpoint/2010/main" val="2193674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A7BC3D-F7BC-4D36-BDB7-4BFA0057167D}" type="datetimeFigureOut">
              <a:rPr lang="en-US" smtClean="0"/>
              <a:pPr/>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pPr/>
              <a:t>‹#›</a:t>
            </a:fld>
            <a:endParaRPr lang="en-US"/>
          </a:p>
        </p:txBody>
      </p:sp>
    </p:spTree>
    <p:extLst>
      <p:ext uri="{BB962C8B-B14F-4D97-AF65-F5344CB8AC3E}">
        <p14:creationId xmlns:p14="http://schemas.microsoft.com/office/powerpoint/2010/main" val="136619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A7BC3D-F7BC-4D36-BDB7-4BFA0057167D}" type="datetimeFigureOut">
              <a:rPr lang="en-US" smtClean="0"/>
              <a:pPr/>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pPr/>
              <a:t>‹#›</a:t>
            </a:fld>
            <a:endParaRPr lang="en-US"/>
          </a:p>
        </p:txBody>
      </p:sp>
    </p:spTree>
    <p:extLst>
      <p:ext uri="{BB962C8B-B14F-4D97-AF65-F5344CB8AC3E}">
        <p14:creationId xmlns:p14="http://schemas.microsoft.com/office/powerpoint/2010/main" val="829348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A7BC3D-F7BC-4D36-BDB7-4BFA0057167D}" type="datetimeFigureOut">
              <a:rPr lang="en-US" smtClean="0"/>
              <a:pPr/>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pPr/>
              <a:t>‹#›</a:t>
            </a:fld>
            <a:endParaRPr lang="en-US"/>
          </a:p>
        </p:txBody>
      </p:sp>
    </p:spTree>
    <p:extLst>
      <p:ext uri="{BB962C8B-B14F-4D97-AF65-F5344CB8AC3E}">
        <p14:creationId xmlns:p14="http://schemas.microsoft.com/office/powerpoint/2010/main" val="171529685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A7BC3D-F7BC-4D36-BDB7-4BFA0057167D}" type="datetimeFigureOut">
              <a:rPr lang="en-US" smtClean="0"/>
              <a:pPr/>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pPr/>
              <a:t>‹#›</a:t>
            </a:fld>
            <a:endParaRPr lang="en-US"/>
          </a:p>
        </p:txBody>
      </p:sp>
    </p:spTree>
    <p:extLst>
      <p:ext uri="{BB962C8B-B14F-4D97-AF65-F5344CB8AC3E}">
        <p14:creationId xmlns:p14="http://schemas.microsoft.com/office/powerpoint/2010/main" val="97223363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DA7BC3D-F7BC-4D36-BDB7-4BFA0057167D}" type="datetimeFigureOut">
              <a:rPr lang="en-US" smtClean="0"/>
              <a:pPr/>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pPr/>
              <a:t>‹#›</a:t>
            </a:fld>
            <a:endParaRPr lang="en-US"/>
          </a:p>
        </p:txBody>
      </p:sp>
    </p:spTree>
    <p:extLst>
      <p:ext uri="{BB962C8B-B14F-4D97-AF65-F5344CB8AC3E}">
        <p14:creationId xmlns:p14="http://schemas.microsoft.com/office/powerpoint/2010/main" val="1901577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A7BC3D-F7BC-4D36-BDB7-4BFA0057167D}" type="datetimeFigureOut">
              <a:rPr lang="en-US" smtClean="0"/>
              <a:pPr/>
              <a:t>9/18/2022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7ECCA5-E25D-46D1-99C1-543C92C95756}" type="slidenum">
              <a:rPr lang="en-US" smtClean="0"/>
              <a:pPr/>
              <a:t>‹#›</a:t>
            </a:fld>
            <a:endParaRPr lang="en-US"/>
          </a:p>
        </p:txBody>
      </p:sp>
    </p:spTree>
    <p:extLst>
      <p:ext uri="{BB962C8B-B14F-4D97-AF65-F5344CB8AC3E}">
        <p14:creationId xmlns:p14="http://schemas.microsoft.com/office/powerpoint/2010/main" val="1098070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A7BC3D-F7BC-4D36-BDB7-4BFA0057167D}" type="datetimeFigureOut">
              <a:rPr lang="en-US" smtClean="0"/>
              <a:pPr/>
              <a:t>9/18/2022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7ECCA5-E25D-46D1-99C1-543C92C95756}" type="slidenum">
              <a:rPr lang="en-US" smtClean="0"/>
              <a:pPr/>
              <a:t>‹#›</a:t>
            </a:fld>
            <a:endParaRPr lang="en-US"/>
          </a:p>
        </p:txBody>
      </p:sp>
    </p:spTree>
    <p:extLst>
      <p:ext uri="{BB962C8B-B14F-4D97-AF65-F5344CB8AC3E}">
        <p14:creationId xmlns:p14="http://schemas.microsoft.com/office/powerpoint/2010/main" val="2559412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A7BC3D-F7BC-4D36-BDB7-4BFA0057167D}" type="datetimeFigureOut">
              <a:rPr lang="en-US" smtClean="0"/>
              <a:pPr/>
              <a:t>9/18/2022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7ECCA5-E25D-46D1-99C1-543C92C95756}" type="slidenum">
              <a:rPr lang="en-US" smtClean="0"/>
              <a:pPr/>
              <a:t>‹#›</a:t>
            </a:fld>
            <a:endParaRPr lang="en-US"/>
          </a:p>
        </p:txBody>
      </p:sp>
    </p:spTree>
    <p:extLst>
      <p:ext uri="{BB962C8B-B14F-4D97-AF65-F5344CB8AC3E}">
        <p14:creationId xmlns:p14="http://schemas.microsoft.com/office/powerpoint/2010/main" val="195660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7BC3D-F7BC-4D36-BDB7-4BFA0057167D}" type="datetimeFigureOut">
              <a:rPr lang="en-US" smtClean="0"/>
              <a:pPr/>
              <a:t>9/18/2022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7ECCA5-E25D-46D1-99C1-543C92C95756}" type="slidenum">
              <a:rPr lang="en-US" smtClean="0"/>
              <a:pPr/>
              <a:t>‹#›</a:t>
            </a:fld>
            <a:endParaRPr lang="en-US"/>
          </a:p>
        </p:txBody>
      </p:sp>
    </p:spTree>
    <p:extLst>
      <p:ext uri="{BB962C8B-B14F-4D97-AF65-F5344CB8AC3E}">
        <p14:creationId xmlns:p14="http://schemas.microsoft.com/office/powerpoint/2010/main" val="2877383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DA7BC3D-F7BC-4D36-BDB7-4BFA0057167D}" type="datetimeFigureOut">
              <a:rPr lang="en-US" smtClean="0"/>
              <a:pPr/>
              <a:t>9/18/2022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7ECCA5-E25D-46D1-99C1-543C92C95756}" type="slidenum">
              <a:rPr lang="en-US" smtClean="0"/>
              <a:pPr/>
              <a:t>‹#›</a:t>
            </a:fld>
            <a:endParaRPr lang="en-US"/>
          </a:p>
        </p:txBody>
      </p:sp>
    </p:spTree>
    <p:extLst>
      <p:ext uri="{BB962C8B-B14F-4D97-AF65-F5344CB8AC3E}">
        <p14:creationId xmlns:p14="http://schemas.microsoft.com/office/powerpoint/2010/main" val="604264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20000" b="-2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7BC3D-F7BC-4D36-BDB7-4BFA0057167D}" type="datetimeFigureOut">
              <a:rPr lang="en-US" smtClean="0"/>
              <a:pPr/>
              <a:t>9/18/2022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7ECCA5-E25D-46D1-99C1-543C92C95756}" type="slidenum">
              <a:rPr lang="en-US" smtClean="0"/>
              <a:pPr/>
              <a:t>‹#›</a:t>
            </a:fld>
            <a:endParaRPr lang="en-US"/>
          </a:p>
        </p:txBody>
      </p:sp>
    </p:spTree>
    <p:extLst>
      <p:ext uri="{BB962C8B-B14F-4D97-AF65-F5344CB8AC3E}">
        <p14:creationId xmlns:p14="http://schemas.microsoft.com/office/powerpoint/2010/main" val="39397288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8.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34.png"/><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8.wdp"/><Relationship Id="rId4" Type="http://schemas.openxmlformats.org/officeDocument/2006/relationships/image" Target="../media/image35.png"/><Relationship Id="rId9" Type="http://schemas.microsoft.com/office/2007/relationships/hdphoto" Target="../media/hdphoto10.wdp"/></Relationships>
</file>

<file path=ppt/slides/_rels/slide23.xml.rels><?xml version="1.0" encoding="UTF-8" standalone="yes"?>
<Relationships xmlns="http://schemas.openxmlformats.org/package/2006/relationships"><Relationship Id="rId3" Type="http://schemas.microsoft.com/office/2007/relationships/hdphoto" Target="../media/hdphoto11.wdp"/><Relationship Id="rId7" Type="http://schemas.microsoft.com/office/2007/relationships/hdphoto" Target="../media/hdphoto13.wdp"/><Relationship Id="rId2" Type="http://schemas.openxmlformats.org/officeDocument/2006/relationships/image" Target="../media/image38.png"/><Relationship Id="rId1" Type="http://schemas.openxmlformats.org/officeDocument/2006/relationships/slideLayout" Target="../slideLayouts/slideLayout8.xml"/><Relationship Id="rId6" Type="http://schemas.openxmlformats.org/officeDocument/2006/relationships/image" Target="../media/image40.png"/><Relationship Id="rId5" Type="http://schemas.microsoft.com/office/2007/relationships/hdphoto" Target="../media/hdphoto12.wdp"/><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2.png"/><Relationship Id="rId5" Type="http://schemas.microsoft.com/office/2007/relationships/hdphoto" Target="../media/hdphoto7.wdp"/><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1.png"/><Relationship Id="rId1" Type="http://schemas.openxmlformats.org/officeDocument/2006/relationships/slideLayout" Target="../slideLayouts/slideLayout8.xml"/><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3.png"/><Relationship Id="rId5" Type="http://schemas.microsoft.com/office/2007/relationships/hdphoto" Target="../media/hdphoto5.wdp"/><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video" Target="file:///D:\510793167154554171%20(1).mp4"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35.png"/><Relationship Id="rId4" Type="http://schemas.microsoft.com/office/2007/relationships/hdphoto" Target="../media/hdphoto14.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3.png"/><Relationship Id="rId5" Type="http://schemas.openxmlformats.org/officeDocument/2006/relationships/image" Target="../media/image47.gif"/><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audio" Target="file:///D:\%5bhanhtrangso.nxbgd.vn%5d%20H&#272;%20&#273;&#7885;c%20v&#259;n%20b&#7843;n_%20Em%20c&#243;%20xinh%20kh&#244;ng__HTS.mp3" TargetMode="External"/><Relationship Id="rId5" Type="http://schemas.openxmlformats.org/officeDocument/2006/relationships/image" Target="../media/image16.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56FBF10-BC0D-4914-8E62-5AEE3D96C63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2636842" y="1"/>
            <a:ext cx="6985263" cy="6858000"/>
          </a:xfrm>
          <a:prstGeom prst="ellipse">
            <a:avLst/>
          </a:prstGeom>
        </p:spPr>
      </p:pic>
      <p:pic>
        <p:nvPicPr>
          <p:cNvPr id="3074" name="Picture 2"/>
          <p:cNvPicPr>
            <a:picLocks noChangeAspect="1" noChangeArrowheads="1"/>
          </p:cNvPicPr>
          <p:nvPr/>
        </p:nvPicPr>
        <p:blipFill>
          <a:blip r:embed="rId4"/>
          <a:srcRect/>
          <a:stretch>
            <a:fillRect/>
          </a:stretch>
        </p:blipFill>
        <p:spPr bwMode="auto">
          <a:xfrm>
            <a:off x="0" y="0"/>
            <a:ext cx="12197954" cy="6858000"/>
          </a:xfrm>
          <a:prstGeom prst="rect">
            <a:avLst/>
          </a:prstGeom>
          <a:noFill/>
          <a:ln w="9525">
            <a:noFill/>
            <a:miter lim="800000"/>
            <a:headEnd/>
            <a:tailEnd/>
          </a:ln>
          <a:effectLst/>
        </p:spPr>
      </p:pic>
    </p:spTree>
    <p:extLst>
      <p:ext uri="{BB962C8B-B14F-4D97-AF65-F5344CB8AC3E}">
        <p14:creationId xmlns:p14="http://schemas.microsoft.com/office/powerpoint/2010/main" val="20057644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9"/>
            <a:ext cx="12192000" cy="6857532"/>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010" y="-248847"/>
            <a:ext cx="4473044" cy="2556025"/>
          </a:xfrm>
          <a:prstGeom prst="rect">
            <a:avLst/>
          </a:prstGeom>
        </p:spPr>
      </p:pic>
      <p:sp>
        <p:nvSpPr>
          <p:cNvPr id="5" name="文本框 4"/>
          <p:cNvSpPr txBox="1"/>
          <p:nvPr/>
        </p:nvSpPr>
        <p:spPr>
          <a:xfrm rot="21049605">
            <a:off x="449629" y="1193270"/>
            <a:ext cx="3329087" cy="502766"/>
          </a:xfrm>
          <a:prstGeom prst="rect">
            <a:avLst/>
          </a:prstGeom>
          <a:noFill/>
        </p:spPr>
        <p:txBody>
          <a:bodyPr wrap="square" rtlCol="0">
            <a:spAutoFit/>
          </a:bodyPr>
          <a:lstStyle/>
          <a:p>
            <a:r>
              <a:rPr lang="en-US" altLang="zh-CN" sz="2667">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my question</a:t>
            </a:r>
            <a:endParaRPr lang="zh-CN" altLang="en-US" sz="2667"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7434" y="4871827"/>
            <a:ext cx="10852367" cy="2165035"/>
          </a:xfrm>
          <a:prstGeom prst="rect">
            <a:avLst/>
          </a:prstGeom>
        </p:spPr>
      </p:pic>
      <p:pic>
        <p:nvPicPr>
          <p:cNvPr id="27" name="图片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5593" y="5221494"/>
            <a:ext cx="2612367" cy="1572060"/>
          </a:xfrm>
          <a:prstGeom prst="rect">
            <a:avLst/>
          </a:prstGeom>
        </p:spPr>
      </p:pic>
      <p:pic>
        <p:nvPicPr>
          <p:cNvPr id="28" name="图片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36722" y="69117"/>
            <a:ext cx="2049767" cy="2098364"/>
          </a:xfrm>
          <a:prstGeom prst="rect">
            <a:avLst/>
          </a:prstGeom>
        </p:spPr>
      </p:pic>
      <p:pic>
        <p:nvPicPr>
          <p:cNvPr id="9" name="图片 8" descr="图片包含 餐桌, 就坐&#10;&#10;已生成高可信度的说明">
            <a:extLst>
              <a:ext uri="{FF2B5EF4-FFF2-40B4-BE49-F238E27FC236}">
                <a16:creationId xmlns:a16="http://schemas.microsoft.com/office/drawing/2014/main" xmlns="" id="{9C8B84EB-A9B3-45A9-991E-B6221A816C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822694" y="957561"/>
            <a:ext cx="8104959" cy="4449271"/>
          </a:xfrm>
          <a:prstGeom prst="rect">
            <a:avLst/>
          </a:prstGeom>
        </p:spPr>
      </p:pic>
      <p:sp>
        <p:nvSpPr>
          <p:cNvPr id="10" name="矩形 9">
            <a:extLst>
              <a:ext uri="{FF2B5EF4-FFF2-40B4-BE49-F238E27FC236}">
                <a16:creationId xmlns:a16="http://schemas.microsoft.com/office/drawing/2014/main" xmlns="" id="{44F7C351-8070-40F3-A534-4BA185BF2041}"/>
              </a:ext>
            </a:extLst>
          </p:cNvPr>
          <p:cNvSpPr/>
          <p:nvPr/>
        </p:nvSpPr>
        <p:spPr>
          <a:xfrm>
            <a:off x="2386917" y="2950278"/>
            <a:ext cx="7418167" cy="847604"/>
          </a:xfrm>
          <a:prstGeom prst="rect">
            <a:avLst/>
          </a:prstGeom>
        </p:spPr>
        <p:txBody>
          <a:bodyPr wrap="square">
            <a:spAutoFit/>
          </a:bodyPr>
          <a:lstStyle/>
          <a:p>
            <a:pPr defTabSz="829523">
              <a:lnSpc>
                <a:spcPct val="150000"/>
              </a:lnSpc>
              <a:defRPr/>
            </a:pPr>
            <a:r>
              <a:rPr lang="en-US" sz="3733">
                <a:latin typeface="Arial" panose="020B0604020202020204" pitchFamily="34" charset="0"/>
                <a:cs typeface="Arial" panose="020B0604020202020204" pitchFamily="34" charset="0"/>
              </a:rPr>
              <a:t>Con thấy có từ ngữ nào khó đọc?</a:t>
            </a:r>
            <a:endParaRPr lang="zh-CN" altLang="en-US" sz="4800"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7086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37"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900" decel="100000" fill="hold"/>
                                        <p:tgtEl>
                                          <p:spTgt spid="2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74055">
            <a:off x="5797335" y="-182503"/>
            <a:ext cx="6374753" cy="2100546"/>
          </a:xfrm>
          <a:prstGeom prst="rect">
            <a:avLst/>
          </a:prstGeom>
        </p:spPr>
      </p:pic>
      <p:sp>
        <p:nvSpPr>
          <p:cNvPr id="8" name="TextBox 7"/>
          <p:cNvSpPr txBox="1"/>
          <p:nvPr/>
        </p:nvSpPr>
        <p:spPr>
          <a:xfrm>
            <a:off x="5930040" y="640008"/>
            <a:ext cx="4611536" cy="830997"/>
          </a:xfrm>
          <a:prstGeom prst="rect">
            <a:avLst/>
          </a:prstGeom>
          <a:noFill/>
        </p:spPr>
        <p:txBody>
          <a:bodyPr wrap="square" rtlCol="0">
            <a:spAutoFit/>
          </a:bodyPr>
          <a:lstStyle/>
          <a:p>
            <a:r>
              <a:rPr lang="en-US" sz="4800" smtClean="0">
                <a:solidFill>
                  <a:schemeClr val="tx2">
                    <a:lumMod val="75000"/>
                  </a:schemeClr>
                </a:solidFill>
                <a:latin typeface="Arial" panose="020B0604020202020204" pitchFamily="34" charset="0"/>
                <a:cs typeface="Arial" panose="020B0604020202020204" pitchFamily="34" charset="0"/>
              </a:rPr>
              <a:t>TỪ KHÓ ĐỌC</a:t>
            </a:r>
            <a:endParaRPr lang="en-US" sz="4800">
              <a:solidFill>
                <a:schemeClr val="tx2">
                  <a:lumMod val="75000"/>
                </a:schemeClr>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349" y="1403718"/>
            <a:ext cx="9592454" cy="5734680"/>
          </a:xfrm>
          <a:prstGeom prst="rect">
            <a:avLst/>
          </a:prstGeom>
        </p:spPr>
      </p:pic>
      <p:sp>
        <p:nvSpPr>
          <p:cNvPr id="12" name="Rounded Rectangle 11"/>
          <p:cNvSpPr/>
          <p:nvPr/>
        </p:nvSpPr>
        <p:spPr>
          <a:xfrm>
            <a:off x="1891898" y="2573602"/>
            <a:ext cx="1899138" cy="791307"/>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smtClean="0">
                <a:solidFill>
                  <a:schemeClr val="tx1"/>
                </a:solidFill>
                <a:latin typeface="Arial" panose="020B0604020202020204" pitchFamily="34" charset="0"/>
                <a:cs typeface="Arial" panose="020B0604020202020204" pitchFamily="34" charset="0"/>
              </a:rPr>
              <a:t>Hươu</a:t>
            </a:r>
            <a:endParaRPr lang="en-US" sz="2800">
              <a:solidFill>
                <a:schemeClr val="tx1"/>
              </a:solidFill>
              <a:latin typeface="Arial" panose="020B0604020202020204" pitchFamily="34" charset="0"/>
              <a:cs typeface="Arial" panose="020B0604020202020204" pitchFamily="34" charset="0"/>
            </a:endParaRPr>
          </a:p>
        </p:txBody>
      </p:sp>
      <p:sp>
        <p:nvSpPr>
          <p:cNvPr id="13" name="Rounded Rectangle 12"/>
          <p:cNvSpPr/>
          <p:nvPr/>
        </p:nvSpPr>
        <p:spPr>
          <a:xfrm>
            <a:off x="4381672" y="2583667"/>
            <a:ext cx="1899138" cy="79130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Arial" panose="020B0604020202020204" pitchFamily="34" charset="0"/>
                <a:cs typeface="Arial" panose="020B0604020202020204" pitchFamily="34" charset="0"/>
              </a:rPr>
              <a:t>Lắc đầu</a:t>
            </a:r>
            <a:endParaRPr lang="en-US" sz="2800">
              <a:solidFill>
                <a:schemeClr val="tx1"/>
              </a:solidFill>
              <a:latin typeface="Arial" panose="020B0604020202020204" pitchFamily="34" charset="0"/>
              <a:cs typeface="Arial" panose="020B0604020202020204" pitchFamily="34" charset="0"/>
            </a:endParaRPr>
          </a:p>
        </p:txBody>
      </p:sp>
      <p:sp>
        <p:nvSpPr>
          <p:cNvPr id="14" name="Rounded Rectangle 13"/>
          <p:cNvSpPr/>
          <p:nvPr/>
        </p:nvSpPr>
        <p:spPr>
          <a:xfrm>
            <a:off x="6758698" y="2546064"/>
            <a:ext cx="1899138" cy="79130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Arial" panose="020B0604020202020204" pitchFamily="34" charset="0"/>
                <a:cs typeface="Arial" panose="020B0604020202020204" pitchFamily="34" charset="0"/>
              </a:rPr>
              <a:t>Đôi sừng</a:t>
            </a:r>
            <a:endParaRPr lang="en-US" sz="2800">
              <a:solidFill>
                <a:schemeClr val="tx1"/>
              </a:solidFill>
              <a:latin typeface="Arial" panose="020B0604020202020204" pitchFamily="34" charset="0"/>
              <a:cs typeface="Arial" panose="020B0604020202020204" pitchFamily="34" charset="0"/>
            </a:endParaRPr>
          </a:p>
        </p:txBody>
      </p:sp>
      <p:sp>
        <p:nvSpPr>
          <p:cNvPr id="15" name="Rounded Rectangle 14"/>
          <p:cNvSpPr/>
          <p:nvPr/>
        </p:nvSpPr>
        <p:spPr>
          <a:xfrm>
            <a:off x="1891898" y="3989182"/>
            <a:ext cx="2011887" cy="79130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Arial" panose="020B0604020202020204" pitchFamily="34" charset="0"/>
                <a:cs typeface="Arial" panose="020B0604020202020204" pitchFamily="34" charset="0"/>
              </a:rPr>
              <a:t>Bộ râu</a:t>
            </a:r>
            <a:endParaRPr lang="en-US" sz="2800">
              <a:solidFill>
                <a:schemeClr val="tx1"/>
              </a:solidFill>
              <a:latin typeface="Arial" panose="020B0604020202020204" pitchFamily="34" charset="0"/>
              <a:cs typeface="Arial" panose="020B0604020202020204" pitchFamily="34" charset="0"/>
            </a:endParaRPr>
          </a:p>
        </p:txBody>
      </p:sp>
      <p:sp>
        <p:nvSpPr>
          <p:cNvPr id="16" name="Rounded Rectangle 15"/>
          <p:cNvSpPr/>
          <p:nvPr/>
        </p:nvSpPr>
        <p:spPr>
          <a:xfrm>
            <a:off x="6846001" y="4042413"/>
            <a:ext cx="1899138" cy="79130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Arial" panose="020B0604020202020204" pitchFamily="34" charset="0"/>
                <a:cs typeface="Arial" panose="020B0604020202020204" pitchFamily="34" charset="0"/>
              </a:rPr>
              <a:t>Gương</a:t>
            </a:r>
            <a:endParaRPr lang="en-US" sz="2800">
              <a:solidFill>
                <a:schemeClr val="tx1"/>
              </a:solidFill>
              <a:latin typeface="Arial" panose="020B0604020202020204" pitchFamily="34" charset="0"/>
              <a:cs typeface="Arial" panose="020B0604020202020204" pitchFamily="34" charset="0"/>
            </a:endParaRPr>
          </a:p>
        </p:txBody>
      </p:sp>
      <p:sp>
        <p:nvSpPr>
          <p:cNvPr id="17" name="Rounded Rectangle 16"/>
          <p:cNvSpPr/>
          <p:nvPr/>
        </p:nvSpPr>
        <p:spPr>
          <a:xfrm>
            <a:off x="4373134" y="4042413"/>
            <a:ext cx="1899138" cy="79130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Arial" panose="020B0604020202020204" pitchFamily="34" charset="0"/>
                <a:cs typeface="Arial" panose="020B0604020202020204" pitchFamily="34" charset="0"/>
              </a:rPr>
              <a:t>Hớn hở</a:t>
            </a:r>
            <a:endParaRPr lang="en-US" sz="2800">
              <a:solidFill>
                <a:schemeClr val="tx1"/>
              </a:solidFill>
              <a:latin typeface="Arial" panose="020B0604020202020204" pitchFamily="34" charset="0"/>
              <a:cs typeface="Arial" panose="020B0604020202020204" pitchFamily="34" charset="0"/>
            </a:endParaRPr>
          </a:p>
        </p:txBody>
      </p:sp>
      <p:sp>
        <p:nvSpPr>
          <p:cNvPr id="18" name="Rounded Rectangle 17"/>
          <p:cNvSpPr/>
          <p:nvPr/>
        </p:nvSpPr>
        <p:spPr>
          <a:xfrm>
            <a:off x="4381672" y="5363617"/>
            <a:ext cx="1899138" cy="79130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Arial" panose="020B0604020202020204" pitchFamily="34" charset="0"/>
                <a:cs typeface="Arial" panose="020B0604020202020204" pitchFamily="34" charset="0"/>
              </a:rPr>
              <a:t>Hẳn</a:t>
            </a:r>
            <a:endParaRPr lang="en-US" sz="2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23699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4414838" y="40786"/>
            <a:ext cx="3686175" cy="48944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BB3F568F-BE16-4A9E-B05E-3C60823DCFDC}"/>
              </a:ext>
            </a:extLst>
          </p:cNvPr>
          <p:cNvSpPr txBox="1"/>
          <p:nvPr/>
        </p:nvSpPr>
        <p:spPr>
          <a:xfrm>
            <a:off x="655016" y="104402"/>
            <a:ext cx="1528350" cy="50430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17479D"/>
                </a:solidFill>
                <a:effectLst/>
                <a:uLnTx/>
                <a:uFillTx/>
                <a:latin typeface="Arial" panose="020B0604020202020204" pitchFamily="34" charset="0"/>
                <a:ea typeface="+mn-ea"/>
                <a:cs typeface="+mn-cs"/>
              </a:rPr>
              <a:t>ĐỌC</a:t>
            </a:r>
            <a:endParaRPr kumimoji="0" lang="en-US" sz="2000" b="1" i="0" u="none" strike="noStrike" kern="1200" cap="none" spc="0" normalizeH="0" baseline="0" noProof="0" dirty="0">
              <a:ln>
                <a:noFill/>
              </a:ln>
              <a:solidFill>
                <a:srgbClr val="17479D"/>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227586" y="60682"/>
            <a:ext cx="843474" cy="696536"/>
          </a:xfrm>
          <a:prstGeom prst="rect">
            <a:avLst/>
          </a:prstGeom>
        </p:spPr>
      </p:pic>
      <p:sp>
        <p:nvSpPr>
          <p:cNvPr id="6" name="TextBox 5">
            <a:extLst>
              <a:ext uri="{FF2B5EF4-FFF2-40B4-BE49-F238E27FC236}">
                <a16:creationId xmlns:a16="http://schemas.microsoft.com/office/drawing/2014/main" xmlns="" id="{EC1E3D26-0FBF-489D-9BF9-77F94C02DE90}"/>
              </a:ext>
            </a:extLst>
          </p:cNvPr>
          <p:cNvSpPr txBox="1"/>
          <p:nvPr/>
        </p:nvSpPr>
        <p:spPr>
          <a:xfrm>
            <a:off x="1071058" y="-103284"/>
            <a:ext cx="10479165" cy="67185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t>EM CÓ XINH KHÔNG?</a:t>
            </a:r>
            <a:endParaRPr kumimoji="0" lang="en-US" sz="2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xmlns="" id="{C1229724-0728-4662-9DA0-7B825D66FE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8649"/>
          <a:stretch>
            <a:fillRect/>
          </a:stretch>
        </p:blipFill>
        <p:spPr>
          <a:xfrm>
            <a:off x="992367" y="364416"/>
            <a:ext cx="736995" cy="624764"/>
          </a:xfrm>
          <a:prstGeom prst="rect">
            <a:avLst/>
          </a:prstGeom>
        </p:spPr>
      </p:pic>
      <p:grpSp>
        <p:nvGrpSpPr>
          <p:cNvPr id="19" name="Group 18">
            <a:extLst>
              <a:ext uri="{FF2B5EF4-FFF2-40B4-BE49-F238E27FC236}">
                <a16:creationId xmlns:a16="http://schemas.microsoft.com/office/drawing/2014/main" xmlns="" id="{3667FBFB-023E-455C-A81C-9465D3655B11}"/>
              </a:ext>
            </a:extLst>
          </p:cNvPr>
          <p:cNvGrpSpPr/>
          <p:nvPr/>
        </p:nvGrpSpPr>
        <p:grpSpPr>
          <a:xfrm>
            <a:off x="3286159" y="6273225"/>
            <a:ext cx="3894773" cy="584775"/>
            <a:chOff x="809459" y="5874661"/>
            <a:chExt cx="5725320" cy="796432"/>
          </a:xfrm>
        </p:grpSpPr>
        <p:sp>
          <p:nvSpPr>
            <p:cNvPr id="20" name="TextBox 19">
              <a:extLst>
                <a:ext uri="{FF2B5EF4-FFF2-40B4-BE49-F238E27FC236}">
                  <a16:creationId xmlns:a16="http://schemas.microsoft.com/office/drawing/2014/main" xmlns="" id="{CEC9DE29-B131-40A6-96E3-D4E5CF635DF9}"/>
                </a:ext>
              </a:extLst>
            </p:cNvPr>
            <p:cNvSpPr txBox="1"/>
            <p:nvPr/>
          </p:nvSpPr>
          <p:spPr>
            <a:xfrm>
              <a:off x="809459" y="5970515"/>
              <a:ext cx="5725320" cy="60472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sp>
          <p:nvSpPr>
            <p:cNvPr id="21" name="TextBox 20">
              <a:extLst>
                <a:ext uri="{FF2B5EF4-FFF2-40B4-BE49-F238E27FC236}">
                  <a16:creationId xmlns:a16="http://schemas.microsoft.com/office/drawing/2014/main" xmlns="" id="{5202C13A-8BA6-4963-8B5A-BBE1CCB84EDA}"/>
                </a:ext>
              </a:extLst>
            </p:cNvPr>
            <p:cNvSpPr txBox="1"/>
            <p:nvPr/>
          </p:nvSpPr>
          <p:spPr>
            <a:xfrm>
              <a:off x="1088425" y="5874661"/>
              <a:ext cx="5167386" cy="7964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Đọc</a:t>
              </a: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smtClean="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nối tiếp lần</a:t>
              </a:r>
              <a:r>
                <a:rPr kumimoji="0" lang="en-US" sz="3200" b="0" i="0" u="none" strike="noStrike" kern="1200" cap="none" spc="0" normalizeH="0" noProof="0" smtClean="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 2</a:t>
              </a:r>
              <a:r>
                <a:rPr kumimoji="0" lang="en-US" sz="3200" b="0" i="0" u="none" strike="noStrike" kern="1200" cap="none" spc="0" normalizeH="0" baseline="0" noProof="0" smtClean="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 </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grpSp>
      <p:sp>
        <p:nvSpPr>
          <p:cNvPr id="23" name="TextBox 22">
            <a:extLst>
              <a:ext uri="{FF2B5EF4-FFF2-40B4-BE49-F238E27FC236}">
                <a16:creationId xmlns:a16="http://schemas.microsoft.com/office/drawing/2014/main" xmlns="" id="{C70B1CBA-9307-4C83-B537-F2B5BB1C01B7}"/>
              </a:ext>
            </a:extLst>
          </p:cNvPr>
          <p:cNvSpPr txBox="1"/>
          <p:nvPr/>
        </p:nvSpPr>
        <p:spPr>
          <a:xfrm>
            <a:off x="1169110" y="591019"/>
            <a:ext cx="10283062" cy="3816429"/>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Voi em thích mặc đẹp và thích được khen xinh. Ở nhà, voi em luôn hỏi anh: “Em có xinh </a:t>
            </a:r>
            <a:r>
              <a:rPr kumimoji="0" lang="vi-VN"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không</a:t>
            </a: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Voi anh bao giờ cũng khen: “Em xinh lắm!”</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Một hôm, gặp hươu, voi em hỏi: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 Em có xinh không?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Hươu ngắm voi rồi lắc đầu:</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Chưa xinh lắm vì em không có đôi sừng giống anh.</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Nghe vậy, voi nhặt vài cành cây khô, gài lên đầu rồi đi tiếp.</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Gặp dê, voi hỏi: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 Em có xinh không?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 Không, vì cậu không có bộ râu giống tôi.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39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linds(horizont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6"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3043" y="1940812"/>
            <a:ext cx="11218986" cy="156966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pic>
        <p:nvPicPr>
          <p:cNvPr id="7" name="Picture 6">
            <a:extLst>
              <a:ext uri="{FF2B5EF4-FFF2-40B4-BE49-F238E27FC236}">
                <a16:creationId xmlns:a16="http://schemas.microsoft.com/office/drawing/2014/main" xmlns=""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blip>
          <a:srcRect l="1772" t="2351" r="1"/>
          <a:stretch/>
        </p:blipFill>
        <p:spPr>
          <a:xfrm>
            <a:off x="0" y="-404391"/>
            <a:ext cx="1885582" cy="1557103"/>
          </a:xfrm>
          <a:prstGeom prst="rect">
            <a:avLst/>
          </a:prstGeom>
        </p:spPr>
      </p:pic>
      <p:grpSp>
        <p:nvGrpSpPr>
          <p:cNvPr id="8" name="Group 7"/>
          <p:cNvGrpSpPr/>
          <p:nvPr/>
        </p:nvGrpSpPr>
        <p:grpSpPr>
          <a:xfrm>
            <a:off x="835270" y="540572"/>
            <a:ext cx="10479165" cy="950940"/>
            <a:chOff x="1002955" y="402807"/>
            <a:chExt cx="10479165" cy="950940"/>
          </a:xfrm>
        </p:grpSpPr>
        <p:sp>
          <p:nvSpPr>
            <p:cNvPr id="9" name="Rounded Rectangle 8"/>
            <p:cNvSpPr/>
            <p:nvPr/>
          </p:nvSpPr>
          <p:spPr>
            <a:xfrm>
              <a:off x="4009291" y="402807"/>
              <a:ext cx="4466492" cy="95094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EC1E3D26-0FBF-489D-9BF9-77F94C02DE90}"/>
                </a:ext>
              </a:extLst>
            </p:cNvPr>
            <p:cNvSpPr txBox="1"/>
            <p:nvPr/>
          </p:nvSpPr>
          <p:spPr>
            <a:xfrm>
              <a:off x="1002955" y="402807"/>
              <a:ext cx="10479165" cy="83388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5B9BD5">
                      <a:lumMod val="50000"/>
                    </a:srgbClr>
                  </a:solidFill>
                  <a:effectLst/>
                  <a:uLnTx/>
                  <a:uFillTx/>
                  <a:latin typeface="Calibri" panose="020F0502020204030204"/>
                  <a:ea typeface="+mn-ea"/>
                  <a:cs typeface="+mn-cs"/>
                </a:rPr>
                <a:t>LUYỆN ĐỌC CÂU</a:t>
              </a:r>
              <a:endParaRPr kumimoji="0" lang="en-US" sz="36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grpSp>
      <p:sp>
        <p:nvSpPr>
          <p:cNvPr id="13" name="TextBox 12"/>
          <p:cNvSpPr txBox="1"/>
          <p:nvPr/>
        </p:nvSpPr>
        <p:spPr>
          <a:xfrm>
            <a:off x="1395112" y="2376208"/>
            <a:ext cx="8807269" cy="584775"/>
          </a:xfrm>
          <a:prstGeom prst="rect">
            <a:avLst/>
          </a:prstGeom>
          <a:noFill/>
        </p:spPr>
        <p:txBody>
          <a:bodyPr wrap="square" rtlCol="0">
            <a:spAutoFit/>
          </a:bodyPr>
          <a:lstStyle/>
          <a:p>
            <a:r>
              <a:rPr lang="vi-VN" sz="3200"/>
              <a:t>Voi em thích mặc </a:t>
            </a:r>
            <a:r>
              <a:rPr lang="vi-VN" sz="3200" smtClean="0"/>
              <a:t>đẹp </a:t>
            </a:r>
            <a:r>
              <a:rPr lang="vi-VN" sz="3200"/>
              <a:t>và thích được khen xinh.</a:t>
            </a:r>
            <a:endParaRPr lang="en-US" sz="3200"/>
          </a:p>
        </p:txBody>
      </p:sp>
      <p:cxnSp>
        <p:nvCxnSpPr>
          <p:cNvPr id="5" name="Straight Connector 4"/>
          <p:cNvCxnSpPr/>
          <p:nvPr/>
        </p:nvCxnSpPr>
        <p:spPr>
          <a:xfrm flipH="1">
            <a:off x="5381897" y="2321916"/>
            <a:ext cx="130628" cy="580536"/>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0150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4414838" y="40786"/>
            <a:ext cx="3686175" cy="48944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BB3F568F-BE16-4A9E-B05E-3C60823DCFDC}"/>
              </a:ext>
            </a:extLst>
          </p:cNvPr>
          <p:cNvSpPr txBox="1"/>
          <p:nvPr/>
        </p:nvSpPr>
        <p:spPr>
          <a:xfrm>
            <a:off x="655016" y="104402"/>
            <a:ext cx="1528350" cy="50430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17479D"/>
                </a:solidFill>
                <a:effectLst/>
                <a:uLnTx/>
                <a:uFillTx/>
                <a:latin typeface="Arial" panose="020B0604020202020204" pitchFamily="34" charset="0"/>
                <a:ea typeface="+mn-ea"/>
                <a:cs typeface="+mn-cs"/>
              </a:rPr>
              <a:t>ĐỌC</a:t>
            </a:r>
            <a:endParaRPr kumimoji="0" lang="en-US" sz="2000" b="1" i="0" u="none" strike="noStrike" kern="1200" cap="none" spc="0" normalizeH="0" baseline="0" noProof="0" dirty="0">
              <a:ln>
                <a:noFill/>
              </a:ln>
              <a:solidFill>
                <a:srgbClr val="17479D"/>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227586" y="60682"/>
            <a:ext cx="843474" cy="696536"/>
          </a:xfrm>
          <a:prstGeom prst="rect">
            <a:avLst/>
          </a:prstGeom>
        </p:spPr>
      </p:pic>
      <p:sp>
        <p:nvSpPr>
          <p:cNvPr id="6" name="TextBox 5">
            <a:extLst>
              <a:ext uri="{FF2B5EF4-FFF2-40B4-BE49-F238E27FC236}">
                <a16:creationId xmlns:a16="http://schemas.microsoft.com/office/drawing/2014/main" xmlns="" id="{EC1E3D26-0FBF-489D-9BF9-77F94C02DE90}"/>
              </a:ext>
            </a:extLst>
          </p:cNvPr>
          <p:cNvSpPr txBox="1"/>
          <p:nvPr/>
        </p:nvSpPr>
        <p:spPr>
          <a:xfrm>
            <a:off x="1071058" y="-103284"/>
            <a:ext cx="10479165" cy="67185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t>EM CÓ XINH KHÔNG?</a:t>
            </a:r>
            <a:endParaRPr kumimoji="0" lang="en-US" sz="2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xmlns="" id="{F4E6B08A-B4BA-45EF-A29C-7A3FB6368C1E}"/>
              </a:ext>
            </a:extLst>
          </p:cNvPr>
          <p:cNvPicPr>
            <a:picLocks noChangeAspect="1"/>
          </p:cNvPicPr>
          <p:nvPr/>
        </p:nvPicPr>
        <p:blipFill>
          <a:blip r:embed="rId4" cstate="print">
            <a:extLst>
              <a:ext uri="{28A0092B-C50C-407E-A947-70E740481C1C}">
                <a14:useLocalDpi xmlns:a14="http://schemas.microsoft.com/office/drawing/2010/main" val="0"/>
              </a:ext>
            </a:extLst>
          </a:blip>
          <a:srcRect t="14324" b="14324"/>
          <a:stretch>
            <a:fillRect/>
          </a:stretch>
        </p:blipFill>
        <p:spPr>
          <a:xfrm>
            <a:off x="652187" y="574571"/>
            <a:ext cx="736995" cy="624764"/>
          </a:xfrm>
          <a:prstGeom prst="rect">
            <a:avLst/>
          </a:prstGeom>
        </p:spPr>
      </p:pic>
      <p:grpSp>
        <p:nvGrpSpPr>
          <p:cNvPr id="2" name="Group 18">
            <a:extLst>
              <a:ext uri="{FF2B5EF4-FFF2-40B4-BE49-F238E27FC236}">
                <a16:creationId xmlns:a16="http://schemas.microsoft.com/office/drawing/2014/main" xmlns="" id="{3667FBFB-023E-455C-A81C-9465D3655B11}"/>
              </a:ext>
            </a:extLst>
          </p:cNvPr>
          <p:cNvGrpSpPr/>
          <p:nvPr/>
        </p:nvGrpSpPr>
        <p:grpSpPr>
          <a:xfrm>
            <a:off x="3286159" y="6273225"/>
            <a:ext cx="3894773" cy="584775"/>
            <a:chOff x="809459" y="5874661"/>
            <a:chExt cx="5725320" cy="796432"/>
          </a:xfrm>
        </p:grpSpPr>
        <p:sp>
          <p:nvSpPr>
            <p:cNvPr id="20" name="TextBox 19">
              <a:extLst>
                <a:ext uri="{FF2B5EF4-FFF2-40B4-BE49-F238E27FC236}">
                  <a16:creationId xmlns:a16="http://schemas.microsoft.com/office/drawing/2014/main" xmlns="" id="{CEC9DE29-B131-40A6-96E3-D4E5CF635DF9}"/>
                </a:ext>
              </a:extLst>
            </p:cNvPr>
            <p:cNvSpPr txBox="1"/>
            <p:nvPr/>
          </p:nvSpPr>
          <p:spPr>
            <a:xfrm>
              <a:off x="809459" y="5970515"/>
              <a:ext cx="5725320" cy="60472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sp>
          <p:nvSpPr>
            <p:cNvPr id="21" name="TextBox 20">
              <a:extLst>
                <a:ext uri="{FF2B5EF4-FFF2-40B4-BE49-F238E27FC236}">
                  <a16:creationId xmlns:a16="http://schemas.microsoft.com/office/drawing/2014/main" xmlns="" id="{5202C13A-8BA6-4963-8B5A-BBE1CCB84EDA}"/>
                </a:ext>
              </a:extLst>
            </p:cNvPr>
            <p:cNvSpPr txBox="1"/>
            <p:nvPr/>
          </p:nvSpPr>
          <p:spPr>
            <a:xfrm>
              <a:off x="1088425" y="5874661"/>
              <a:ext cx="5167386" cy="7964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Đọc</a:t>
              </a: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smtClean="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nối tiếp lần</a:t>
              </a:r>
              <a:r>
                <a:rPr kumimoji="0" lang="en-US" sz="3200" b="0" i="0" u="none" strike="noStrike" kern="1200" cap="none" spc="0" normalizeH="0" noProof="0" smtClean="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 2</a:t>
              </a:r>
              <a:r>
                <a:rPr kumimoji="0" lang="en-US" sz="3200" b="0" i="0" u="none" strike="noStrike" kern="1200" cap="none" spc="0" normalizeH="0" baseline="0" noProof="0" smtClean="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 </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grpSp>
      <p:sp>
        <p:nvSpPr>
          <p:cNvPr id="23" name="TextBox 22">
            <a:extLst>
              <a:ext uri="{FF2B5EF4-FFF2-40B4-BE49-F238E27FC236}">
                <a16:creationId xmlns:a16="http://schemas.microsoft.com/office/drawing/2014/main" xmlns="" id="{C70B1CBA-9307-4C83-B537-F2B5BB1C01B7}"/>
              </a:ext>
            </a:extLst>
          </p:cNvPr>
          <p:cNvSpPr txBox="1"/>
          <p:nvPr/>
        </p:nvSpPr>
        <p:spPr>
          <a:xfrm>
            <a:off x="1169110" y="591019"/>
            <a:ext cx="10283062" cy="2800767"/>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Voi </a:t>
            </a: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liền nhổ một khóm cỏ dại bên đường, gắn vào cằm rồi về nhà.</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Về nhà với đôi sừng và bộ râu giả, voi em hớn hở hỏi anh:</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 Em có xinh hơn không?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Voi anh nói: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 Trời ơi, sao em lại thêm sừng và râu thế này? Xấu lắm!</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Voi em ngắm mình trong gương và thấy xấu thật. Sau khi bỏ sừng và râu đi, voi em thấy mình xinh đẹp hẳn lên. Giờ đây, voi em hiểu rằng mình chỉ xinh đẹp khi đúng là voi.</a:t>
            </a:r>
          </a:p>
          <a:p>
            <a:pPr marL="0" marR="0" lvl="0" indent="0" algn="r" defTabSz="914400" rtl="0" eaLnBrk="1" fontAlgn="auto" latinLnBrk="0" hangingPunct="1">
              <a:lnSpc>
                <a:spcPct val="11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(Theo </a:t>
            </a:r>
            <a:r>
              <a:rPr kumimoji="0" lang="vi-VN" sz="20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Voi em đi tìm tự tin</a:t>
            </a: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39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linds(horizont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6"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3043" y="1940812"/>
            <a:ext cx="11218986" cy="156966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pic>
        <p:nvPicPr>
          <p:cNvPr id="7" name="Picture 6">
            <a:extLst>
              <a:ext uri="{FF2B5EF4-FFF2-40B4-BE49-F238E27FC236}">
                <a16:creationId xmlns:a16="http://schemas.microsoft.com/office/drawing/2014/main" xmlns=""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blip>
          <a:srcRect l="1772" t="2351" r="1"/>
          <a:stretch/>
        </p:blipFill>
        <p:spPr>
          <a:xfrm>
            <a:off x="0" y="-404391"/>
            <a:ext cx="1885582" cy="1557103"/>
          </a:xfrm>
          <a:prstGeom prst="rect">
            <a:avLst/>
          </a:prstGeom>
        </p:spPr>
      </p:pic>
      <p:grpSp>
        <p:nvGrpSpPr>
          <p:cNvPr id="2" name="Group 7"/>
          <p:cNvGrpSpPr/>
          <p:nvPr/>
        </p:nvGrpSpPr>
        <p:grpSpPr>
          <a:xfrm>
            <a:off x="835270" y="540572"/>
            <a:ext cx="10479165" cy="950940"/>
            <a:chOff x="1002955" y="402807"/>
            <a:chExt cx="10479165" cy="950940"/>
          </a:xfrm>
        </p:grpSpPr>
        <p:sp>
          <p:nvSpPr>
            <p:cNvPr id="9" name="Rounded Rectangle 8"/>
            <p:cNvSpPr/>
            <p:nvPr/>
          </p:nvSpPr>
          <p:spPr>
            <a:xfrm>
              <a:off x="4009291" y="402807"/>
              <a:ext cx="4466492" cy="95094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EC1E3D26-0FBF-489D-9BF9-77F94C02DE90}"/>
                </a:ext>
              </a:extLst>
            </p:cNvPr>
            <p:cNvSpPr txBox="1"/>
            <p:nvPr/>
          </p:nvSpPr>
          <p:spPr>
            <a:xfrm>
              <a:off x="1002955" y="402807"/>
              <a:ext cx="10479165" cy="83388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5B9BD5">
                      <a:lumMod val="50000"/>
                    </a:srgbClr>
                  </a:solidFill>
                  <a:effectLst/>
                  <a:uLnTx/>
                  <a:uFillTx/>
                  <a:latin typeface="Calibri" panose="020F0502020204030204"/>
                  <a:ea typeface="+mn-ea"/>
                  <a:cs typeface="+mn-cs"/>
                </a:rPr>
                <a:t>LUYỆN ĐỌC CÂU</a:t>
              </a:r>
              <a:endParaRPr kumimoji="0" lang="en-US" sz="36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grpSp>
      <p:sp>
        <p:nvSpPr>
          <p:cNvPr id="16" name="TextBox 15"/>
          <p:cNvSpPr txBox="1"/>
          <p:nvPr/>
        </p:nvSpPr>
        <p:spPr>
          <a:xfrm>
            <a:off x="660338" y="2183679"/>
            <a:ext cx="10909238" cy="634020"/>
          </a:xfrm>
          <a:prstGeom prst="rect">
            <a:avLst/>
          </a:prstGeom>
          <a:noFill/>
        </p:spPr>
        <p:txBody>
          <a:bodyPr wrap="square" rtlCol="0">
            <a:spAutoFit/>
          </a:bodyPr>
          <a:lstStyle/>
          <a:p>
            <a:pPr>
              <a:lnSpc>
                <a:spcPct val="110000"/>
              </a:lnSpc>
            </a:pPr>
            <a:r>
              <a:rPr lang="en-US" sz="3200" dirty="0" err="1" smtClean="0"/>
              <a:t>Giờ</a:t>
            </a:r>
            <a:r>
              <a:rPr lang="en-US" sz="3200" dirty="0" smtClean="0"/>
              <a:t> </a:t>
            </a:r>
            <a:r>
              <a:rPr lang="en-US" sz="3200" dirty="0" err="1" smtClean="0"/>
              <a:t>đây</a:t>
            </a:r>
            <a:r>
              <a:rPr lang="en-US" sz="3200" dirty="0" smtClean="0"/>
              <a:t>, </a:t>
            </a:r>
            <a:r>
              <a:rPr lang="en-US" sz="3200" dirty="0" err="1" smtClean="0"/>
              <a:t>voi</a:t>
            </a:r>
            <a:r>
              <a:rPr lang="en-US" sz="3200" dirty="0" smtClean="0"/>
              <a:t> </a:t>
            </a:r>
            <a:r>
              <a:rPr lang="en-US" sz="3200" dirty="0" err="1" smtClean="0"/>
              <a:t>em</a:t>
            </a:r>
            <a:r>
              <a:rPr lang="en-US" sz="3200" dirty="0" smtClean="0"/>
              <a:t> </a:t>
            </a:r>
            <a:r>
              <a:rPr lang="en-US" sz="3200" dirty="0" err="1" smtClean="0"/>
              <a:t>hiểu</a:t>
            </a:r>
            <a:r>
              <a:rPr lang="en-US" sz="3200" dirty="0" smtClean="0"/>
              <a:t> </a:t>
            </a:r>
            <a:r>
              <a:rPr lang="vi-VN" sz="3200" dirty="0" smtClean="0"/>
              <a:t>rằng </a:t>
            </a:r>
            <a:r>
              <a:rPr lang="vi-VN" sz="3200" dirty="0"/>
              <a:t>mình chỉ xinh đẹp khi đúng là voi.</a:t>
            </a:r>
          </a:p>
        </p:txBody>
      </p:sp>
      <p:cxnSp>
        <p:nvCxnSpPr>
          <p:cNvPr id="18" name="Straight Connector 17"/>
          <p:cNvCxnSpPr/>
          <p:nvPr/>
        </p:nvCxnSpPr>
        <p:spPr>
          <a:xfrm flipH="1">
            <a:off x="4989426" y="2181642"/>
            <a:ext cx="130628" cy="580536"/>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0150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5A95A42-971E-46BB-B58C-F25B59CE45F8}"/>
              </a:ext>
            </a:extLst>
          </p:cNvPr>
          <p:cNvSpPr txBox="1"/>
          <p:nvPr/>
        </p:nvSpPr>
        <p:spPr>
          <a:xfrm>
            <a:off x="1433999" y="498643"/>
            <a:ext cx="1084780" cy="646331"/>
          </a:xfrm>
          <a:prstGeom prst="rect">
            <a:avLst/>
          </a:prstGeom>
          <a:noFill/>
        </p:spPr>
        <p:txBody>
          <a:bodyPr wrap="square" rtlCol="0">
            <a:spAutoFit/>
          </a:bodyPr>
          <a:lstStyle/>
          <a:p>
            <a:pPr algn="ctr">
              <a:lnSpc>
                <a:spcPct val="150000"/>
              </a:lnSpc>
            </a:pPr>
            <a:r>
              <a:rPr lang="vi-VN" sz="2400" b="1" dirty="0">
                <a:solidFill>
                  <a:srgbClr val="17479D"/>
                </a:solidFill>
                <a:latin typeface="UTM Avo" panose="02040603050506020204" pitchFamily="18" charset="0"/>
              </a:rPr>
              <a:t>ĐỌC</a:t>
            </a:r>
            <a:endParaRPr lang="en-US" sz="24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xmlns="" id="{16894977-4FD0-4585-9732-6A15A6D3FE50}"/>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0848" y="263876"/>
            <a:ext cx="1098832" cy="991014"/>
          </a:xfrm>
          <a:prstGeom prst="rect">
            <a:avLst/>
          </a:prstGeom>
        </p:spPr>
      </p:pic>
      <p:sp>
        <p:nvSpPr>
          <p:cNvPr id="4" name="TextBox 3">
            <a:extLst>
              <a:ext uri="{FF2B5EF4-FFF2-40B4-BE49-F238E27FC236}">
                <a16:creationId xmlns:a16="http://schemas.microsoft.com/office/drawing/2014/main" xmlns="" id="{CFF6F651-678D-424F-92CF-1BC2316FF20F}"/>
              </a:ext>
            </a:extLst>
          </p:cNvPr>
          <p:cNvSpPr txBox="1"/>
          <p:nvPr/>
        </p:nvSpPr>
        <p:spPr>
          <a:xfrm>
            <a:off x="2518779" y="1254890"/>
            <a:ext cx="7154436" cy="751488"/>
          </a:xfrm>
          <a:prstGeom prst="rect">
            <a:avLst/>
          </a:prstGeom>
          <a:noFill/>
        </p:spPr>
        <p:txBody>
          <a:bodyPr wrap="square" rtlCol="0">
            <a:spAutoFit/>
          </a:bodyPr>
          <a:lstStyle/>
          <a:p>
            <a:pPr algn="ctr">
              <a:lnSpc>
                <a:spcPct val="150000"/>
              </a:lnSpc>
            </a:pPr>
            <a:r>
              <a:rPr lang="vi-VN" sz="3200" b="1" dirty="0">
                <a:solidFill>
                  <a:schemeClr val="accent6">
                    <a:lumMod val="50000"/>
                  </a:schemeClr>
                </a:solidFill>
              </a:rPr>
              <a:t>Từ ngữ</a:t>
            </a:r>
            <a:endParaRPr lang="en-US" sz="3200" b="1" dirty="0">
              <a:solidFill>
                <a:schemeClr val="accent6">
                  <a:lumMod val="50000"/>
                </a:schemeClr>
              </a:solidFill>
            </a:endParaRPr>
          </a:p>
        </p:txBody>
      </p:sp>
      <p:sp>
        <p:nvSpPr>
          <p:cNvPr id="5" name="Rectangle 4">
            <a:extLst>
              <a:ext uri="{FF2B5EF4-FFF2-40B4-BE49-F238E27FC236}">
                <a16:creationId xmlns:a16="http://schemas.microsoft.com/office/drawing/2014/main" xmlns="" id="{880A00B3-C599-4EDE-A4E9-C7A3092F5501}"/>
              </a:ext>
            </a:extLst>
          </p:cNvPr>
          <p:cNvSpPr/>
          <p:nvPr/>
        </p:nvSpPr>
        <p:spPr>
          <a:xfrm>
            <a:off x="1005277" y="2012459"/>
            <a:ext cx="7995683" cy="739754"/>
          </a:xfrm>
          <a:prstGeom prst="rect">
            <a:avLst/>
          </a:prstGeom>
        </p:spPr>
        <p:txBody>
          <a:bodyPr wrap="square">
            <a:spAutoFit/>
          </a:bodyPr>
          <a:lstStyle/>
          <a:p>
            <a:pPr algn="just">
              <a:lnSpc>
                <a:spcPct val="150000"/>
              </a:lnSpc>
            </a:pPr>
            <a:r>
              <a:rPr lang="vi-VN" sz="3200" dirty="0"/>
              <a:t>     khóm cỏ dại</a:t>
            </a:r>
          </a:p>
        </p:txBody>
      </p:sp>
      <p:sp>
        <p:nvSpPr>
          <p:cNvPr id="6" name="Oval 5">
            <a:extLst>
              <a:ext uri="{FF2B5EF4-FFF2-40B4-BE49-F238E27FC236}">
                <a16:creationId xmlns:a16="http://schemas.microsoft.com/office/drawing/2014/main" xmlns="" id="{157E0FDE-4F7A-4A94-BB75-0D7AEC232F08}"/>
              </a:ext>
            </a:extLst>
          </p:cNvPr>
          <p:cNvSpPr/>
          <p:nvPr/>
        </p:nvSpPr>
        <p:spPr>
          <a:xfrm>
            <a:off x="1274369" y="2323100"/>
            <a:ext cx="319260" cy="299891"/>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7" name="TextBox 6">
            <a:extLst>
              <a:ext uri="{FF2B5EF4-FFF2-40B4-BE49-F238E27FC236}">
                <a16:creationId xmlns:a16="http://schemas.microsoft.com/office/drawing/2014/main" xmlns="" id="{EDA7D632-B893-4A22-B989-7D0F5995E7B5}"/>
              </a:ext>
            </a:extLst>
          </p:cNvPr>
          <p:cNvSpPr txBox="1"/>
          <p:nvPr/>
        </p:nvSpPr>
        <p:spPr>
          <a:xfrm>
            <a:off x="3852079" y="2042866"/>
            <a:ext cx="7816067" cy="830997"/>
          </a:xfrm>
          <a:prstGeom prst="rect">
            <a:avLst/>
          </a:prstGeom>
          <a:noFill/>
        </p:spPr>
        <p:txBody>
          <a:bodyPr wrap="square" rtlCol="0">
            <a:spAutoFit/>
          </a:bodyPr>
          <a:lstStyle/>
          <a:p>
            <a:pPr>
              <a:lnSpc>
                <a:spcPct val="150000"/>
              </a:lnSpc>
            </a:pPr>
            <a:r>
              <a:rPr lang="vi-VN" sz="3200" dirty="0" smtClean="0">
                <a:solidFill>
                  <a:schemeClr val="accent6">
                    <a:lumMod val="50000"/>
                  </a:schemeClr>
                </a:solidFill>
              </a:rPr>
              <a:t>:một </a:t>
            </a:r>
            <a:r>
              <a:rPr lang="vi-VN" sz="3200" dirty="0">
                <a:solidFill>
                  <a:schemeClr val="accent6">
                    <a:lumMod val="50000"/>
                  </a:schemeClr>
                </a:solidFill>
              </a:rPr>
              <a:t>nhóm cỏ dại đứng chụm vào nhau.</a:t>
            </a:r>
            <a:endParaRPr lang="en-US" sz="3200" dirty="0">
              <a:solidFill>
                <a:schemeClr val="accent6">
                  <a:lumMod val="50000"/>
                </a:schemeClr>
              </a:solidFill>
            </a:endParaRPr>
          </a:p>
        </p:txBody>
      </p:sp>
      <p:pic>
        <p:nvPicPr>
          <p:cNvPr id="8" name="Picture 2" descr="Hình ảnh Cỏ, Cỏ, Cỏ, Cỏ miễn phí tải tập tin PNG PSDComment và Vector">
            <a:extLst>
              <a:ext uri="{FF2B5EF4-FFF2-40B4-BE49-F238E27FC236}">
                <a16:creationId xmlns:a16="http://schemas.microsoft.com/office/drawing/2014/main" xmlns="" id="{D73B223E-1CB7-430F-8AAE-0817349769D3}"/>
              </a:ext>
            </a:extLst>
          </p:cNvPr>
          <p:cNvPicPr>
            <a:picLocks noChangeAspect="1" noChangeArrowheads="1"/>
          </p:cNvPicPr>
          <p:nvPr/>
        </p:nvPicPr>
        <p:blipFill rotWithShape="1">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t="19747" b="31370"/>
          <a:stretch/>
        </p:blipFill>
        <p:spPr bwMode="auto">
          <a:xfrm>
            <a:off x="2518779" y="3059448"/>
            <a:ext cx="7770697" cy="379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95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4414838" y="40786"/>
            <a:ext cx="3686175" cy="48944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BB3F568F-BE16-4A9E-B05E-3C60823DCFDC}"/>
              </a:ext>
            </a:extLst>
          </p:cNvPr>
          <p:cNvSpPr txBox="1"/>
          <p:nvPr/>
        </p:nvSpPr>
        <p:spPr>
          <a:xfrm>
            <a:off x="655016" y="104402"/>
            <a:ext cx="1528350" cy="504305"/>
          </a:xfrm>
          <a:prstGeom prst="rect">
            <a:avLst/>
          </a:prstGeom>
          <a:noFill/>
        </p:spPr>
        <p:txBody>
          <a:bodyPr wrap="square" rtlCol="0">
            <a:spAutoFit/>
          </a:bodyPr>
          <a:lstStyle/>
          <a:p>
            <a:pPr algn="ctr">
              <a:lnSpc>
                <a:spcPct val="150000"/>
              </a:lnSpc>
            </a:pPr>
            <a:r>
              <a:rPr lang="vi-VN" sz="2000" b="1" dirty="0">
                <a:solidFill>
                  <a:srgbClr val="17479D"/>
                </a:solidFill>
              </a:rPr>
              <a:t>ĐỌC</a:t>
            </a:r>
            <a:endParaRPr lang="en-US" sz="2000" b="1" dirty="0">
              <a:solidFill>
                <a:srgbClr val="17479D"/>
              </a:solidFill>
            </a:endParaRPr>
          </a:p>
        </p:txBody>
      </p:sp>
      <p:pic>
        <p:nvPicPr>
          <p:cNvPr id="5" name="Picture 4">
            <a:extLst>
              <a:ext uri="{FF2B5EF4-FFF2-40B4-BE49-F238E27FC236}">
                <a16:creationId xmlns:a16="http://schemas.microsoft.com/office/drawing/2014/main" xmlns=""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227586" y="60682"/>
            <a:ext cx="843474" cy="696536"/>
          </a:xfrm>
          <a:prstGeom prst="rect">
            <a:avLst/>
          </a:prstGeom>
        </p:spPr>
      </p:pic>
      <p:sp>
        <p:nvSpPr>
          <p:cNvPr id="6" name="TextBox 5">
            <a:extLst>
              <a:ext uri="{FF2B5EF4-FFF2-40B4-BE49-F238E27FC236}">
                <a16:creationId xmlns:a16="http://schemas.microsoft.com/office/drawing/2014/main" xmlns="" id="{EC1E3D26-0FBF-489D-9BF9-77F94C02DE90}"/>
              </a:ext>
            </a:extLst>
          </p:cNvPr>
          <p:cNvSpPr txBox="1"/>
          <p:nvPr/>
        </p:nvSpPr>
        <p:spPr>
          <a:xfrm>
            <a:off x="1071059" y="-97727"/>
            <a:ext cx="10479165" cy="671851"/>
          </a:xfrm>
          <a:prstGeom prst="rect">
            <a:avLst/>
          </a:prstGeom>
          <a:noFill/>
        </p:spPr>
        <p:txBody>
          <a:bodyPr wrap="square" rtlCol="0">
            <a:spAutoFit/>
          </a:bodyPr>
          <a:lstStyle/>
          <a:p>
            <a:pPr algn="ctr">
              <a:lnSpc>
                <a:spcPct val="150000"/>
              </a:lnSpc>
            </a:pPr>
            <a:r>
              <a:rPr lang="en-US" sz="2800" b="1" smtClean="0">
                <a:solidFill>
                  <a:schemeClr val="accent1">
                    <a:lumMod val="50000"/>
                  </a:schemeClr>
                </a:solidFill>
              </a:rPr>
              <a:t>EM CÓ XINH KHÔNG?</a:t>
            </a:r>
            <a:endParaRPr lang="en-US" sz="2800" b="1" dirty="0">
              <a:solidFill>
                <a:schemeClr val="accent1">
                  <a:lumMod val="50000"/>
                </a:schemeClr>
              </a:solidFill>
            </a:endParaRPr>
          </a:p>
        </p:txBody>
      </p:sp>
      <p:grpSp>
        <p:nvGrpSpPr>
          <p:cNvPr id="19" name="Group 18">
            <a:extLst>
              <a:ext uri="{FF2B5EF4-FFF2-40B4-BE49-F238E27FC236}">
                <a16:creationId xmlns:a16="http://schemas.microsoft.com/office/drawing/2014/main" xmlns="" id="{3667FBFB-023E-455C-A81C-9465D3655B11}"/>
              </a:ext>
            </a:extLst>
          </p:cNvPr>
          <p:cNvGrpSpPr/>
          <p:nvPr/>
        </p:nvGrpSpPr>
        <p:grpSpPr>
          <a:xfrm>
            <a:off x="4206239" y="6364001"/>
            <a:ext cx="3894773" cy="584775"/>
            <a:chOff x="809459" y="5828181"/>
            <a:chExt cx="5725320" cy="796431"/>
          </a:xfrm>
        </p:grpSpPr>
        <p:sp>
          <p:nvSpPr>
            <p:cNvPr id="20" name="TextBox 19">
              <a:extLst>
                <a:ext uri="{FF2B5EF4-FFF2-40B4-BE49-F238E27FC236}">
                  <a16:creationId xmlns:a16="http://schemas.microsoft.com/office/drawing/2014/main" xmlns="" id="{CEC9DE29-B131-40A6-96E3-D4E5CF635DF9}"/>
                </a:ext>
              </a:extLst>
            </p:cNvPr>
            <p:cNvSpPr txBox="1"/>
            <p:nvPr/>
          </p:nvSpPr>
          <p:spPr>
            <a:xfrm>
              <a:off x="809459" y="5970515"/>
              <a:ext cx="5725320" cy="604727"/>
            </a:xfrm>
            <a:prstGeom prst="roundRect">
              <a:avLst>
                <a:gd name="adj" fmla="val 50000"/>
              </a:avLst>
            </a:prstGeom>
            <a:solidFill>
              <a:srgbClr val="F15A88"/>
            </a:solidFill>
          </p:spPr>
          <p:txBody>
            <a:bodyPr wrap="square" lIns="91403" tIns="45702" rIns="91403" bIns="45702" rtlCol="0">
              <a:spAutoFit/>
            </a:bodyPr>
            <a:lstStyle/>
            <a:p>
              <a:pPr algn="ctr"/>
              <a:endParaRPr lang="en-US" sz="2000" dirty="0">
                <a:solidFill>
                  <a:schemeClr val="bg1"/>
                </a:solidFill>
                <a:latin typeface="Arial-Rounded" panose="020B0500000000000000" charset="0"/>
                <a:ea typeface="Arial-Rounded" panose="020B0500000000000000" charset="0"/>
                <a:cs typeface="Arial-Rounded" panose="020B0500000000000000" charset="0"/>
              </a:endParaRPr>
            </a:p>
          </p:txBody>
        </p:sp>
        <p:sp>
          <p:nvSpPr>
            <p:cNvPr id="21" name="TextBox 20">
              <a:extLst>
                <a:ext uri="{FF2B5EF4-FFF2-40B4-BE49-F238E27FC236}">
                  <a16:creationId xmlns:a16="http://schemas.microsoft.com/office/drawing/2014/main" xmlns="" id="{5202C13A-8BA6-4963-8B5A-BBE1CCB84EDA}"/>
                </a:ext>
              </a:extLst>
            </p:cNvPr>
            <p:cNvSpPr txBox="1"/>
            <p:nvPr/>
          </p:nvSpPr>
          <p:spPr>
            <a:xfrm>
              <a:off x="1125934" y="5828181"/>
              <a:ext cx="5167386" cy="796431"/>
            </a:xfrm>
            <a:prstGeom prst="rect">
              <a:avLst/>
            </a:prstGeom>
            <a:noFill/>
          </p:spPr>
          <p:txBody>
            <a:bodyPr wrap="square">
              <a:spAutoFit/>
            </a:bodyPr>
            <a:lstStyle/>
            <a:p>
              <a:pPr algn="ctr"/>
              <a:r>
                <a:rPr lang="en-US" sz="3200" err="1">
                  <a:solidFill>
                    <a:schemeClr val="bg1"/>
                  </a:solidFill>
                  <a:latin typeface="Times New Roman" panose="02020603050405020304" pitchFamily="18" charset="0"/>
                  <a:ea typeface="Arial-Rounded" panose="020B0500000000000000" charset="0"/>
                  <a:cs typeface="Times New Roman" panose="02020603050405020304" pitchFamily="18" charset="0"/>
                </a:rPr>
                <a:t>Đọc</a:t>
              </a:r>
              <a:r>
                <a:rPr lang="en-US" sz="3200">
                  <a:solidFill>
                    <a:schemeClr val="bg1"/>
                  </a:solidFill>
                  <a:latin typeface="Times New Roman" panose="02020603050405020304" pitchFamily="18" charset="0"/>
                  <a:ea typeface="Arial-Rounded" panose="020B0500000000000000" charset="0"/>
                  <a:cs typeface="Times New Roman" panose="02020603050405020304" pitchFamily="18" charset="0"/>
                </a:rPr>
                <a:t> </a:t>
              </a:r>
              <a:r>
                <a:rPr lang="en-US" sz="3200" smtClean="0">
                  <a:solidFill>
                    <a:schemeClr val="bg1"/>
                  </a:solidFill>
                  <a:latin typeface="Times New Roman" panose="02020603050405020304" pitchFamily="18" charset="0"/>
                  <a:ea typeface="Arial-Rounded" panose="020B0500000000000000" charset="0"/>
                  <a:cs typeface="Times New Roman" panose="02020603050405020304" pitchFamily="18" charset="0"/>
                </a:rPr>
                <a:t>trong nhóm </a:t>
              </a:r>
              <a:endParaRPr lang="en-US" sz="3200" dirty="0">
                <a:solidFill>
                  <a:schemeClr val="bg1"/>
                </a:solidFill>
                <a:latin typeface="Times New Roman" panose="02020603050405020304" pitchFamily="18" charset="0"/>
                <a:ea typeface="Arial-Rounded" panose="020B0500000000000000" charset="0"/>
                <a:cs typeface="Times New Roman" panose="02020603050405020304" pitchFamily="18" charset="0"/>
              </a:endParaRPr>
            </a:p>
          </p:txBody>
        </p:sp>
      </p:grpSp>
      <p:sp>
        <p:nvSpPr>
          <p:cNvPr id="23" name="TextBox 22">
            <a:extLst>
              <a:ext uri="{FF2B5EF4-FFF2-40B4-BE49-F238E27FC236}">
                <a16:creationId xmlns:a16="http://schemas.microsoft.com/office/drawing/2014/main" xmlns="" id="{C70B1CBA-9307-4C83-B537-F2B5BB1C01B7}"/>
              </a:ext>
            </a:extLst>
          </p:cNvPr>
          <p:cNvSpPr txBox="1"/>
          <p:nvPr/>
        </p:nvSpPr>
        <p:spPr>
          <a:xfrm>
            <a:off x="1267162" y="530235"/>
            <a:ext cx="10283062" cy="6186309"/>
          </a:xfrm>
          <a:prstGeom prst="rect">
            <a:avLst/>
          </a:prstGeom>
          <a:noFill/>
        </p:spPr>
        <p:txBody>
          <a:bodyPr wrap="square" rtlCol="0">
            <a:spAutoFit/>
          </a:bodyPr>
          <a:lstStyle/>
          <a:p>
            <a:pPr algn="just">
              <a:lnSpc>
                <a:spcPct val="110000"/>
              </a:lnSpc>
            </a:pPr>
            <a:r>
              <a:rPr lang="vi-VN" sz="2000" dirty="0"/>
              <a:t>      Voi em thích mặc đẹp và thích được khen xinh. Ở nhà, voi em luôn hỏi anh: “Em có </a:t>
            </a:r>
            <a:r>
              <a:rPr lang="vi-VN" sz="2000"/>
              <a:t>xinh </a:t>
            </a:r>
            <a:r>
              <a:rPr lang="vi-VN" sz="2000" smtClean="0"/>
              <a:t>không</a:t>
            </a:r>
            <a:r>
              <a:rPr lang="vi-VN" sz="2000" dirty="0"/>
              <a:t>?”. Voi anh bao giờ cũng khen: “Em xinh lắm!”</a:t>
            </a:r>
          </a:p>
          <a:p>
            <a:pPr algn="just">
              <a:lnSpc>
                <a:spcPct val="110000"/>
              </a:lnSpc>
            </a:pPr>
            <a:r>
              <a:rPr lang="vi-VN" sz="2000" dirty="0"/>
              <a:t>      Một hôm, gặp hươu, voi em hỏi:</a:t>
            </a:r>
          </a:p>
          <a:p>
            <a:pPr algn="just">
              <a:lnSpc>
                <a:spcPct val="110000"/>
              </a:lnSpc>
            </a:pPr>
            <a:r>
              <a:rPr lang="vi-VN" sz="2000" dirty="0"/>
              <a:t>      - Em có xinh không?</a:t>
            </a:r>
          </a:p>
          <a:p>
            <a:pPr algn="just">
              <a:lnSpc>
                <a:spcPct val="110000"/>
              </a:lnSpc>
            </a:pPr>
            <a:r>
              <a:rPr lang="vi-VN" sz="2000" dirty="0"/>
              <a:t>      Hươu ngắm voi rồi lắc đầu:</a:t>
            </a:r>
          </a:p>
          <a:p>
            <a:pPr algn="just">
              <a:lnSpc>
                <a:spcPct val="110000"/>
              </a:lnSpc>
            </a:pPr>
            <a:r>
              <a:rPr lang="vi-VN" sz="2000" dirty="0"/>
              <a:t>      - Chưa xinh lắm vì em không có đôi sừng giống anh.</a:t>
            </a:r>
          </a:p>
          <a:p>
            <a:pPr algn="just">
              <a:lnSpc>
                <a:spcPct val="110000"/>
              </a:lnSpc>
            </a:pPr>
            <a:r>
              <a:rPr lang="vi-VN" sz="2000" dirty="0"/>
              <a:t>      Nghe vậy, voi nhặt vài cành cây khô, gài lên đầu rồi đi tiếp.</a:t>
            </a:r>
          </a:p>
          <a:p>
            <a:pPr algn="just">
              <a:lnSpc>
                <a:spcPct val="110000"/>
              </a:lnSpc>
            </a:pPr>
            <a:r>
              <a:rPr lang="vi-VN" sz="2000" dirty="0"/>
              <a:t>      Gặp dê, voi hỏi:</a:t>
            </a:r>
          </a:p>
          <a:p>
            <a:pPr algn="just">
              <a:lnSpc>
                <a:spcPct val="110000"/>
              </a:lnSpc>
            </a:pPr>
            <a:r>
              <a:rPr lang="vi-VN" sz="2000" dirty="0"/>
              <a:t>      - Em có xinh không?</a:t>
            </a:r>
          </a:p>
          <a:p>
            <a:pPr algn="just">
              <a:lnSpc>
                <a:spcPct val="110000"/>
              </a:lnSpc>
            </a:pPr>
            <a:r>
              <a:rPr lang="vi-VN" sz="2000" dirty="0"/>
              <a:t>      - Không, vì cậu không có bộ râu giống tôi.</a:t>
            </a:r>
          </a:p>
          <a:p>
            <a:pPr algn="just">
              <a:lnSpc>
                <a:spcPct val="110000"/>
              </a:lnSpc>
            </a:pPr>
            <a:r>
              <a:rPr lang="vi-VN" sz="2000" dirty="0"/>
              <a:t>      Voi liền nhổ một khóm cỏ dại bên đường, gắn vào cằm rồi về nhà.</a:t>
            </a:r>
          </a:p>
          <a:p>
            <a:pPr algn="just">
              <a:lnSpc>
                <a:spcPct val="110000"/>
              </a:lnSpc>
            </a:pPr>
            <a:r>
              <a:rPr lang="vi-VN" sz="2000" dirty="0"/>
              <a:t>      Về nhà với đôi sừng và bộ râu giả, voi em hớn hở hỏi anh:</a:t>
            </a:r>
          </a:p>
          <a:p>
            <a:pPr algn="just">
              <a:lnSpc>
                <a:spcPct val="110000"/>
              </a:lnSpc>
            </a:pPr>
            <a:r>
              <a:rPr lang="vi-VN" sz="2000" dirty="0"/>
              <a:t>      - Em có xinh hơn không?</a:t>
            </a:r>
          </a:p>
          <a:p>
            <a:pPr algn="just">
              <a:lnSpc>
                <a:spcPct val="110000"/>
              </a:lnSpc>
            </a:pPr>
            <a:r>
              <a:rPr lang="vi-VN" sz="2000" dirty="0"/>
              <a:t>      Voi anh nói:</a:t>
            </a:r>
          </a:p>
          <a:p>
            <a:pPr algn="just">
              <a:lnSpc>
                <a:spcPct val="110000"/>
              </a:lnSpc>
            </a:pPr>
            <a:r>
              <a:rPr lang="vi-VN" sz="2000" dirty="0"/>
              <a:t>      - Trời ơi, sao em lại thêm sừng và râu thế này? Xấu lắm!</a:t>
            </a:r>
          </a:p>
          <a:p>
            <a:pPr algn="just">
              <a:lnSpc>
                <a:spcPct val="110000"/>
              </a:lnSpc>
            </a:pPr>
            <a:r>
              <a:rPr lang="vi-VN" sz="2000" dirty="0"/>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2000" dirty="0"/>
              <a:t>(Theo </a:t>
            </a:r>
            <a:r>
              <a:rPr lang="vi-VN" sz="2000" i="1" dirty="0"/>
              <a:t>Voi em đi tìm tự tin</a:t>
            </a:r>
            <a:r>
              <a:rPr lang="vi-VN" sz="2000" dirty="0"/>
              <a:t>)</a:t>
            </a:r>
            <a:endParaRPr lang="en-US" sz="2000" dirty="0"/>
          </a:p>
        </p:txBody>
      </p:sp>
    </p:spTree>
    <p:extLst>
      <p:ext uri="{BB962C8B-B14F-4D97-AF65-F5344CB8AC3E}">
        <p14:creationId xmlns:p14="http://schemas.microsoft.com/office/powerpoint/2010/main" val="64894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linds(horizont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435969" y="836433"/>
            <a:ext cx="4177983" cy="6230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71938" cy="68579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0074" y="836433"/>
            <a:ext cx="3847757" cy="6021566"/>
          </a:xfrm>
          <a:prstGeom prst="rect">
            <a:avLst/>
          </a:prstGeom>
        </p:spPr>
      </p:pic>
      <p:sp>
        <p:nvSpPr>
          <p:cNvPr id="7" name="TextBox 6"/>
          <p:cNvSpPr txBox="1"/>
          <p:nvPr/>
        </p:nvSpPr>
        <p:spPr>
          <a:xfrm>
            <a:off x="6449473" y="836433"/>
            <a:ext cx="5191542" cy="707886"/>
          </a:xfrm>
          <a:prstGeom prst="rect">
            <a:avLst/>
          </a:prstGeom>
          <a:solidFill>
            <a:schemeClr val="tx2">
              <a:lumMod val="20000"/>
              <a:lumOff val="80000"/>
            </a:schemeClr>
          </a:solidFill>
        </p:spPr>
        <p:txBody>
          <a:bodyPr wrap="square" rtlCol="0">
            <a:spAutoFit/>
          </a:bodyPr>
          <a:lstStyle/>
          <a:p>
            <a:r>
              <a:rPr lang="en-US" sz="4000" smtClean="0">
                <a:latin typeface="Arial" panose="020B0604020202020204" pitchFamily="34" charset="0"/>
                <a:cs typeface="Arial" panose="020B0604020202020204" pitchFamily="34" charset="0"/>
              </a:rPr>
              <a:t>LUYỆN ĐỌC CẢ BÀI</a:t>
            </a:r>
            <a:endParaRPr lang="en-US" sz="400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295" y="492368"/>
            <a:ext cx="8674036" cy="6131383"/>
          </a:xfrm>
          <a:prstGeom prst="rect">
            <a:avLst/>
          </a:prstGeom>
        </p:spPr>
      </p:pic>
      <p:sp>
        <p:nvSpPr>
          <p:cNvPr id="9" name="TextBox 8"/>
          <p:cNvSpPr txBox="1"/>
          <p:nvPr/>
        </p:nvSpPr>
        <p:spPr>
          <a:xfrm>
            <a:off x="1709612" y="3428999"/>
            <a:ext cx="6945923" cy="2554545"/>
          </a:xfrm>
          <a:prstGeom prst="rect">
            <a:avLst/>
          </a:prstGeom>
          <a:noFill/>
        </p:spPr>
        <p:txBody>
          <a:bodyPr wrap="square" rtlCol="0">
            <a:spAutoFit/>
          </a:bodyPr>
          <a:lstStyle/>
          <a:p>
            <a:r>
              <a:rPr lang="en-US" sz="3200" smtClean="0">
                <a:latin typeface="Arial" panose="020B0604020202020204" pitchFamily="34" charset="0"/>
                <a:cs typeface="Arial" panose="020B0604020202020204" pitchFamily="34" charset="0"/>
              </a:rPr>
              <a:t>Lưu ý khi đọc: </a:t>
            </a:r>
          </a:p>
          <a:p>
            <a:pPr marL="285750" indent="-285750">
              <a:buFontTx/>
              <a:buChar char="-"/>
            </a:pPr>
            <a:r>
              <a:rPr lang="en-US" sz="3200" smtClean="0">
                <a:latin typeface="Arial" panose="020B0604020202020204" pitchFamily="34" charset="0"/>
                <a:cs typeface="Arial" panose="020B0604020202020204" pitchFamily="34" charset="0"/>
              </a:rPr>
              <a:t>Đọc đúng các từ, tiếng dễ lẫn</a:t>
            </a:r>
          </a:p>
          <a:p>
            <a:pPr marL="285750" indent="-285750">
              <a:buFontTx/>
              <a:buChar char="-"/>
            </a:pPr>
            <a:r>
              <a:rPr lang="en-US" sz="3200" smtClean="0">
                <a:latin typeface="Arial" panose="020B0604020202020204" pitchFamily="34" charset="0"/>
                <a:cs typeface="Arial" panose="020B0604020202020204" pitchFamily="34" charset="0"/>
              </a:rPr>
              <a:t>Đọc ngắt hơi đúng sau cụm từ dài</a:t>
            </a:r>
          </a:p>
          <a:p>
            <a:pPr marL="285750" indent="-285750">
              <a:buFontTx/>
              <a:buChar char="-"/>
            </a:pPr>
            <a:r>
              <a:rPr lang="en-US" sz="3200" smtClean="0">
                <a:latin typeface="Arial" panose="020B0604020202020204" pitchFamily="34" charset="0"/>
                <a:cs typeface="Arial" panose="020B0604020202020204" pitchFamily="34" charset="0"/>
              </a:rPr>
              <a:t>Đọc rõ ràng, dừng hơi lâu hơn sau mỗi đoạn của bài học</a:t>
            </a:r>
            <a:endParaRPr lang="en-US" sz="3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514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4414838" y="40786"/>
            <a:ext cx="3686175" cy="48944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BB3F568F-BE16-4A9E-B05E-3C60823DCFDC}"/>
              </a:ext>
            </a:extLst>
          </p:cNvPr>
          <p:cNvSpPr txBox="1"/>
          <p:nvPr/>
        </p:nvSpPr>
        <p:spPr>
          <a:xfrm>
            <a:off x="655016" y="104402"/>
            <a:ext cx="1528350" cy="504305"/>
          </a:xfrm>
          <a:prstGeom prst="rect">
            <a:avLst/>
          </a:prstGeom>
          <a:noFill/>
        </p:spPr>
        <p:txBody>
          <a:bodyPr wrap="square" rtlCol="0">
            <a:spAutoFit/>
          </a:bodyPr>
          <a:lstStyle/>
          <a:p>
            <a:pPr algn="ctr">
              <a:lnSpc>
                <a:spcPct val="150000"/>
              </a:lnSpc>
            </a:pPr>
            <a:r>
              <a:rPr lang="vi-VN" sz="2000" b="1" dirty="0">
                <a:solidFill>
                  <a:srgbClr val="17479D"/>
                </a:solidFill>
              </a:rPr>
              <a:t>ĐỌC</a:t>
            </a:r>
            <a:endParaRPr lang="en-US" sz="2000" b="1" dirty="0">
              <a:solidFill>
                <a:srgbClr val="17479D"/>
              </a:solidFill>
            </a:endParaRPr>
          </a:p>
        </p:txBody>
      </p:sp>
      <p:pic>
        <p:nvPicPr>
          <p:cNvPr id="5" name="Picture 4">
            <a:extLst>
              <a:ext uri="{FF2B5EF4-FFF2-40B4-BE49-F238E27FC236}">
                <a16:creationId xmlns:a16="http://schemas.microsoft.com/office/drawing/2014/main" xmlns=""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227586" y="60682"/>
            <a:ext cx="843474" cy="696536"/>
          </a:xfrm>
          <a:prstGeom prst="rect">
            <a:avLst/>
          </a:prstGeom>
        </p:spPr>
      </p:pic>
      <p:sp>
        <p:nvSpPr>
          <p:cNvPr id="6" name="TextBox 5">
            <a:extLst>
              <a:ext uri="{FF2B5EF4-FFF2-40B4-BE49-F238E27FC236}">
                <a16:creationId xmlns:a16="http://schemas.microsoft.com/office/drawing/2014/main" xmlns="" id="{EC1E3D26-0FBF-489D-9BF9-77F94C02DE90}"/>
              </a:ext>
            </a:extLst>
          </p:cNvPr>
          <p:cNvSpPr txBox="1"/>
          <p:nvPr/>
        </p:nvSpPr>
        <p:spPr>
          <a:xfrm>
            <a:off x="1071059" y="-97727"/>
            <a:ext cx="10479165" cy="671851"/>
          </a:xfrm>
          <a:prstGeom prst="rect">
            <a:avLst/>
          </a:prstGeom>
          <a:noFill/>
        </p:spPr>
        <p:txBody>
          <a:bodyPr wrap="square" rtlCol="0">
            <a:spAutoFit/>
          </a:bodyPr>
          <a:lstStyle/>
          <a:p>
            <a:pPr algn="ctr">
              <a:lnSpc>
                <a:spcPct val="150000"/>
              </a:lnSpc>
            </a:pPr>
            <a:r>
              <a:rPr lang="en-US" sz="2800" b="1" smtClean="0">
                <a:solidFill>
                  <a:schemeClr val="accent1">
                    <a:lumMod val="50000"/>
                  </a:schemeClr>
                </a:solidFill>
              </a:rPr>
              <a:t>EM CÓ XINH KHÔNG?</a:t>
            </a:r>
            <a:endParaRPr lang="en-US" sz="2800" b="1" dirty="0">
              <a:solidFill>
                <a:schemeClr val="accent1">
                  <a:lumMod val="50000"/>
                </a:schemeClr>
              </a:solidFill>
            </a:endParaRPr>
          </a:p>
        </p:txBody>
      </p:sp>
      <p:pic>
        <p:nvPicPr>
          <p:cNvPr id="14" name="Picture 13">
            <a:extLst>
              <a:ext uri="{FF2B5EF4-FFF2-40B4-BE49-F238E27FC236}">
                <a16:creationId xmlns:a16="http://schemas.microsoft.com/office/drawing/2014/main" xmlns="" id="{C1229724-0728-4662-9DA0-7B825D66FE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8649"/>
          <a:stretch>
            <a:fillRect/>
          </a:stretch>
        </p:blipFill>
        <p:spPr>
          <a:xfrm>
            <a:off x="992367" y="364416"/>
            <a:ext cx="736995" cy="624764"/>
          </a:xfrm>
          <a:prstGeom prst="rect">
            <a:avLst/>
          </a:prstGeom>
        </p:spPr>
      </p:pic>
      <p:pic>
        <p:nvPicPr>
          <p:cNvPr id="15" name="Picture 14">
            <a:extLst>
              <a:ext uri="{FF2B5EF4-FFF2-40B4-BE49-F238E27FC236}">
                <a16:creationId xmlns:a16="http://schemas.microsoft.com/office/drawing/2014/main" xmlns="" id="{F4E6B08A-B4BA-45EF-A29C-7A3FB6368C1E}"/>
              </a:ext>
            </a:extLst>
          </p:cNvPr>
          <p:cNvPicPr>
            <a:picLocks noChangeAspect="1"/>
          </p:cNvPicPr>
          <p:nvPr/>
        </p:nvPicPr>
        <p:blipFill>
          <a:blip r:embed="rId5" cstate="print">
            <a:extLst>
              <a:ext uri="{28A0092B-C50C-407E-A947-70E740481C1C}">
                <a14:useLocalDpi xmlns:a14="http://schemas.microsoft.com/office/drawing/2010/main" val="0"/>
              </a:ext>
            </a:extLst>
          </a:blip>
          <a:srcRect t="14324" b="14324"/>
          <a:stretch>
            <a:fillRect/>
          </a:stretch>
        </p:blipFill>
        <p:spPr>
          <a:xfrm>
            <a:off x="966086" y="3836386"/>
            <a:ext cx="736995" cy="624764"/>
          </a:xfrm>
          <a:prstGeom prst="rect">
            <a:avLst/>
          </a:prstGeom>
        </p:spPr>
      </p:pic>
      <p:grpSp>
        <p:nvGrpSpPr>
          <p:cNvPr id="2" name="Group 18">
            <a:extLst>
              <a:ext uri="{FF2B5EF4-FFF2-40B4-BE49-F238E27FC236}">
                <a16:creationId xmlns:a16="http://schemas.microsoft.com/office/drawing/2014/main" xmlns="" id="{3667FBFB-023E-455C-A81C-9465D3655B11}"/>
              </a:ext>
            </a:extLst>
          </p:cNvPr>
          <p:cNvGrpSpPr/>
          <p:nvPr/>
        </p:nvGrpSpPr>
        <p:grpSpPr>
          <a:xfrm>
            <a:off x="4206240" y="6297588"/>
            <a:ext cx="3894773" cy="584775"/>
            <a:chOff x="809459" y="5880071"/>
            <a:chExt cx="5725320" cy="796432"/>
          </a:xfrm>
        </p:grpSpPr>
        <p:sp>
          <p:nvSpPr>
            <p:cNvPr id="20" name="TextBox 19">
              <a:extLst>
                <a:ext uri="{FF2B5EF4-FFF2-40B4-BE49-F238E27FC236}">
                  <a16:creationId xmlns:a16="http://schemas.microsoft.com/office/drawing/2014/main" xmlns="" id="{CEC9DE29-B131-40A6-96E3-D4E5CF635DF9}"/>
                </a:ext>
              </a:extLst>
            </p:cNvPr>
            <p:cNvSpPr txBox="1"/>
            <p:nvPr/>
          </p:nvSpPr>
          <p:spPr>
            <a:xfrm>
              <a:off x="809459" y="5970515"/>
              <a:ext cx="5725320" cy="604727"/>
            </a:xfrm>
            <a:prstGeom prst="roundRect">
              <a:avLst>
                <a:gd name="adj" fmla="val 50000"/>
              </a:avLst>
            </a:prstGeom>
            <a:solidFill>
              <a:srgbClr val="F15A88"/>
            </a:solidFill>
          </p:spPr>
          <p:txBody>
            <a:bodyPr wrap="square" lIns="91403" tIns="45702" rIns="91403" bIns="45702" rtlCol="0">
              <a:spAutoFit/>
            </a:bodyPr>
            <a:lstStyle/>
            <a:p>
              <a:pPr algn="ctr"/>
              <a:endParaRPr lang="en-US" sz="2000" dirty="0">
                <a:solidFill>
                  <a:schemeClr val="bg1"/>
                </a:solidFill>
                <a:latin typeface="Arial-Rounded" panose="020B0500000000000000" charset="0"/>
                <a:ea typeface="Arial-Rounded" panose="020B0500000000000000" charset="0"/>
                <a:cs typeface="Arial-Rounded" panose="020B0500000000000000" charset="0"/>
              </a:endParaRPr>
            </a:p>
          </p:txBody>
        </p:sp>
        <p:sp>
          <p:nvSpPr>
            <p:cNvPr id="21" name="TextBox 20">
              <a:extLst>
                <a:ext uri="{FF2B5EF4-FFF2-40B4-BE49-F238E27FC236}">
                  <a16:creationId xmlns:a16="http://schemas.microsoft.com/office/drawing/2014/main" xmlns="" id="{5202C13A-8BA6-4963-8B5A-BBE1CCB84EDA}"/>
                </a:ext>
              </a:extLst>
            </p:cNvPr>
            <p:cNvSpPr txBox="1"/>
            <p:nvPr/>
          </p:nvSpPr>
          <p:spPr>
            <a:xfrm>
              <a:off x="1125934" y="5880071"/>
              <a:ext cx="5167386" cy="796432"/>
            </a:xfrm>
            <a:prstGeom prst="rect">
              <a:avLst/>
            </a:prstGeom>
            <a:noFill/>
          </p:spPr>
          <p:txBody>
            <a:bodyPr wrap="square">
              <a:spAutoFit/>
            </a:bodyPr>
            <a:lstStyle/>
            <a:p>
              <a:pPr algn="ctr"/>
              <a:r>
                <a:rPr lang="en-US" sz="3200" err="1">
                  <a:solidFill>
                    <a:schemeClr val="bg1"/>
                  </a:solidFill>
                  <a:latin typeface="Times New Roman" panose="02020603050405020304" pitchFamily="18" charset="0"/>
                  <a:ea typeface="Arial-Rounded" panose="020B0500000000000000" charset="0"/>
                  <a:cs typeface="Times New Roman" panose="02020603050405020304" pitchFamily="18" charset="0"/>
                </a:rPr>
                <a:t>Đọc</a:t>
              </a:r>
              <a:r>
                <a:rPr lang="en-US" sz="3200">
                  <a:solidFill>
                    <a:schemeClr val="bg1"/>
                  </a:solidFill>
                  <a:latin typeface="Times New Roman" panose="02020603050405020304" pitchFamily="18" charset="0"/>
                  <a:ea typeface="Arial-Rounded" panose="020B0500000000000000" charset="0"/>
                  <a:cs typeface="Times New Roman" panose="02020603050405020304" pitchFamily="18" charset="0"/>
                </a:rPr>
                <a:t> </a:t>
              </a:r>
              <a:r>
                <a:rPr lang="en-US" sz="3200" smtClean="0">
                  <a:solidFill>
                    <a:schemeClr val="bg1"/>
                  </a:solidFill>
                  <a:latin typeface="Times New Roman" panose="02020603050405020304" pitchFamily="18" charset="0"/>
                  <a:ea typeface="Arial-Rounded" panose="020B0500000000000000" charset="0"/>
                  <a:cs typeface="Times New Roman" panose="02020603050405020304" pitchFamily="18" charset="0"/>
                </a:rPr>
                <a:t>toàn bài </a:t>
              </a:r>
              <a:endParaRPr lang="en-US" sz="3200" dirty="0">
                <a:solidFill>
                  <a:schemeClr val="bg1"/>
                </a:solidFill>
                <a:latin typeface="Times New Roman" panose="02020603050405020304" pitchFamily="18" charset="0"/>
                <a:ea typeface="Arial-Rounded" panose="020B0500000000000000" charset="0"/>
                <a:cs typeface="Times New Roman" panose="02020603050405020304" pitchFamily="18" charset="0"/>
              </a:endParaRPr>
            </a:p>
          </p:txBody>
        </p:sp>
      </p:grpSp>
      <p:sp>
        <p:nvSpPr>
          <p:cNvPr id="23" name="TextBox 22">
            <a:extLst>
              <a:ext uri="{FF2B5EF4-FFF2-40B4-BE49-F238E27FC236}">
                <a16:creationId xmlns:a16="http://schemas.microsoft.com/office/drawing/2014/main" xmlns="" id="{C70B1CBA-9307-4C83-B537-F2B5BB1C01B7}"/>
              </a:ext>
            </a:extLst>
          </p:cNvPr>
          <p:cNvSpPr txBox="1"/>
          <p:nvPr/>
        </p:nvSpPr>
        <p:spPr>
          <a:xfrm>
            <a:off x="1267162" y="530235"/>
            <a:ext cx="10283062" cy="6186309"/>
          </a:xfrm>
          <a:prstGeom prst="rect">
            <a:avLst/>
          </a:prstGeom>
          <a:noFill/>
        </p:spPr>
        <p:txBody>
          <a:bodyPr wrap="square" rtlCol="0">
            <a:spAutoFit/>
          </a:bodyPr>
          <a:lstStyle/>
          <a:p>
            <a:pPr algn="just">
              <a:lnSpc>
                <a:spcPct val="110000"/>
              </a:lnSpc>
            </a:pPr>
            <a:r>
              <a:rPr lang="vi-VN" sz="2000" dirty="0"/>
              <a:t>      Voi em thích mặc đẹp và thích được khen xinh. Ở nhà, voi em luôn hỏi anh: “Em có </a:t>
            </a:r>
            <a:r>
              <a:rPr lang="vi-VN" sz="2000"/>
              <a:t>xinh </a:t>
            </a:r>
            <a:r>
              <a:rPr lang="vi-VN" sz="2000" smtClean="0"/>
              <a:t>không</a:t>
            </a:r>
            <a:r>
              <a:rPr lang="vi-VN" sz="2000" dirty="0"/>
              <a:t>?”. Voi anh bao giờ cũng khen: “Em xinh lắm!”</a:t>
            </a:r>
          </a:p>
          <a:p>
            <a:pPr algn="just">
              <a:lnSpc>
                <a:spcPct val="110000"/>
              </a:lnSpc>
            </a:pPr>
            <a:r>
              <a:rPr lang="vi-VN" sz="2000" dirty="0"/>
              <a:t>      Một hôm, gặp hươu, voi em hỏi:</a:t>
            </a:r>
          </a:p>
          <a:p>
            <a:pPr algn="just">
              <a:lnSpc>
                <a:spcPct val="110000"/>
              </a:lnSpc>
            </a:pPr>
            <a:r>
              <a:rPr lang="vi-VN" sz="2000" dirty="0"/>
              <a:t>      - Em có xinh không?</a:t>
            </a:r>
          </a:p>
          <a:p>
            <a:pPr algn="just">
              <a:lnSpc>
                <a:spcPct val="110000"/>
              </a:lnSpc>
            </a:pPr>
            <a:r>
              <a:rPr lang="vi-VN" sz="2000" dirty="0"/>
              <a:t>      Hươu ngắm voi rồi lắc đầu:</a:t>
            </a:r>
          </a:p>
          <a:p>
            <a:pPr algn="just">
              <a:lnSpc>
                <a:spcPct val="110000"/>
              </a:lnSpc>
            </a:pPr>
            <a:r>
              <a:rPr lang="vi-VN" sz="2000" dirty="0"/>
              <a:t>      - Chưa xinh lắm vì em không có đôi sừng giống anh.</a:t>
            </a:r>
          </a:p>
          <a:p>
            <a:pPr algn="just">
              <a:lnSpc>
                <a:spcPct val="110000"/>
              </a:lnSpc>
            </a:pPr>
            <a:r>
              <a:rPr lang="vi-VN" sz="2000" dirty="0"/>
              <a:t>      Nghe vậy, voi nhặt vài cành cây khô, gài lên đầu rồi đi tiếp.</a:t>
            </a:r>
          </a:p>
          <a:p>
            <a:pPr algn="just">
              <a:lnSpc>
                <a:spcPct val="110000"/>
              </a:lnSpc>
            </a:pPr>
            <a:r>
              <a:rPr lang="vi-VN" sz="2000" dirty="0"/>
              <a:t>      Gặp dê, voi hỏi:</a:t>
            </a:r>
          </a:p>
          <a:p>
            <a:pPr algn="just">
              <a:lnSpc>
                <a:spcPct val="110000"/>
              </a:lnSpc>
            </a:pPr>
            <a:r>
              <a:rPr lang="vi-VN" sz="2000" dirty="0"/>
              <a:t>      - Em có xinh không?</a:t>
            </a:r>
          </a:p>
          <a:p>
            <a:pPr algn="just">
              <a:lnSpc>
                <a:spcPct val="110000"/>
              </a:lnSpc>
            </a:pPr>
            <a:r>
              <a:rPr lang="vi-VN" sz="2000" dirty="0"/>
              <a:t>      - Không, vì cậu không có bộ râu giống tôi.</a:t>
            </a:r>
          </a:p>
          <a:p>
            <a:pPr algn="just">
              <a:lnSpc>
                <a:spcPct val="110000"/>
              </a:lnSpc>
            </a:pPr>
            <a:r>
              <a:rPr lang="vi-VN" sz="2000" dirty="0"/>
              <a:t>      Voi liền nhổ một khóm cỏ dại bên đường, gắn vào cằm rồi về nhà.</a:t>
            </a:r>
          </a:p>
          <a:p>
            <a:pPr algn="just">
              <a:lnSpc>
                <a:spcPct val="110000"/>
              </a:lnSpc>
            </a:pPr>
            <a:r>
              <a:rPr lang="vi-VN" sz="2000" dirty="0"/>
              <a:t>      Về nhà với đôi sừng và bộ râu giả, voi em hớn hở hỏi anh:</a:t>
            </a:r>
          </a:p>
          <a:p>
            <a:pPr algn="just">
              <a:lnSpc>
                <a:spcPct val="110000"/>
              </a:lnSpc>
            </a:pPr>
            <a:r>
              <a:rPr lang="vi-VN" sz="2000" dirty="0"/>
              <a:t>      - Em có xinh hơn không?</a:t>
            </a:r>
          </a:p>
          <a:p>
            <a:pPr algn="just">
              <a:lnSpc>
                <a:spcPct val="110000"/>
              </a:lnSpc>
            </a:pPr>
            <a:r>
              <a:rPr lang="vi-VN" sz="2000" dirty="0"/>
              <a:t>      Voi anh nói:</a:t>
            </a:r>
          </a:p>
          <a:p>
            <a:pPr algn="just">
              <a:lnSpc>
                <a:spcPct val="110000"/>
              </a:lnSpc>
            </a:pPr>
            <a:r>
              <a:rPr lang="vi-VN" sz="2000" dirty="0"/>
              <a:t>      - Trời ơi, sao em lại thêm sừng và râu thế này? Xấu lắm!</a:t>
            </a:r>
          </a:p>
          <a:p>
            <a:pPr algn="just">
              <a:lnSpc>
                <a:spcPct val="110000"/>
              </a:lnSpc>
            </a:pPr>
            <a:r>
              <a:rPr lang="vi-VN" sz="2000" dirty="0"/>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2000" dirty="0"/>
              <a:t>(Theo </a:t>
            </a:r>
            <a:r>
              <a:rPr lang="vi-VN" sz="2000" i="1" dirty="0"/>
              <a:t>Voi em đi tìm tự tin</a:t>
            </a:r>
            <a:r>
              <a:rPr lang="vi-VN" sz="2000" dirty="0"/>
              <a:t>)</a:t>
            </a:r>
            <a:endParaRPr lang="en-US" sz="2000" dirty="0"/>
          </a:p>
        </p:txBody>
      </p:sp>
    </p:spTree>
    <p:extLst>
      <p:ext uri="{BB962C8B-B14F-4D97-AF65-F5344CB8AC3E}">
        <p14:creationId xmlns:p14="http://schemas.microsoft.com/office/powerpoint/2010/main" val="64894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6768" y="928466"/>
            <a:ext cx="9085866" cy="3575665"/>
          </a:xfrm>
          <a:prstGeom prst="rect">
            <a:avLst/>
          </a:prstGeom>
        </p:spPr>
      </p:pic>
      <p:sp>
        <p:nvSpPr>
          <p:cNvPr id="5" name="TextBox 4"/>
          <p:cNvSpPr txBox="1"/>
          <p:nvPr/>
        </p:nvSpPr>
        <p:spPr>
          <a:xfrm>
            <a:off x="3671669" y="2278807"/>
            <a:ext cx="5809956" cy="1107996"/>
          </a:xfrm>
          <a:prstGeom prst="rect">
            <a:avLst/>
          </a:prstGeom>
          <a:noFill/>
        </p:spPr>
        <p:txBody>
          <a:bodyPr wrap="square" rtlCol="0">
            <a:spAutoFit/>
          </a:bodyPr>
          <a:lstStyle/>
          <a:p>
            <a:r>
              <a:rPr lang="en-US" sz="6600" smtClean="0">
                <a:solidFill>
                  <a:schemeClr val="accent1">
                    <a:lumMod val="50000"/>
                  </a:schemeClr>
                </a:solidFill>
                <a:latin typeface="Arial" panose="020B0604020202020204" pitchFamily="34" charset="0"/>
                <a:cs typeface="Arial" panose="020B0604020202020204" pitchFamily="34" charset="0"/>
              </a:rPr>
              <a:t>KHỞI ĐỘNG</a:t>
            </a:r>
            <a:endParaRPr lang="en-US" sz="6600">
              <a:solidFill>
                <a:schemeClr val="accent1">
                  <a:lumMod val="50000"/>
                </a:schemeClr>
              </a:solidFill>
              <a:latin typeface="Arial" panose="020B0604020202020204" pitchFamily="34" charset="0"/>
              <a:cs typeface="Arial" panose="020B0604020202020204" pitchFamily="34" charset="0"/>
            </a:endParaRPr>
          </a:p>
        </p:txBody>
      </p:sp>
      <p:pic>
        <p:nvPicPr>
          <p:cNvPr id="2051" name="Picture 3"/>
          <p:cNvPicPr>
            <a:picLocks noChangeAspect="1" noChangeArrowheads="1"/>
          </p:cNvPicPr>
          <p:nvPr/>
        </p:nvPicPr>
        <p:blipFill>
          <a:blip r:embed="rId3"/>
          <a:srcRect/>
          <a:stretch>
            <a:fillRect/>
          </a:stretch>
        </p:blipFill>
        <p:spPr bwMode="auto">
          <a:xfrm>
            <a:off x="0" y="0"/>
            <a:ext cx="12197954" cy="6858000"/>
          </a:xfrm>
          <a:prstGeom prst="rect">
            <a:avLst/>
          </a:prstGeom>
          <a:noFill/>
          <a:ln w="9525">
            <a:noFill/>
            <a:miter lim="800000"/>
            <a:headEnd/>
            <a:tailEnd/>
          </a:ln>
          <a:effectLst/>
        </p:spPr>
      </p:pic>
    </p:spTree>
    <p:extLst>
      <p:ext uri="{BB962C8B-B14F-4D97-AF65-F5344CB8AC3E}">
        <p14:creationId xmlns:p14="http://schemas.microsoft.com/office/powerpoint/2010/main" val="13917795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015999" y="1278766"/>
            <a:ext cx="8293979" cy="5629142"/>
          </a:xfrm>
          <a:prstGeom prst="rect">
            <a:avLst/>
          </a:prstGeom>
        </p:spPr>
      </p:pic>
      <p:sp>
        <p:nvSpPr>
          <p:cNvPr id="5" name="Rounded Rectangle 4"/>
          <p:cNvSpPr/>
          <p:nvPr/>
        </p:nvSpPr>
        <p:spPr>
          <a:xfrm>
            <a:off x="382541" y="385007"/>
            <a:ext cx="11756571" cy="1505243"/>
          </a:xfrm>
          <a:prstGeom prst="roundRect">
            <a:avLst/>
          </a:prstGeom>
          <a:solidFill>
            <a:schemeClr val="accent1">
              <a:lumMod val="7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latin typeface="Arial" panose="020B0604020202020204" pitchFamily="34" charset="0"/>
              <a:cs typeface="Arial" panose="020B0604020202020204" pitchFamily="34" charset="0"/>
            </a:endParaRPr>
          </a:p>
        </p:txBody>
      </p:sp>
      <p:pic>
        <p:nvPicPr>
          <p:cNvPr id="6" name="Picture 4">
            <a:extLst>
              <a:ext uri="{FF2B5EF4-FFF2-40B4-BE49-F238E27FC236}">
                <a16:creationId xmlns:a16="http://schemas.microsoft.com/office/drawing/2014/main" xmlns="" id="{92AC510F-4E04-400B-8C1C-074ABFBB20F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49288" y="3643532"/>
            <a:ext cx="3613836" cy="3613836"/>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0" y="188686"/>
            <a:ext cx="2772229" cy="193553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grpSp>
        <p:nvGrpSpPr>
          <p:cNvPr id="2" name="Group 7">
            <a:extLst>
              <a:ext uri="{FF2B5EF4-FFF2-40B4-BE49-F238E27FC236}">
                <a16:creationId xmlns:a16="http://schemas.microsoft.com/office/drawing/2014/main" xmlns="" id="{204DF970-48E5-48AB-9708-9CCA8255B628}"/>
              </a:ext>
            </a:extLst>
          </p:cNvPr>
          <p:cNvGrpSpPr/>
          <p:nvPr/>
        </p:nvGrpSpPr>
        <p:grpSpPr>
          <a:xfrm>
            <a:off x="509438" y="632524"/>
            <a:ext cx="2430330" cy="930019"/>
            <a:chOff x="341899" y="617893"/>
            <a:chExt cx="1641091" cy="930019"/>
          </a:xfrm>
        </p:grpSpPr>
        <p:sp>
          <p:nvSpPr>
            <p:cNvPr id="9" name="TextBox 8">
              <a:extLst>
                <a:ext uri="{FF2B5EF4-FFF2-40B4-BE49-F238E27FC236}">
                  <a16:creationId xmlns:a16="http://schemas.microsoft.com/office/drawing/2014/main" xmlns="" id="{F9EBF4D9-7DFC-4360-A7A6-8642B5D8DE7B}"/>
                </a:ext>
              </a:extLst>
            </p:cNvPr>
            <p:cNvSpPr txBox="1"/>
            <p:nvPr/>
          </p:nvSpPr>
          <p:spPr>
            <a:xfrm>
              <a:off x="369343" y="617893"/>
              <a:ext cx="1613647" cy="923330"/>
            </a:xfrm>
            <a:prstGeom prst="rect">
              <a:avLst/>
            </a:prstGeom>
            <a:noFill/>
          </p:spPr>
          <p:txBody>
            <a:bodyPr wrap="square" rtlCol="0">
              <a:spAutoFit/>
            </a:bodyPr>
            <a:lstStyle/>
            <a:p>
              <a:r>
                <a:rPr lang="en-US" sz="5400" dirty="0">
                  <a:solidFill>
                    <a:schemeClr val="bg1"/>
                  </a:solidFill>
                  <a:latin typeface="Arial" panose="020B0604020202020204" pitchFamily="34" charset="0"/>
                  <a:cs typeface="Arial" panose="020B0604020202020204" pitchFamily="34" charset="0"/>
                </a:rPr>
                <a:t>BÀI 4</a:t>
              </a:r>
            </a:p>
          </p:txBody>
        </p:sp>
        <p:sp>
          <p:nvSpPr>
            <p:cNvPr id="10" name="TextBox 9">
              <a:extLst>
                <a:ext uri="{FF2B5EF4-FFF2-40B4-BE49-F238E27FC236}">
                  <a16:creationId xmlns:a16="http://schemas.microsoft.com/office/drawing/2014/main" xmlns="" id="{ED1BA16C-7EA5-48F4-8346-56A3175E0110}"/>
                </a:ext>
              </a:extLst>
            </p:cNvPr>
            <p:cNvSpPr txBox="1"/>
            <p:nvPr/>
          </p:nvSpPr>
          <p:spPr>
            <a:xfrm>
              <a:off x="341899" y="624582"/>
              <a:ext cx="1613647" cy="923330"/>
            </a:xfrm>
            <a:prstGeom prst="rect">
              <a:avLst/>
            </a:prstGeom>
            <a:noFill/>
          </p:spPr>
          <p:txBody>
            <a:bodyPr wrap="square" rtlCol="0">
              <a:spAutoFit/>
            </a:bodyPr>
            <a:lstStyle/>
            <a:p>
              <a:r>
                <a:rPr lang="en-US" sz="5400" dirty="0">
                  <a:solidFill>
                    <a:schemeClr val="accent1">
                      <a:lumMod val="75000"/>
                    </a:schemeClr>
                  </a:solidFill>
                  <a:latin typeface="Arial" panose="020B0604020202020204" pitchFamily="34" charset="0"/>
                  <a:cs typeface="Arial" panose="020B0604020202020204" pitchFamily="34" charset="0"/>
                </a:rPr>
                <a:t>BÀI 4</a:t>
              </a:r>
            </a:p>
          </p:txBody>
        </p:sp>
      </p:grpSp>
      <p:sp>
        <p:nvSpPr>
          <p:cNvPr id="11" name="TextBox 10">
            <a:extLst>
              <a:ext uri="{FF2B5EF4-FFF2-40B4-BE49-F238E27FC236}">
                <a16:creationId xmlns:a16="http://schemas.microsoft.com/office/drawing/2014/main" xmlns="" id="{75E32ADA-523D-4ACC-BA1B-20E677F68055}"/>
              </a:ext>
            </a:extLst>
          </p:cNvPr>
          <p:cNvSpPr txBox="1"/>
          <p:nvPr/>
        </p:nvSpPr>
        <p:spPr>
          <a:xfrm>
            <a:off x="3365044" y="639213"/>
            <a:ext cx="8423356" cy="923330"/>
          </a:xfrm>
          <a:prstGeom prst="rect">
            <a:avLst/>
          </a:prstGeom>
          <a:noFill/>
        </p:spPr>
        <p:txBody>
          <a:bodyPr wrap="square" rtlCol="0">
            <a:spAutoFit/>
          </a:bodyPr>
          <a:lstStyle/>
          <a:p>
            <a:r>
              <a:rPr lang="en-US" sz="5400" smtClean="0">
                <a:solidFill>
                  <a:schemeClr val="bg1"/>
                </a:solidFill>
                <a:latin typeface="Arial" panose="020B0604020202020204" pitchFamily="34" charset="0"/>
                <a:cs typeface="Arial" panose="020B0604020202020204" pitchFamily="34" charset="0"/>
              </a:rPr>
              <a:t>EM CÓ XINH KHÔNG?</a:t>
            </a:r>
            <a:endParaRPr lang="en-US" sz="54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47C20E4F-5598-4543-99AA-79D922EC798E}"/>
              </a:ext>
            </a:extLst>
          </p:cNvPr>
          <p:cNvSpPr txBox="1"/>
          <p:nvPr/>
        </p:nvSpPr>
        <p:spPr>
          <a:xfrm>
            <a:off x="4391550" y="4144195"/>
            <a:ext cx="3041009" cy="1306255"/>
          </a:xfrm>
          <a:prstGeom prst="rect">
            <a:avLst/>
          </a:prstGeom>
          <a:noFill/>
        </p:spPr>
        <p:txBody>
          <a:bodyPr wrap="square" rtlCol="0">
            <a:spAutoFit/>
          </a:bodyPr>
          <a:lstStyle/>
          <a:p>
            <a:pPr algn="ctr">
              <a:lnSpc>
                <a:spcPct val="150000"/>
              </a:lnSpc>
            </a:pPr>
            <a:r>
              <a:rPr lang="vi-VN" sz="6000" b="1">
                <a:solidFill>
                  <a:schemeClr val="accent1">
                    <a:lumMod val="50000"/>
                  </a:schemeClr>
                </a:solidFill>
                <a:latin typeface="Arial" panose="020B0604020202020204" pitchFamily="34" charset="0"/>
                <a:cs typeface="Arial" panose="020B0604020202020204" pitchFamily="34" charset="0"/>
              </a:rPr>
              <a:t>TIẾT </a:t>
            </a:r>
            <a:r>
              <a:rPr lang="en-US" sz="6000" b="1">
                <a:solidFill>
                  <a:schemeClr val="accent1">
                    <a:lumMod val="50000"/>
                  </a:schemeClr>
                </a:solidFill>
                <a:latin typeface="Arial" panose="020B0604020202020204" pitchFamily="34" charset="0"/>
                <a:cs typeface="Arial" panose="020B0604020202020204" pitchFamily="34" charset="0"/>
              </a:rPr>
              <a:t>2</a:t>
            </a:r>
            <a:endParaRPr lang="en-US" sz="6000"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67388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52803" y="133604"/>
            <a:ext cx="11092659" cy="1154794"/>
          </a:xfrm>
          <a:prstGeom prst="roundRect">
            <a:avLst/>
          </a:prstGeom>
          <a:solidFill>
            <a:schemeClr val="accent1">
              <a:lumMod val="7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accent1">
                    <a:lumMod val="75000"/>
                  </a:schemeClr>
                </a:solidFill>
                <a:latin typeface="Arial" panose="020B0604020202020204" pitchFamily="34" charset="0"/>
                <a:cs typeface="Arial" panose="020B0604020202020204" pitchFamily="34" charset="0"/>
              </a:rPr>
              <a:t>lơi</a:t>
            </a:r>
            <a:endParaRPr lang="en-US">
              <a:solidFill>
                <a:schemeClr val="accent1">
                  <a:lumMod val="75000"/>
                </a:schemeClr>
              </a:solidFill>
              <a:latin typeface="Arial" panose="020B0604020202020204" pitchFamily="34" charset="0"/>
              <a:cs typeface="Arial" panose="020B0604020202020204" pitchFamily="34" charset="0"/>
            </a:endParaRPr>
          </a:p>
        </p:txBody>
      </p:sp>
      <p:sp>
        <p:nvSpPr>
          <p:cNvPr id="5" name="Oval 4"/>
          <p:cNvSpPr/>
          <p:nvPr/>
        </p:nvSpPr>
        <p:spPr>
          <a:xfrm>
            <a:off x="357412" y="106387"/>
            <a:ext cx="2151042" cy="171889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75E32ADA-523D-4ACC-BA1B-20E677F68055}"/>
              </a:ext>
            </a:extLst>
          </p:cNvPr>
          <p:cNvSpPr txBox="1"/>
          <p:nvPr/>
        </p:nvSpPr>
        <p:spPr>
          <a:xfrm>
            <a:off x="3433790" y="260876"/>
            <a:ext cx="8423356" cy="923330"/>
          </a:xfrm>
          <a:prstGeom prst="rect">
            <a:avLst/>
          </a:prstGeom>
          <a:noFill/>
        </p:spPr>
        <p:txBody>
          <a:bodyPr wrap="square" rtlCol="0">
            <a:spAutoFit/>
          </a:bodyPr>
          <a:lstStyle/>
          <a:p>
            <a:r>
              <a:rPr lang="en-US" sz="5400" smtClean="0">
                <a:solidFill>
                  <a:schemeClr val="bg1"/>
                </a:solidFill>
                <a:latin typeface="Arial" panose="020B0604020202020204" pitchFamily="34" charset="0"/>
                <a:cs typeface="Arial" panose="020B0604020202020204" pitchFamily="34" charset="0"/>
              </a:rPr>
              <a:t>TRẢ LỜI CÂU HỎI</a:t>
            </a:r>
            <a:endParaRPr lang="en-US" sz="5400"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B600F577-F819-4602-BCEB-985221633540}"/>
              </a:ext>
            </a:extLst>
          </p:cNvPr>
          <p:cNvSpPr txBox="1"/>
          <p:nvPr/>
        </p:nvSpPr>
        <p:spPr>
          <a:xfrm>
            <a:off x="2215749" y="1279937"/>
            <a:ext cx="9829713" cy="751488"/>
          </a:xfrm>
          <a:prstGeom prst="rect">
            <a:avLst/>
          </a:prstGeom>
          <a:noFill/>
        </p:spPr>
        <p:txBody>
          <a:bodyPr wrap="square" rtlCol="0">
            <a:spAutoFit/>
          </a:bodyPr>
          <a:lstStyle/>
          <a:p>
            <a:pPr algn="just">
              <a:lnSpc>
                <a:spcPct val="150000"/>
              </a:lnSpc>
            </a:pPr>
            <a:r>
              <a:rPr lang="en-US" sz="3200" b="1" smtClean="0">
                <a:solidFill>
                  <a:schemeClr val="accent6">
                    <a:lumMod val="75000"/>
                  </a:schemeClr>
                </a:solidFill>
                <a:latin typeface="Arial" panose="020B0604020202020204" pitchFamily="34" charset="0"/>
                <a:cs typeface="Arial" panose="020B0604020202020204" pitchFamily="34" charset="0"/>
              </a:rPr>
              <a:t>Câu </a:t>
            </a:r>
            <a:r>
              <a:rPr lang="vi-VN" sz="3200" b="1" smtClean="0">
                <a:solidFill>
                  <a:schemeClr val="accent6">
                    <a:lumMod val="75000"/>
                  </a:schemeClr>
                </a:solidFill>
                <a:latin typeface="Arial" panose="020B0604020202020204" pitchFamily="34" charset="0"/>
                <a:cs typeface="Arial" panose="020B0604020202020204" pitchFamily="34" charset="0"/>
              </a:rPr>
              <a:t>1</a:t>
            </a:r>
            <a:r>
              <a:rPr lang="vi-VN" sz="3200" b="1">
                <a:solidFill>
                  <a:schemeClr val="accent6">
                    <a:lumMod val="75000"/>
                  </a:schemeClr>
                </a:solidFill>
                <a:latin typeface="Arial" panose="020B0604020202020204" pitchFamily="34" charset="0"/>
                <a:cs typeface="Arial" panose="020B0604020202020204" pitchFamily="34" charset="0"/>
              </a:rPr>
              <a:t>.</a:t>
            </a:r>
            <a:r>
              <a:rPr lang="vi-VN" sz="3200">
                <a:latin typeface="Arial" panose="020B0604020202020204" pitchFamily="34" charset="0"/>
                <a:cs typeface="Arial" panose="020B0604020202020204" pitchFamily="34" charset="0"/>
              </a:rPr>
              <a:t> Voi em đã hỏi voi anh, hươu và dê điều gì</a:t>
            </a:r>
            <a:r>
              <a:rPr lang="vi-VN" sz="3200" smtClean="0">
                <a:latin typeface="Arial" panose="020B0604020202020204" pitchFamily="34" charset="0"/>
                <a:cs typeface="Arial" panose="020B0604020202020204" pitchFamily="34" charset="0"/>
              </a:rPr>
              <a:t>?</a:t>
            </a:r>
            <a:endParaRPr lang="vi-VN" sz="3200">
              <a:latin typeface="Arial" panose="020B0604020202020204" pitchFamily="34" charset="0"/>
              <a:cs typeface="Arial" panose="020B0604020202020204" pitchFamily="34" charset="0"/>
            </a:endParaRPr>
          </a:p>
        </p:txBody>
      </p:sp>
      <p:grpSp>
        <p:nvGrpSpPr>
          <p:cNvPr id="2" name="Group 10"/>
          <p:cNvGrpSpPr/>
          <p:nvPr/>
        </p:nvGrpSpPr>
        <p:grpSpPr>
          <a:xfrm>
            <a:off x="6879926" y="2339550"/>
            <a:ext cx="4731881" cy="2916424"/>
            <a:chOff x="5095695" y="2942588"/>
            <a:chExt cx="5829045" cy="3373406"/>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5695" y="2942588"/>
              <a:ext cx="5829045" cy="3373406"/>
            </a:xfrm>
            <a:prstGeom prst="rect">
              <a:avLst/>
            </a:prstGeom>
          </p:spPr>
        </p:pic>
        <p:sp>
          <p:nvSpPr>
            <p:cNvPr id="10" name="TextBox 9"/>
            <p:cNvSpPr txBox="1"/>
            <p:nvPr/>
          </p:nvSpPr>
          <p:spPr>
            <a:xfrm>
              <a:off x="6517684" y="4109918"/>
              <a:ext cx="2985068" cy="1246010"/>
            </a:xfrm>
            <a:prstGeom prst="rect">
              <a:avLst/>
            </a:prstGeom>
            <a:noFill/>
          </p:spPr>
          <p:txBody>
            <a:bodyPr wrap="square" rtlCol="0">
              <a:spAutoFit/>
            </a:bodyPr>
            <a:lstStyle/>
            <a:p>
              <a:pPr algn="ctr"/>
              <a:r>
                <a:rPr lang="en-US" sz="3200" b="1" smtClean="0">
                  <a:solidFill>
                    <a:schemeClr val="accent1">
                      <a:lumMod val="75000"/>
                    </a:schemeClr>
                  </a:solidFill>
                  <a:latin typeface="Arial" panose="020B0604020202020204" pitchFamily="34" charset="0"/>
                  <a:cs typeface="Arial" panose="020B0604020202020204" pitchFamily="34" charset="0"/>
                </a:rPr>
                <a:t>ĐỌC THẦM </a:t>
              </a:r>
            </a:p>
            <a:p>
              <a:pPr algn="ctr"/>
              <a:r>
                <a:rPr lang="en-US" sz="3200" b="1" smtClean="0">
                  <a:solidFill>
                    <a:schemeClr val="accent1">
                      <a:lumMod val="75000"/>
                    </a:schemeClr>
                  </a:solidFill>
                  <a:latin typeface="Arial" panose="020B0604020202020204" pitchFamily="34" charset="0"/>
                  <a:cs typeface="Arial" panose="020B0604020202020204" pitchFamily="34" charset="0"/>
                </a:rPr>
                <a:t>ĐOẠN 1</a:t>
              </a:r>
              <a:endParaRPr lang="en-US" sz="3200" b="1">
                <a:solidFill>
                  <a:schemeClr val="accent1">
                    <a:lumMod val="75000"/>
                  </a:schemeClr>
                </a:solidFill>
                <a:latin typeface="Arial" panose="020B0604020202020204" pitchFamily="34" charset="0"/>
                <a:cs typeface="Arial" panose="020B0604020202020204" pitchFamily="34" charset="0"/>
              </a:endParaRPr>
            </a:p>
          </p:txBody>
        </p:sp>
      </p:grpSp>
      <p:pic>
        <p:nvPicPr>
          <p:cNvPr id="26" name="Picture 25">
            <a:extLst>
              <a:ext uri="{FF2B5EF4-FFF2-40B4-BE49-F238E27FC236}">
                <a16:creationId xmlns:a16="http://schemas.microsoft.com/office/drawing/2014/main" xmlns="" id="{4F1A9CBF-25E9-4F33-9276-74C1EE16C6B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615463" y="3348746"/>
            <a:ext cx="2406856" cy="2412973"/>
          </a:xfrm>
          <a:prstGeom prst="ellipse">
            <a:avLst/>
          </a:prstGeom>
          <a:ln w="19050">
            <a:solidFill>
              <a:srgbClr val="0070C0"/>
            </a:solidFill>
          </a:ln>
        </p:spPr>
      </p:pic>
      <p:grpSp>
        <p:nvGrpSpPr>
          <p:cNvPr id="3" name="Group 26">
            <a:extLst>
              <a:ext uri="{FF2B5EF4-FFF2-40B4-BE49-F238E27FC236}">
                <a16:creationId xmlns:a16="http://schemas.microsoft.com/office/drawing/2014/main" xmlns="" id="{4EF71524-828E-4BB9-B2A6-34D1E61015BB}"/>
              </a:ext>
            </a:extLst>
          </p:cNvPr>
          <p:cNvGrpSpPr/>
          <p:nvPr/>
        </p:nvGrpSpPr>
        <p:grpSpPr>
          <a:xfrm>
            <a:off x="4176654" y="2945330"/>
            <a:ext cx="5600389" cy="1425553"/>
            <a:chOff x="2158409" y="1724698"/>
            <a:chExt cx="2811600" cy="505898"/>
          </a:xfrm>
        </p:grpSpPr>
        <p:sp>
          <p:nvSpPr>
            <p:cNvPr id="28" name="Speech Bubble: Rectangle with Corners Rounded 4">
              <a:extLst>
                <a:ext uri="{FF2B5EF4-FFF2-40B4-BE49-F238E27FC236}">
                  <a16:creationId xmlns:a16="http://schemas.microsoft.com/office/drawing/2014/main" xmlns="" id="{8D36320A-79E0-4977-9551-179FE0A8024E}"/>
                </a:ext>
              </a:extLst>
            </p:cNvPr>
            <p:cNvSpPr/>
            <p:nvPr/>
          </p:nvSpPr>
          <p:spPr>
            <a:xfrm>
              <a:off x="2158409" y="1724698"/>
              <a:ext cx="2811600" cy="505898"/>
            </a:xfrm>
            <a:prstGeom prst="wedgeRoundRectCallout">
              <a:avLst>
                <a:gd name="adj1" fmla="val -68659"/>
                <a:gd name="adj2" fmla="val 39381"/>
                <a:gd name="adj3" fmla="val 16667"/>
              </a:avLst>
            </a:prstGeom>
            <a:solidFill>
              <a:schemeClr val="accent1">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xmlns="" id="{D78D96A3-CB34-47E6-8F2B-73056CAAED00}"/>
                </a:ext>
              </a:extLst>
            </p:cNvPr>
            <p:cNvSpPr txBox="1"/>
            <p:nvPr/>
          </p:nvSpPr>
          <p:spPr>
            <a:xfrm>
              <a:off x="2335176" y="1777775"/>
              <a:ext cx="2634833" cy="360437"/>
            </a:xfrm>
            <a:prstGeom prst="rect">
              <a:avLst/>
            </a:prstGeom>
            <a:noFill/>
          </p:spPr>
          <p:txBody>
            <a:bodyPr wrap="square" rtlCol="0">
              <a:spAutoFit/>
            </a:bodyPr>
            <a:lstStyle/>
            <a:p>
              <a:pPr algn="ctr">
                <a:lnSpc>
                  <a:spcPct val="150000"/>
                </a:lnSpc>
              </a:pPr>
              <a:r>
                <a:rPr lang="vi-VN" sz="4000" dirty="0">
                  <a:solidFill>
                    <a:schemeClr val="accent6">
                      <a:lumMod val="75000"/>
                    </a:schemeClr>
                  </a:solidFill>
                  <a:latin typeface="Arial" panose="020B0604020202020204" pitchFamily="34" charset="0"/>
                  <a:cs typeface="Arial" panose="020B0604020202020204" pitchFamily="34" charset="0"/>
                </a:rPr>
                <a:t>Em có xinh không?</a:t>
              </a:r>
            </a:p>
          </p:txBody>
        </p:sp>
      </p:grpSp>
      <p:pic>
        <p:nvPicPr>
          <p:cNvPr id="35" name="Picture 34">
            <a:extLst>
              <a:ext uri="{FF2B5EF4-FFF2-40B4-BE49-F238E27FC236}">
                <a16:creationId xmlns:a16="http://schemas.microsoft.com/office/drawing/2014/main" xmlns="" id="{01E515DA-8DFC-47A8-8C9B-D2332B187C2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357412" y="77046"/>
            <a:ext cx="2151042" cy="1777579"/>
          </a:xfrm>
          <a:prstGeom prst="ellipse">
            <a:avLst/>
          </a:prstGeom>
          <a:ln w="19050">
            <a:noFill/>
          </a:ln>
        </p:spPr>
      </p:pic>
    </p:spTree>
    <p:extLst>
      <p:ext uri="{BB962C8B-B14F-4D97-AF65-F5344CB8AC3E}">
        <p14:creationId xmlns:p14="http://schemas.microsoft.com/office/powerpoint/2010/main" val="112023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xit" presetSubtype="10" fill="hold" nodeType="clickEffect">
                                  <p:stCondLst>
                                    <p:cond delay="0"/>
                                  </p:stCondLst>
                                  <p:childTnLst>
                                    <p:animEffect transition="out" filter="checkerboard(across)">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anim calcmode="lin" valueType="num">
                                      <p:cBhvr>
                                        <p:cTn id="22" dur="500" fill="hold"/>
                                        <p:tgtEl>
                                          <p:spTgt spid="26"/>
                                        </p:tgtEl>
                                        <p:attrNameLst>
                                          <p:attrName>ppt_x</p:attrName>
                                        </p:attrNameLst>
                                      </p:cBhvr>
                                      <p:tavLst>
                                        <p:tav tm="0">
                                          <p:val>
                                            <p:strVal val="#ppt_x"/>
                                          </p:val>
                                        </p:tav>
                                        <p:tav tm="100000">
                                          <p:val>
                                            <p:strVal val="#ppt_x"/>
                                          </p:val>
                                        </p:tav>
                                      </p:tavLst>
                                    </p:anim>
                                    <p:anim calcmode="lin" valueType="num">
                                      <p:cBhvr>
                                        <p:cTn id="23" dur="500" fill="hold"/>
                                        <p:tgtEl>
                                          <p:spTgt spid="26"/>
                                        </p:tgtEl>
                                        <p:attrNameLst>
                                          <p:attrName>ppt_y</p:attrName>
                                        </p:attrNameLst>
                                      </p:cBhvr>
                                      <p:tavLst>
                                        <p:tav tm="0">
                                          <p:val>
                                            <p:strVal val="#ppt_y+.1"/>
                                          </p:val>
                                        </p:tav>
                                        <p:tav tm="100000">
                                          <p:val>
                                            <p:strVal val="#ppt_y"/>
                                          </p:val>
                                        </p:tav>
                                      </p:tavLst>
                                    </p:anim>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52803" y="133604"/>
            <a:ext cx="11092659" cy="1154794"/>
          </a:xfrm>
          <a:prstGeom prst="roundRect">
            <a:avLst/>
          </a:prstGeom>
          <a:solidFill>
            <a:schemeClr val="accent1">
              <a:lumMod val="7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accent1">
                    <a:lumMod val="75000"/>
                  </a:schemeClr>
                </a:solidFill>
                <a:latin typeface="Arial" panose="020B0604020202020204" pitchFamily="34" charset="0"/>
                <a:cs typeface="Arial" panose="020B0604020202020204" pitchFamily="34" charset="0"/>
              </a:rPr>
              <a:t>lơi</a:t>
            </a:r>
            <a:endParaRPr lang="en-US">
              <a:solidFill>
                <a:schemeClr val="accent1">
                  <a:lumMod val="75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75E32ADA-523D-4ACC-BA1B-20E677F68055}"/>
              </a:ext>
            </a:extLst>
          </p:cNvPr>
          <p:cNvSpPr txBox="1"/>
          <p:nvPr/>
        </p:nvSpPr>
        <p:spPr>
          <a:xfrm>
            <a:off x="3433790" y="260876"/>
            <a:ext cx="8423356" cy="923330"/>
          </a:xfrm>
          <a:prstGeom prst="rect">
            <a:avLst/>
          </a:prstGeom>
          <a:noFill/>
        </p:spPr>
        <p:txBody>
          <a:bodyPr wrap="square" rtlCol="0">
            <a:spAutoFit/>
          </a:bodyPr>
          <a:lstStyle/>
          <a:p>
            <a:r>
              <a:rPr lang="en-US" sz="5400" smtClean="0">
                <a:solidFill>
                  <a:schemeClr val="bg1"/>
                </a:solidFill>
                <a:latin typeface="Arial" panose="020B0604020202020204" pitchFamily="34" charset="0"/>
                <a:cs typeface="Arial" panose="020B0604020202020204" pitchFamily="34" charset="0"/>
              </a:rPr>
              <a:t>TRẢ LỜI CÂU HỎI</a:t>
            </a:r>
            <a:endParaRPr lang="en-US" sz="5400" dirty="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xmlns="" id="{01E515DA-8DFC-47A8-8C9B-D2332B187C2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357412" y="77046"/>
            <a:ext cx="2151042" cy="1777579"/>
          </a:xfrm>
          <a:prstGeom prst="ellipse">
            <a:avLst/>
          </a:prstGeom>
          <a:ln w="19050">
            <a:noFill/>
          </a:ln>
        </p:spPr>
      </p:pic>
      <p:sp>
        <p:nvSpPr>
          <p:cNvPr id="19" name="TextBox 18">
            <a:extLst>
              <a:ext uri="{FF2B5EF4-FFF2-40B4-BE49-F238E27FC236}">
                <a16:creationId xmlns:a16="http://schemas.microsoft.com/office/drawing/2014/main" xmlns="" id="{6DF883E5-4BE7-40F1-98FD-34C559BEDCA2}"/>
              </a:ext>
            </a:extLst>
          </p:cNvPr>
          <p:cNvSpPr txBox="1"/>
          <p:nvPr/>
        </p:nvSpPr>
        <p:spPr>
          <a:xfrm>
            <a:off x="2353300" y="1394776"/>
            <a:ext cx="9678769" cy="830997"/>
          </a:xfrm>
          <a:prstGeom prst="rect">
            <a:avLst/>
          </a:prstGeom>
          <a:noFill/>
        </p:spPr>
        <p:txBody>
          <a:bodyPr wrap="square" rtlCol="0">
            <a:spAutoFit/>
          </a:bodyPr>
          <a:lstStyle/>
          <a:p>
            <a:pPr algn="just">
              <a:lnSpc>
                <a:spcPct val="150000"/>
              </a:lnSpc>
            </a:pPr>
            <a:r>
              <a:rPr lang="vi-VN" sz="3200" smtClean="0"/>
              <a:t> </a:t>
            </a:r>
            <a:r>
              <a:rPr lang="vi-VN" sz="3200" dirty="0"/>
              <a:t>Voi em nhận được những câu trả lời như thế nào?</a:t>
            </a:r>
          </a:p>
        </p:txBody>
      </p:sp>
      <p:pic>
        <p:nvPicPr>
          <p:cNvPr id="20" name="Picture 19">
            <a:extLst>
              <a:ext uri="{FF2B5EF4-FFF2-40B4-BE49-F238E27FC236}">
                <a16:creationId xmlns:a16="http://schemas.microsoft.com/office/drawing/2014/main" xmlns="" id="{DB34CB4D-E834-4E55-B1A9-0BB41B391BC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546882" y="2110256"/>
            <a:ext cx="1899285" cy="1584141"/>
          </a:xfrm>
          <a:prstGeom prst="ellipse">
            <a:avLst/>
          </a:prstGeom>
          <a:ln w="19050">
            <a:solidFill>
              <a:srgbClr val="0070C0"/>
            </a:solidFill>
          </a:ln>
        </p:spPr>
      </p:pic>
      <p:sp>
        <p:nvSpPr>
          <p:cNvPr id="21" name="TextBox 20">
            <a:extLst>
              <a:ext uri="{FF2B5EF4-FFF2-40B4-BE49-F238E27FC236}">
                <a16:creationId xmlns:a16="http://schemas.microsoft.com/office/drawing/2014/main" xmlns="" id="{E9877E62-D127-49C4-832F-5ECB3B438E7F}"/>
              </a:ext>
            </a:extLst>
          </p:cNvPr>
          <p:cNvSpPr txBox="1"/>
          <p:nvPr/>
        </p:nvSpPr>
        <p:spPr>
          <a:xfrm>
            <a:off x="2149163" y="2410201"/>
            <a:ext cx="3513111" cy="738664"/>
          </a:xfrm>
          <a:prstGeom prst="rect">
            <a:avLst/>
          </a:prstGeom>
          <a:noFill/>
        </p:spPr>
        <p:txBody>
          <a:bodyPr wrap="square" rtlCol="0">
            <a:spAutoFit/>
          </a:bodyPr>
          <a:lstStyle/>
          <a:p>
            <a:pPr algn="ctr">
              <a:lnSpc>
                <a:spcPct val="150000"/>
              </a:lnSpc>
            </a:pPr>
            <a:r>
              <a:rPr lang="vi-VN" sz="3200" dirty="0">
                <a:solidFill>
                  <a:srgbClr val="002060"/>
                </a:solidFill>
              </a:rPr>
              <a:t>a. Voi anh nói:</a:t>
            </a:r>
          </a:p>
        </p:txBody>
      </p:sp>
      <p:sp>
        <p:nvSpPr>
          <p:cNvPr id="22" name="TextBox 21">
            <a:extLst>
              <a:ext uri="{FF2B5EF4-FFF2-40B4-BE49-F238E27FC236}">
                <a16:creationId xmlns:a16="http://schemas.microsoft.com/office/drawing/2014/main" xmlns="" id="{6125913E-4558-4D7D-A186-B068DB1F84AB}"/>
              </a:ext>
            </a:extLst>
          </p:cNvPr>
          <p:cNvSpPr txBox="1"/>
          <p:nvPr/>
        </p:nvSpPr>
        <p:spPr>
          <a:xfrm>
            <a:off x="8068020" y="2403175"/>
            <a:ext cx="3505987" cy="830997"/>
          </a:xfrm>
          <a:prstGeom prst="rect">
            <a:avLst/>
          </a:prstGeom>
          <a:noFill/>
        </p:spPr>
        <p:txBody>
          <a:bodyPr wrap="square" rtlCol="0">
            <a:spAutoFit/>
          </a:bodyPr>
          <a:lstStyle/>
          <a:p>
            <a:pPr algn="ctr">
              <a:lnSpc>
                <a:spcPct val="150000"/>
              </a:lnSpc>
            </a:pPr>
            <a:r>
              <a:rPr lang="vi-VN" sz="3200" dirty="0">
                <a:solidFill>
                  <a:srgbClr val="002060"/>
                </a:solidFill>
              </a:rPr>
              <a:t>b. Hươu nói:</a:t>
            </a:r>
          </a:p>
        </p:txBody>
      </p:sp>
      <p:pic>
        <p:nvPicPr>
          <p:cNvPr id="23" name="Picture 22">
            <a:extLst>
              <a:ext uri="{FF2B5EF4-FFF2-40B4-BE49-F238E27FC236}">
                <a16:creationId xmlns:a16="http://schemas.microsoft.com/office/drawing/2014/main" xmlns="" id="{C5244799-87BA-4240-98DE-0A38D3966011}"/>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6404991" y="2287748"/>
            <a:ext cx="1803706" cy="1446207"/>
          </a:xfrm>
          <a:prstGeom prst="ellipse">
            <a:avLst/>
          </a:prstGeom>
          <a:ln w="19050">
            <a:solidFill>
              <a:srgbClr val="0070C0"/>
            </a:solidFill>
          </a:ln>
        </p:spPr>
      </p:pic>
      <p:sp>
        <p:nvSpPr>
          <p:cNvPr id="24" name="TextBox 23">
            <a:extLst>
              <a:ext uri="{FF2B5EF4-FFF2-40B4-BE49-F238E27FC236}">
                <a16:creationId xmlns:a16="http://schemas.microsoft.com/office/drawing/2014/main" xmlns="" id="{1D681D85-1987-4A9E-B72F-ED1B6E936DDD}"/>
              </a:ext>
            </a:extLst>
          </p:cNvPr>
          <p:cNvSpPr txBox="1"/>
          <p:nvPr/>
        </p:nvSpPr>
        <p:spPr>
          <a:xfrm>
            <a:off x="2503112" y="4922273"/>
            <a:ext cx="3513111" cy="830997"/>
          </a:xfrm>
          <a:prstGeom prst="rect">
            <a:avLst/>
          </a:prstGeom>
          <a:noFill/>
        </p:spPr>
        <p:txBody>
          <a:bodyPr wrap="square" rtlCol="0">
            <a:spAutoFit/>
          </a:bodyPr>
          <a:lstStyle/>
          <a:p>
            <a:pPr algn="ctr">
              <a:lnSpc>
                <a:spcPct val="150000"/>
              </a:lnSpc>
            </a:pPr>
            <a:r>
              <a:rPr lang="vi-VN" sz="3200" dirty="0">
                <a:solidFill>
                  <a:srgbClr val="002060"/>
                </a:solidFill>
              </a:rPr>
              <a:t>c</a:t>
            </a:r>
            <a:r>
              <a:rPr lang="vi-VN" sz="3200">
                <a:solidFill>
                  <a:srgbClr val="002060"/>
                </a:solidFill>
              </a:rPr>
              <a:t>. </a:t>
            </a:r>
            <a:r>
              <a:rPr lang="vi-VN" sz="3200" dirty="0">
                <a:solidFill>
                  <a:srgbClr val="002060"/>
                </a:solidFill>
              </a:rPr>
              <a:t>Dê nói:</a:t>
            </a:r>
          </a:p>
        </p:txBody>
      </p:sp>
      <p:pic>
        <p:nvPicPr>
          <p:cNvPr id="25" name="Picture 24">
            <a:extLst>
              <a:ext uri="{FF2B5EF4-FFF2-40B4-BE49-F238E27FC236}">
                <a16:creationId xmlns:a16="http://schemas.microsoft.com/office/drawing/2014/main" xmlns="" id="{DE08EB00-5E93-4192-BE9F-1131B4AA1559}"/>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a:off x="1481844" y="4969591"/>
            <a:ext cx="1581287" cy="1694977"/>
          </a:xfrm>
          <a:prstGeom prst="ellipse">
            <a:avLst/>
          </a:prstGeom>
          <a:ln w="19050">
            <a:solidFill>
              <a:srgbClr val="0070C0"/>
            </a:solidFill>
          </a:ln>
        </p:spPr>
      </p:pic>
      <p:sp>
        <p:nvSpPr>
          <p:cNvPr id="26" name="TextBox 25">
            <a:extLst>
              <a:ext uri="{FF2B5EF4-FFF2-40B4-BE49-F238E27FC236}">
                <a16:creationId xmlns:a16="http://schemas.microsoft.com/office/drawing/2014/main" xmlns="" id="{F8C078AD-4632-4B8E-9B6E-524C8B7BDCB3}"/>
              </a:ext>
            </a:extLst>
          </p:cNvPr>
          <p:cNvSpPr txBox="1"/>
          <p:nvPr/>
        </p:nvSpPr>
        <p:spPr>
          <a:xfrm>
            <a:off x="2239797" y="3010852"/>
            <a:ext cx="3327375" cy="830997"/>
          </a:xfrm>
          <a:prstGeom prst="rect">
            <a:avLst/>
          </a:prstGeom>
          <a:noFill/>
        </p:spPr>
        <p:txBody>
          <a:bodyPr wrap="square" rtlCol="0">
            <a:spAutoFit/>
          </a:bodyPr>
          <a:lstStyle/>
          <a:p>
            <a:pPr>
              <a:lnSpc>
                <a:spcPct val="150000"/>
              </a:lnSpc>
            </a:pPr>
            <a:r>
              <a:rPr lang="vi-VN" sz="3200" dirty="0">
                <a:solidFill>
                  <a:srgbClr val="FF0000"/>
                </a:solidFill>
                <a:sym typeface="Wingdings" panose="05000000000000000000" pitchFamily="2" charset="2"/>
              </a:rPr>
              <a:t> </a:t>
            </a:r>
            <a:r>
              <a:rPr lang="vi-VN" sz="3200" dirty="0">
                <a:solidFill>
                  <a:srgbClr val="FF0000"/>
                </a:solidFill>
              </a:rPr>
              <a:t>“Em xinh lắm!”</a:t>
            </a:r>
          </a:p>
        </p:txBody>
      </p:sp>
      <p:sp>
        <p:nvSpPr>
          <p:cNvPr id="27" name="TextBox 26">
            <a:extLst>
              <a:ext uri="{FF2B5EF4-FFF2-40B4-BE49-F238E27FC236}">
                <a16:creationId xmlns:a16="http://schemas.microsoft.com/office/drawing/2014/main" xmlns="" id="{36CE2C2A-CAEB-4881-BD4E-A78A445D924B}"/>
              </a:ext>
            </a:extLst>
          </p:cNvPr>
          <p:cNvSpPr txBox="1"/>
          <p:nvPr/>
        </p:nvSpPr>
        <p:spPr>
          <a:xfrm>
            <a:off x="8291990" y="2948142"/>
            <a:ext cx="3282017" cy="2456057"/>
          </a:xfrm>
          <a:prstGeom prst="rect">
            <a:avLst/>
          </a:prstGeom>
          <a:noFill/>
        </p:spPr>
        <p:txBody>
          <a:bodyPr wrap="square" rtlCol="0">
            <a:spAutoFit/>
          </a:bodyPr>
          <a:lstStyle/>
          <a:p>
            <a:pPr algn="just">
              <a:lnSpc>
                <a:spcPct val="120000"/>
              </a:lnSpc>
            </a:pPr>
            <a:r>
              <a:rPr lang="vi-VN" sz="3200" dirty="0">
                <a:solidFill>
                  <a:srgbClr val="FF0000"/>
                </a:solidFill>
                <a:sym typeface="Wingdings" panose="05000000000000000000" pitchFamily="2" charset="2"/>
              </a:rPr>
              <a:t> </a:t>
            </a:r>
            <a:r>
              <a:rPr lang="vi-VN" sz="3200" dirty="0">
                <a:solidFill>
                  <a:srgbClr val="FF0000"/>
                </a:solidFill>
              </a:rPr>
              <a:t>“Chưa xinh lắm vì em không có đôi sừng giống anh.”</a:t>
            </a:r>
          </a:p>
        </p:txBody>
      </p:sp>
      <p:sp>
        <p:nvSpPr>
          <p:cNvPr id="28" name="TextBox 27">
            <a:extLst>
              <a:ext uri="{FF2B5EF4-FFF2-40B4-BE49-F238E27FC236}">
                <a16:creationId xmlns:a16="http://schemas.microsoft.com/office/drawing/2014/main" xmlns="" id="{F733BB56-2C0C-42BA-B63D-074469176BE0}"/>
              </a:ext>
            </a:extLst>
          </p:cNvPr>
          <p:cNvSpPr txBox="1"/>
          <p:nvPr/>
        </p:nvSpPr>
        <p:spPr>
          <a:xfrm>
            <a:off x="3412887" y="5337771"/>
            <a:ext cx="5966395" cy="1569660"/>
          </a:xfrm>
          <a:prstGeom prst="rect">
            <a:avLst/>
          </a:prstGeom>
          <a:noFill/>
        </p:spPr>
        <p:txBody>
          <a:bodyPr wrap="square" rtlCol="0">
            <a:spAutoFit/>
          </a:bodyPr>
          <a:lstStyle/>
          <a:p>
            <a:pPr>
              <a:lnSpc>
                <a:spcPct val="150000"/>
              </a:lnSpc>
            </a:pPr>
            <a:r>
              <a:rPr lang="vi-VN" sz="3200" dirty="0">
                <a:solidFill>
                  <a:srgbClr val="FF0000"/>
                </a:solidFill>
                <a:sym typeface="Wingdings" panose="05000000000000000000" pitchFamily="2" charset="2"/>
              </a:rPr>
              <a:t> </a:t>
            </a:r>
            <a:r>
              <a:rPr lang="vi-VN" sz="3200" dirty="0">
                <a:solidFill>
                  <a:srgbClr val="FF0000"/>
                </a:solidFill>
              </a:rPr>
              <a:t>“Không, vì cậu không có bộ râu giống tôi.”</a:t>
            </a:r>
          </a:p>
        </p:txBody>
      </p:sp>
    </p:spTree>
    <p:extLst>
      <p:ext uri="{BB962C8B-B14F-4D97-AF65-F5344CB8AC3E}">
        <p14:creationId xmlns:p14="http://schemas.microsoft.com/office/powerpoint/2010/main" val="216715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left)">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left)">
                                      <p:cBhvr>
                                        <p:cTn id="5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4" grpId="0"/>
      <p:bldP spid="26" grpId="0"/>
      <p:bldP spid="27"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09C44E98-5645-446C-8CDF-33077CAEB21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425110" y="56353"/>
            <a:ext cx="1129035" cy="6784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8F3B00D9-CAAE-4CA5-B99A-45B5C8A2AEAF}"/>
              </a:ext>
            </a:extLst>
          </p:cNvPr>
          <p:cNvSpPr txBox="1"/>
          <p:nvPr/>
        </p:nvSpPr>
        <p:spPr>
          <a:xfrm>
            <a:off x="1554145" y="207032"/>
            <a:ext cx="9959827" cy="1077218"/>
          </a:xfrm>
          <a:prstGeom prst="rect">
            <a:avLst/>
          </a:prstGeom>
          <a:noFill/>
        </p:spPr>
        <p:txBody>
          <a:bodyPr wrap="square" rtlCol="0">
            <a:spAutoFit/>
          </a:bodyPr>
          <a:lstStyle/>
          <a:p>
            <a:pPr algn="just"/>
            <a:r>
              <a:rPr lang="en-US" sz="3200" b="1" kern="0">
                <a:solidFill>
                  <a:srgbClr val="FC7D77">
                    <a:lumMod val="75000"/>
                  </a:srgbClr>
                </a:solidFill>
                <a:latin typeface="Arial" panose="020B0604020202020204" pitchFamily="34" charset="0"/>
                <a:ea typeface="Arial-Rounded" panose="020B0500000000000000" pitchFamily="34" charset="0"/>
                <a:cs typeface="Arial" panose="020B0604020202020204" pitchFamily="34" charset="0"/>
                <a:sym typeface="Arial"/>
              </a:rPr>
              <a:t>Câu </a:t>
            </a:r>
            <a:r>
              <a:rPr lang="vi-VN" sz="3200" b="1" kern="0">
                <a:solidFill>
                  <a:srgbClr val="FC7D77">
                    <a:lumMod val="75000"/>
                  </a:srgbClr>
                </a:solidFill>
                <a:ea typeface="Arial-Rounded" panose="020B0500000000000000" pitchFamily="34" charset="0"/>
                <a:cs typeface="Arial" panose="020B0604020202020204" pitchFamily="34" charset="0"/>
                <a:sym typeface="Arial"/>
              </a:rPr>
              <a:t>2. </a:t>
            </a:r>
            <a:r>
              <a:rPr lang="vi-VN" sz="3200" smtClean="0"/>
              <a:t>Sau </a:t>
            </a:r>
            <a:r>
              <a:rPr lang="vi-VN" sz="3200" dirty="0"/>
              <a:t>khi nghe hươu và dê nói, voi em đã làm gì cho mình xinh hơn?</a:t>
            </a:r>
          </a:p>
        </p:txBody>
      </p:sp>
      <p:pic>
        <p:nvPicPr>
          <p:cNvPr id="4" name="Picture 3">
            <a:extLst>
              <a:ext uri="{FF2B5EF4-FFF2-40B4-BE49-F238E27FC236}">
                <a16:creationId xmlns:a16="http://schemas.microsoft.com/office/drawing/2014/main" xmlns="" id="{6AC7DF0F-D398-4818-99B9-038E957362F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3507631" y="1597481"/>
            <a:ext cx="2404501" cy="3053918"/>
          </a:xfrm>
          <a:prstGeom prst="rect">
            <a:avLst/>
          </a:prstGeom>
          <a:ln w="19050">
            <a:solidFill>
              <a:srgbClr val="0070C0"/>
            </a:solidFill>
          </a:ln>
        </p:spPr>
      </p:pic>
      <p:sp>
        <p:nvSpPr>
          <p:cNvPr id="5" name="TextBox 4">
            <a:extLst>
              <a:ext uri="{FF2B5EF4-FFF2-40B4-BE49-F238E27FC236}">
                <a16:creationId xmlns:a16="http://schemas.microsoft.com/office/drawing/2014/main" xmlns="" id="{325D789D-C4FB-420C-9344-F5B1AD8A052A}"/>
              </a:ext>
            </a:extLst>
          </p:cNvPr>
          <p:cNvSpPr txBox="1"/>
          <p:nvPr/>
        </p:nvSpPr>
        <p:spPr>
          <a:xfrm>
            <a:off x="496330" y="1503237"/>
            <a:ext cx="2923274" cy="3323987"/>
          </a:xfrm>
          <a:prstGeom prst="rect">
            <a:avLst/>
          </a:prstGeom>
          <a:noFill/>
        </p:spPr>
        <p:txBody>
          <a:bodyPr wrap="square" rtlCol="0">
            <a:spAutoFit/>
          </a:bodyPr>
          <a:lstStyle/>
          <a:p>
            <a:pPr algn="just">
              <a:lnSpc>
                <a:spcPct val="150000"/>
              </a:lnSpc>
            </a:pPr>
            <a:r>
              <a:rPr lang="vi-VN" sz="2800" dirty="0">
                <a:solidFill>
                  <a:srgbClr val="FF0000"/>
                </a:solidFill>
                <a:sym typeface="Wingdings" panose="05000000000000000000" pitchFamily="2" charset="2"/>
              </a:rPr>
              <a:t> </a:t>
            </a:r>
            <a:r>
              <a:rPr lang="vi-VN" sz="2800" dirty="0">
                <a:solidFill>
                  <a:srgbClr val="FF0000"/>
                </a:solidFill>
              </a:rPr>
              <a:t>Sau khi nghe hươu nói, voi em đã nhặt vài cành cây khô rồi gài lên đầu.</a:t>
            </a:r>
          </a:p>
        </p:txBody>
      </p:sp>
      <p:sp>
        <p:nvSpPr>
          <p:cNvPr id="6" name="TextBox 5">
            <a:extLst>
              <a:ext uri="{FF2B5EF4-FFF2-40B4-BE49-F238E27FC236}">
                <a16:creationId xmlns:a16="http://schemas.microsoft.com/office/drawing/2014/main" xmlns="" id="{D932A12D-DDD6-4155-86BA-BE3265878B67}"/>
              </a:ext>
            </a:extLst>
          </p:cNvPr>
          <p:cNvSpPr txBox="1"/>
          <p:nvPr/>
        </p:nvSpPr>
        <p:spPr>
          <a:xfrm>
            <a:off x="6281616" y="2829313"/>
            <a:ext cx="3062061" cy="3323987"/>
          </a:xfrm>
          <a:prstGeom prst="rect">
            <a:avLst/>
          </a:prstGeom>
          <a:noFill/>
        </p:spPr>
        <p:txBody>
          <a:bodyPr wrap="square" rtlCol="0">
            <a:spAutoFit/>
          </a:bodyPr>
          <a:lstStyle/>
          <a:p>
            <a:pPr algn="just">
              <a:lnSpc>
                <a:spcPct val="150000"/>
              </a:lnSpc>
            </a:pPr>
            <a:r>
              <a:rPr lang="vi-VN" sz="2800" dirty="0">
                <a:solidFill>
                  <a:srgbClr val="FF0000"/>
                </a:solidFill>
                <a:sym typeface="Wingdings" panose="05000000000000000000" pitchFamily="2" charset="2"/>
              </a:rPr>
              <a:t> </a:t>
            </a:r>
            <a:r>
              <a:rPr lang="vi-VN" sz="2800" dirty="0">
                <a:solidFill>
                  <a:srgbClr val="FF0000"/>
                </a:solidFill>
              </a:rPr>
              <a:t>Sau khi nghe dê nói, voi em đã nhổ một khóm cỏ dại bên đường và gắn vào cằm.</a:t>
            </a:r>
          </a:p>
        </p:txBody>
      </p:sp>
      <p:pic>
        <p:nvPicPr>
          <p:cNvPr id="7" name="Picture 6">
            <a:extLst>
              <a:ext uri="{FF2B5EF4-FFF2-40B4-BE49-F238E27FC236}">
                <a16:creationId xmlns:a16="http://schemas.microsoft.com/office/drawing/2014/main" xmlns="" id="{F6FB61D7-4F3A-4318-8DE4-8E2444E6E645}"/>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9519731" y="3165231"/>
            <a:ext cx="2478838" cy="2988069"/>
          </a:xfrm>
          <a:prstGeom prst="rect">
            <a:avLst/>
          </a:prstGeom>
          <a:ln w="19050">
            <a:solidFill>
              <a:srgbClr val="0070C0"/>
            </a:solidFill>
          </a:ln>
        </p:spPr>
      </p:pic>
    </p:spTree>
    <p:extLst>
      <p:ext uri="{BB962C8B-B14F-4D97-AF65-F5344CB8AC3E}">
        <p14:creationId xmlns:p14="http://schemas.microsoft.com/office/powerpoint/2010/main" val="51328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500"/>
                            </p:stCondLst>
                            <p:childTnLst>
                              <p:par>
                                <p:cTn id="19" presetID="12" presetClass="entr" presetSubtype="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p:tgtEl>
                                          <p:spTgt spid="4"/>
                                        </p:tgtEl>
                                        <p:attrNameLst>
                                          <p:attrName>ppt_x</p:attrName>
                                        </p:attrNameLst>
                                      </p:cBhvr>
                                      <p:tavLst>
                                        <p:tav tm="0">
                                          <p:val>
                                            <p:strVal val="#ppt_x-#ppt_w*1.125000"/>
                                          </p:val>
                                        </p:tav>
                                        <p:tav tm="100000">
                                          <p:val>
                                            <p:strVal val="#ppt_x"/>
                                          </p:val>
                                        </p:tav>
                                      </p:tavLst>
                                    </p:anim>
                                    <p:animEffect transition="in" filter="wipe(righ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500"/>
                            </p:stCondLst>
                            <p:childTnLst>
                              <p:par>
                                <p:cTn id="29" presetID="12" presetClass="entr" presetSubtype="8"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p:tgtEl>
                                          <p:spTgt spid="7"/>
                                        </p:tgtEl>
                                        <p:attrNameLst>
                                          <p:attrName>ppt_x</p:attrName>
                                        </p:attrNameLst>
                                      </p:cBhvr>
                                      <p:tavLst>
                                        <p:tav tm="0">
                                          <p:val>
                                            <p:strVal val="#ppt_x-#ppt_w*1.125000"/>
                                          </p:val>
                                        </p:tav>
                                        <p:tav tm="100000">
                                          <p:val>
                                            <p:strVal val="#ppt_x"/>
                                          </p:val>
                                        </p:tav>
                                      </p:tavLst>
                                    </p:anim>
                                    <p:animEffect transition="in" filter="wipe(right)">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DEEC8A3-6233-4513-850A-83D19282324D}"/>
              </a:ext>
            </a:extLst>
          </p:cNvPr>
          <p:cNvSpPr txBox="1"/>
          <p:nvPr/>
        </p:nvSpPr>
        <p:spPr>
          <a:xfrm>
            <a:off x="908439" y="130991"/>
            <a:ext cx="11283561" cy="1232197"/>
          </a:xfrm>
          <a:prstGeom prst="rect">
            <a:avLst/>
          </a:prstGeom>
          <a:noFill/>
        </p:spPr>
        <p:txBody>
          <a:bodyPr wrap="square" rtlCol="0">
            <a:spAutoFit/>
          </a:bodyPr>
          <a:lstStyle/>
          <a:p>
            <a:pPr algn="just"/>
            <a:r>
              <a:rPr lang="en-US" sz="3200" b="1" kern="0" smtClean="0">
                <a:solidFill>
                  <a:srgbClr val="FC7D77">
                    <a:lumMod val="75000"/>
                  </a:srgbClr>
                </a:solidFill>
                <a:latin typeface="Arial" panose="020B0604020202020204" pitchFamily="34" charset="0"/>
                <a:ea typeface="Arial-Rounded" panose="020B0500000000000000" pitchFamily="34" charset="0"/>
                <a:cs typeface="Arial" panose="020B0604020202020204" pitchFamily="34" charset="0"/>
                <a:sym typeface="Arial"/>
              </a:rPr>
              <a:t>Câu 3: </a:t>
            </a:r>
            <a:r>
              <a:rPr lang="vi-VN" sz="3200" smtClean="0">
                <a:latin typeface="Arial" panose="020B0604020202020204" pitchFamily="34" charset="0"/>
                <a:cs typeface="Arial" panose="020B0604020202020204" pitchFamily="34" charset="0"/>
              </a:rPr>
              <a:t>Trước </a:t>
            </a:r>
            <a:r>
              <a:rPr lang="vi-VN" sz="3200">
                <a:latin typeface="Arial" panose="020B0604020202020204" pitchFamily="34" charset="0"/>
                <a:cs typeface="Arial" panose="020B0604020202020204" pitchFamily="34" charset="0"/>
              </a:rPr>
              <a:t>sự thay đổi của voi em, voi anh đã nói gì?</a:t>
            </a:r>
          </a:p>
          <a:p>
            <a:pPr algn="just" defTabSz="1219170">
              <a:lnSpc>
                <a:spcPct val="150000"/>
              </a:lnSpc>
              <a:buClr>
                <a:srgbClr val="000000"/>
              </a:buClr>
            </a:pPr>
            <a:endParaRPr lang="vi-VN"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26" y="5317924"/>
            <a:ext cx="12127574" cy="2000250"/>
          </a:xfrm>
          <a:prstGeom prst="rect">
            <a:avLst/>
          </a:prstGeom>
        </p:spPr>
      </p:pic>
      <p:pic>
        <p:nvPicPr>
          <p:cNvPr id="10" name="Picture 9">
            <a:extLst>
              <a:ext uri="{FF2B5EF4-FFF2-40B4-BE49-F238E27FC236}">
                <a16:creationId xmlns:a16="http://schemas.microsoft.com/office/drawing/2014/main" xmlns="" id="{5B25579F-86DB-433C-B21E-911B8FE4BB4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399622" y="3215634"/>
            <a:ext cx="4550593" cy="2923228"/>
          </a:xfrm>
          <a:prstGeom prst="rect">
            <a:avLst/>
          </a:prstGeom>
          <a:ln w="19050">
            <a:solidFill>
              <a:srgbClr val="0070C0"/>
            </a:solidFill>
          </a:ln>
        </p:spPr>
      </p:pic>
      <p:sp>
        <p:nvSpPr>
          <p:cNvPr id="3" name="Cloud Callout 2"/>
          <p:cNvSpPr/>
          <p:nvPr/>
        </p:nvSpPr>
        <p:spPr>
          <a:xfrm>
            <a:off x="4343566" y="1121210"/>
            <a:ext cx="6629234" cy="2336403"/>
          </a:xfrm>
          <a:prstGeom prst="cloudCallout">
            <a:avLst>
              <a:gd name="adj1" fmla="val -57534"/>
              <a:gd name="adj2" fmla="val 5057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rgbClr val="FF0000"/>
              </a:solidFill>
              <a:latin typeface="UTM Avo" panose="02040603050506020204" pitchFamily="18" charset="0"/>
            </a:endParaRPr>
          </a:p>
          <a:p>
            <a:pPr algn="ctr"/>
            <a:endParaRPr lang="en-US">
              <a:solidFill>
                <a:srgbClr val="FF0000"/>
              </a:solidFill>
              <a:latin typeface="UTM Avo" panose="02040603050506020204" pitchFamily="18" charset="0"/>
            </a:endParaRPr>
          </a:p>
          <a:p>
            <a:pPr algn="ctr"/>
            <a:r>
              <a:rPr lang="vi-VN" smtClean="0">
                <a:solidFill>
                  <a:srgbClr val="6E0E6E"/>
                </a:solidFill>
                <a:latin typeface="UTM Avo" panose="02040603050506020204" pitchFamily="18" charset="0"/>
              </a:rPr>
              <a:t> </a:t>
            </a:r>
            <a:r>
              <a:rPr lang="vi-VN" sz="3200">
                <a:solidFill>
                  <a:srgbClr val="6E0E6E"/>
                </a:solidFill>
              </a:rPr>
              <a:t>“</a:t>
            </a:r>
            <a:r>
              <a:rPr lang="vi-VN" sz="3200">
                <a:solidFill>
                  <a:schemeClr val="tx1"/>
                </a:solidFill>
              </a:rPr>
              <a:t>Trời ơi, sao em lại thêm sừng và râu thế này? Xấu lắm!”</a:t>
            </a:r>
          </a:p>
          <a:p>
            <a:pPr algn="ctr"/>
            <a:endParaRPr lang="en-US" sz="3200">
              <a:solidFill>
                <a:schemeClr val="tx1"/>
              </a:solidFill>
            </a:endParaRPr>
          </a:p>
        </p:txBody>
      </p:sp>
      <p:grpSp>
        <p:nvGrpSpPr>
          <p:cNvPr id="2" name="Group 15"/>
          <p:cNvGrpSpPr/>
          <p:nvPr/>
        </p:nvGrpSpPr>
        <p:grpSpPr>
          <a:xfrm>
            <a:off x="7282121" y="3340026"/>
            <a:ext cx="4731881" cy="2916424"/>
            <a:chOff x="5095695" y="2942588"/>
            <a:chExt cx="5829045" cy="3373406"/>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5695" y="2942588"/>
              <a:ext cx="5829045" cy="3373406"/>
            </a:xfrm>
            <a:prstGeom prst="rect">
              <a:avLst/>
            </a:prstGeom>
          </p:spPr>
        </p:pic>
        <p:sp>
          <p:nvSpPr>
            <p:cNvPr id="18" name="TextBox 17"/>
            <p:cNvSpPr txBox="1"/>
            <p:nvPr/>
          </p:nvSpPr>
          <p:spPr>
            <a:xfrm>
              <a:off x="6517684" y="4109918"/>
              <a:ext cx="2985068" cy="1246010"/>
            </a:xfrm>
            <a:prstGeom prst="rect">
              <a:avLst/>
            </a:prstGeom>
            <a:noFill/>
          </p:spPr>
          <p:txBody>
            <a:bodyPr wrap="square" rtlCol="0">
              <a:spAutoFit/>
            </a:bodyPr>
            <a:lstStyle/>
            <a:p>
              <a:pPr algn="ctr"/>
              <a:r>
                <a:rPr lang="en-US" sz="3200" b="1" smtClean="0">
                  <a:solidFill>
                    <a:schemeClr val="accent1">
                      <a:lumMod val="75000"/>
                    </a:schemeClr>
                  </a:solidFill>
                  <a:latin typeface="Arial" panose="020B0604020202020204" pitchFamily="34" charset="0"/>
                  <a:cs typeface="Arial" panose="020B0604020202020204" pitchFamily="34" charset="0"/>
                </a:rPr>
                <a:t>ĐỌC THẦM </a:t>
              </a:r>
            </a:p>
            <a:p>
              <a:pPr algn="ctr"/>
              <a:r>
                <a:rPr lang="en-US" sz="3200" b="1" smtClean="0">
                  <a:solidFill>
                    <a:schemeClr val="accent1">
                      <a:lumMod val="75000"/>
                    </a:schemeClr>
                  </a:solidFill>
                  <a:latin typeface="Arial" panose="020B0604020202020204" pitchFamily="34" charset="0"/>
                  <a:cs typeface="Arial" panose="020B0604020202020204" pitchFamily="34" charset="0"/>
                </a:rPr>
                <a:t>ĐOẠN 2</a:t>
              </a:r>
              <a:endParaRPr lang="en-US" sz="3200" b="1">
                <a:solidFill>
                  <a:schemeClr val="accent1">
                    <a:lumMod val="75000"/>
                  </a:schemeClr>
                </a:solidFill>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2521105665"/>
      </p:ext>
    </p:extLst>
  </p:cSld>
  <p:clrMapOvr>
    <a:masterClrMapping/>
  </p:clrMapOvr>
  <mc:AlternateContent xmlns:mc="http://schemas.openxmlformats.org/markup-compatibility/2006" xmlns:p14="http://schemas.microsoft.com/office/powerpoint/2010/main">
    <mc:Choice Requires="p14">
      <p:transition spd="slow" p14:dur="2000" advTm="25796"/>
    </mc:Choice>
    <mc:Fallback xmlns="">
      <p:transition spd="slow" advTm="257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xit" presetSubtype="10" fill="hold" nodeType="clickEffect">
                                  <p:stCondLst>
                                    <p:cond delay="0"/>
                                  </p:stCondLst>
                                  <p:childTnLst>
                                    <p:animEffect transition="out" filter="checkerboard(across)">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16071DC-B131-2D45-8C63-61A27880C1EE}"/>
              </a:ext>
            </a:extLst>
          </p:cNvPr>
          <p:cNvSpPr txBox="1"/>
          <p:nvPr/>
        </p:nvSpPr>
        <p:spPr>
          <a:xfrm>
            <a:off x="1168447" y="422983"/>
            <a:ext cx="10542907" cy="830997"/>
          </a:xfrm>
          <a:prstGeom prst="rect">
            <a:avLst/>
          </a:prstGeom>
          <a:noFill/>
        </p:spPr>
        <p:txBody>
          <a:bodyPr wrap="square" rtlCol="0">
            <a:spAutoFit/>
          </a:bodyPr>
          <a:lstStyle/>
          <a:p>
            <a:pPr algn="just" defTabSz="1219170">
              <a:lnSpc>
                <a:spcPct val="150000"/>
              </a:lnSpc>
              <a:buClr>
                <a:srgbClr val="000000"/>
              </a:buClr>
            </a:pPr>
            <a:r>
              <a:rPr lang="en-US" sz="3200" b="1" kern="0" smtClean="0">
                <a:solidFill>
                  <a:srgbClr val="FC7D77">
                    <a:lumMod val="75000"/>
                  </a:srgbClr>
                </a:solidFill>
                <a:latin typeface="Arial" panose="020B0604020202020204" pitchFamily="34" charset="0"/>
                <a:ea typeface="Arial-Rounded" panose="020B0500000000000000" pitchFamily="34" charset="0"/>
                <a:cs typeface="Arial" panose="020B0604020202020204" pitchFamily="34" charset="0"/>
                <a:sym typeface="Arial"/>
              </a:rPr>
              <a:t>Câu </a:t>
            </a:r>
            <a:r>
              <a:rPr lang="en-US" sz="3200" b="1" kern="0">
                <a:solidFill>
                  <a:srgbClr val="FC7D77">
                    <a:lumMod val="75000"/>
                  </a:srgbClr>
                </a:solidFill>
                <a:latin typeface="Arial" panose="020B0604020202020204" pitchFamily="34" charset="0"/>
                <a:ea typeface="Arial-Rounded" panose="020B0500000000000000" pitchFamily="34" charset="0"/>
                <a:cs typeface="Arial" panose="020B0604020202020204" pitchFamily="34" charset="0"/>
                <a:sym typeface="Arial"/>
              </a:rPr>
              <a:t>4</a:t>
            </a:r>
            <a:r>
              <a:rPr lang="vi-VN" sz="3200" b="1" kern="0" smtClean="0">
                <a:solidFill>
                  <a:srgbClr val="FC7D77">
                    <a:lumMod val="75000"/>
                  </a:srgbClr>
                </a:solidFill>
                <a:latin typeface="Arial" panose="020B0604020202020204" pitchFamily="34" charset="0"/>
                <a:ea typeface="Arial-Rounded" panose="020B0500000000000000" pitchFamily="34" charset="0"/>
                <a:cs typeface="Arial" panose="020B0604020202020204" pitchFamily="34" charset="0"/>
                <a:sym typeface="Arial"/>
              </a:rPr>
              <a:t>.</a:t>
            </a:r>
            <a:r>
              <a:rPr lang="vi-VN" sz="3200" smtClean="0">
                <a:latin typeface="UTM Avo" panose="02040603050506020204" pitchFamily="18" charset="0"/>
              </a:rPr>
              <a:t> </a:t>
            </a:r>
            <a:r>
              <a:rPr lang="vi-VN" sz="3200"/>
              <a:t>Em học được điều gì từ câu chuyện của voi </a:t>
            </a:r>
            <a:r>
              <a:rPr lang="vi-VN" sz="3200" smtClean="0"/>
              <a:t>em</a:t>
            </a:r>
            <a:r>
              <a:rPr lang="en-US" sz="3200" smtClean="0"/>
              <a:t>?</a:t>
            </a:r>
            <a:endParaRPr lang="vi-VN" sz="3200" kern="0" dirty="0">
              <a:solidFill>
                <a:srgbClr val="000000"/>
              </a:solidFill>
              <a:ea typeface="Arial-Rounded" panose="020B0500000000000000" pitchFamily="34" charset="0"/>
              <a:cs typeface="Arial" panose="020B0604020202020204" pitchFamily="34" charset="0"/>
              <a:sym typeface="Arial"/>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73" y="5151100"/>
            <a:ext cx="11963400" cy="2000250"/>
          </a:xfrm>
          <a:prstGeom prst="rect">
            <a:avLst/>
          </a:prstGeom>
        </p:spPr>
      </p:pic>
      <p:pic>
        <p:nvPicPr>
          <p:cNvPr id="13" name="Picture 12">
            <a:extLst>
              <a:ext uri="{FF2B5EF4-FFF2-40B4-BE49-F238E27FC236}">
                <a16:creationId xmlns:a16="http://schemas.microsoft.com/office/drawing/2014/main" xmlns="" id="{E393DF4B-9063-4F30-AFB4-2C9302134FF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943769" y="3505998"/>
            <a:ext cx="8395985" cy="3551631"/>
          </a:xfrm>
          <a:prstGeom prst="rect">
            <a:avLst/>
          </a:prstGeom>
        </p:spPr>
      </p:pic>
      <p:grpSp>
        <p:nvGrpSpPr>
          <p:cNvPr id="2" name="Group 13">
            <a:extLst>
              <a:ext uri="{FF2B5EF4-FFF2-40B4-BE49-F238E27FC236}">
                <a16:creationId xmlns:a16="http://schemas.microsoft.com/office/drawing/2014/main" xmlns="" id="{A07FBCC3-5ABA-4DEB-AA53-1EA369220EB4}"/>
              </a:ext>
            </a:extLst>
          </p:cNvPr>
          <p:cNvGrpSpPr/>
          <p:nvPr/>
        </p:nvGrpSpPr>
        <p:grpSpPr>
          <a:xfrm>
            <a:off x="1668259" y="1582614"/>
            <a:ext cx="8341119" cy="1964989"/>
            <a:chOff x="1628027" y="1539617"/>
            <a:chExt cx="3810563" cy="1794187"/>
          </a:xfrm>
        </p:grpSpPr>
        <p:sp>
          <p:nvSpPr>
            <p:cNvPr id="19" name="Rectangle: Rounded Corners 6">
              <a:extLst>
                <a:ext uri="{FF2B5EF4-FFF2-40B4-BE49-F238E27FC236}">
                  <a16:creationId xmlns:a16="http://schemas.microsoft.com/office/drawing/2014/main" xmlns="" id="{BE82F17D-D7F7-488D-AEE6-F71868913B58}"/>
                </a:ext>
              </a:extLst>
            </p:cNvPr>
            <p:cNvSpPr/>
            <p:nvPr/>
          </p:nvSpPr>
          <p:spPr>
            <a:xfrm>
              <a:off x="1753891" y="1539617"/>
              <a:ext cx="3558836" cy="1794187"/>
            </a:xfrm>
            <a:prstGeom prst="roundRect">
              <a:avLst/>
            </a:prstGeom>
            <a:solidFill>
              <a:schemeClr val="accent5">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800"/>
            </a:p>
          </p:txBody>
        </p:sp>
        <p:sp>
          <p:nvSpPr>
            <p:cNvPr id="20" name="TextBox 19">
              <a:extLst>
                <a:ext uri="{FF2B5EF4-FFF2-40B4-BE49-F238E27FC236}">
                  <a16:creationId xmlns:a16="http://schemas.microsoft.com/office/drawing/2014/main" xmlns="" id="{85476D79-532C-4239-B0E8-AC1501305745}"/>
                </a:ext>
              </a:extLst>
            </p:cNvPr>
            <p:cNvSpPr txBox="1"/>
            <p:nvPr/>
          </p:nvSpPr>
          <p:spPr>
            <a:xfrm>
              <a:off x="1628027" y="1884364"/>
              <a:ext cx="3810563" cy="1095993"/>
            </a:xfrm>
            <a:prstGeom prst="rect">
              <a:avLst/>
            </a:prstGeom>
            <a:noFill/>
          </p:spPr>
          <p:txBody>
            <a:bodyPr wrap="square" rtlCol="0">
              <a:spAutoFit/>
            </a:bodyPr>
            <a:lstStyle/>
            <a:p>
              <a:pPr algn="ctr"/>
              <a:r>
                <a:rPr lang="vi-VN" sz="3600" dirty="0">
                  <a:solidFill>
                    <a:srgbClr val="002060"/>
                  </a:solidFill>
                  <a:sym typeface="Wingdings" panose="05000000000000000000" pitchFamily="2" charset="2"/>
                </a:rPr>
                <a:t>Mình chỉ xinh đẹp khi là chính mình. Hãy tự tin vào vẻ đẹp của bản thân.</a:t>
              </a:r>
              <a:endParaRPr lang="vi-VN" sz="3600" dirty="0">
                <a:solidFill>
                  <a:srgbClr val="002060"/>
                </a:solidFill>
              </a:endParaRPr>
            </a:p>
          </p:txBody>
        </p:sp>
      </p:grpSp>
      <p:sp>
        <p:nvSpPr>
          <p:cNvPr id="8" name="Rounded Rectangle 7"/>
          <p:cNvSpPr/>
          <p:nvPr/>
        </p:nvSpPr>
        <p:spPr>
          <a:xfrm>
            <a:off x="4343652" y="546097"/>
            <a:ext cx="3492042" cy="754743"/>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latin typeface="Arial" panose="020B0604020202020204" pitchFamily="34" charset="0"/>
                <a:cs typeface="Arial" panose="020B0604020202020204" pitchFamily="34" charset="0"/>
              </a:rPr>
              <a:t>NỘI DUNG BÀI</a:t>
            </a:r>
            <a:endParaRPr lang="en-US" sz="3200" b="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35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 calcmode="lin" valueType="num">
                                      <p:cBhvr>
                                        <p:cTn id="22" dur="1000" fill="hold"/>
                                        <p:tgtEl>
                                          <p:spTgt spid="2"/>
                                        </p:tgtEl>
                                        <p:attrNameLst>
                                          <p:attrName>style.rotation</p:attrName>
                                        </p:attrNameLst>
                                      </p:cBhvr>
                                      <p:tavLst>
                                        <p:tav tm="0">
                                          <p:val>
                                            <p:fltVal val="90"/>
                                          </p:val>
                                        </p:tav>
                                        <p:tav tm="100000">
                                          <p:val>
                                            <p:fltVal val="0"/>
                                          </p:val>
                                        </p:tav>
                                      </p:tavLst>
                                    </p:anim>
                                    <p:animEffect transition="in" filter="fade">
                                      <p:cBhvr>
                                        <p:cTn id="23" dur="1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8133" y="838819"/>
            <a:ext cx="9085866" cy="3575665"/>
          </a:xfrm>
          <a:prstGeom prst="rect">
            <a:avLst/>
          </a:prstGeom>
        </p:spPr>
      </p:pic>
      <p:sp>
        <p:nvSpPr>
          <p:cNvPr id="5" name="TextBox 4"/>
          <p:cNvSpPr txBox="1"/>
          <p:nvPr/>
        </p:nvSpPr>
        <p:spPr>
          <a:xfrm>
            <a:off x="3043018" y="2162300"/>
            <a:ext cx="6939181" cy="1107996"/>
          </a:xfrm>
          <a:prstGeom prst="rect">
            <a:avLst/>
          </a:prstGeom>
          <a:noFill/>
        </p:spPr>
        <p:txBody>
          <a:bodyPr wrap="square" rtlCol="0">
            <a:spAutoFit/>
          </a:bodyPr>
          <a:lstStyle/>
          <a:p>
            <a:r>
              <a:rPr lang="en-US" sz="6600" smtClean="0">
                <a:solidFill>
                  <a:schemeClr val="accent1">
                    <a:lumMod val="50000"/>
                  </a:schemeClr>
                </a:solidFill>
                <a:latin typeface="Arial" panose="020B0604020202020204" pitchFamily="34" charset="0"/>
                <a:cs typeface="Arial" panose="020B0604020202020204" pitchFamily="34" charset="0"/>
              </a:rPr>
              <a:t>LUYỆN ĐỌC LẠI</a:t>
            </a:r>
            <a:endParaRPr lang="en-US" sz="6600">
              <a:solidFill>
                <a:schemeClr val="accent1">
                  <a:lumMod val="50000"/>
                </a:schemeClr>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a:srcRect/>
          <a:stretch>
            <a:fillRect/>
          </a:stretch>
        </p:blipFill>
        <p:spPr bwMode="auto">
          <a:xfrm>
            <a:off x="0" y="0"/>
            <a:ext cx="12192000" cy="6858000"/>
          </a:xfrm>
          <a:prstGeom prst="rect">
            <a:avLst/>
          </a:prstGeom>
          <a:noFill/>
          <a:ln w="9525">
            <a:noFill/>
            <a:miter lim="800000"/>
            <a:headEnd/>
            <a:tailEnd/>
          </a:ln>
          <a:effectLst/>
        </p:spPr>
      </p:pic>
    </p:spTree>
    <p:extLst>
      <p:ext uri="{BB962C8B-B14F-4D97-AF65-F5344CB8AC3E}">
        <p14:creationId xmlns:p14="http://schemas.microsoft.com/office/powerpoint/2010/main" val="41073487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4414836" y="88741"/>
            <a:ext cx="3686175" cy="54424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BB3F568F-BE16-4A9E-B05E-3C60823DCFDC}"/>
              </a:ext>
            </a:extLst>
          </p:cNvPr>
          <p:cNvSpPr txBox="1"/>
          <p:nvPr/>
        </p:nvSpPr>
        <p:spPr>
          <a:xfrm>
            <a:off x="701851" y="50520"/>
            <a:ext cx="1528350" cy="504305"/>
          </a:xfrm>
          <a:prstGeom prst="rect">
            <a:avLst/>
          </a:prstGeom>
          <a:noFill/>
        </p:spPr>
        <p:txBody>
          <a:bodyPr wrap="square" rtlCol="0">
            <a:spAutoFit/>
          </a:bodyPr>
          <a:lstStyle/>
          <a:p>
            <a:pPr algn="ctr">
              <a:lnSpc>
                <a:spcPct val="150000"/>
              </a:lnSpc>
            </a:pPr>
            <a:r>
              <a:rPr lang="vi-VN" sz="2000" b="1" dirty="0">
                <a:solidFill>
                  <a:srgbClr val="17479D"/>
                </a:solidFill>
              </a:rPr>
              <a:t>ĐỌC</a:t>
            </a:r>
            <a:endParaRPr lang="en-US" sz="2000" b="1" dirty="0">
              <a:solidFill>
                <a:srgbClr val="17479D"/>
              </a:solidFill>
            </a:endParaRPr>
          </a:p>
        </p:txBody>
      </p:sp>
      <p:pic>
        <p:nvPicPr>
          <p:cNvPr id="5" name="Picture 4">
            <a:extLst>
              <a:ext uri="{FF2B5EF4-FFF2-40B4-BE49-F238E27FC236}">
                <a16:creationId xmlns:a16="http://schemas.microsoft.com/office/drawing/2014/main" xmlns="" id="{B038C1AA-8DDF-4A47-AC89-F4E2EFE79787}"/>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177725" y="22029"/>
            <a:ext cx="840615" cy="694175"/>
          </a:xfrm>
          <a:prstGeom prst="rect">
            <a:avLst/>
          </a:prstGeom>
        </p:spPr>
      </p:pic>
      <p:sp>
        <p:nvSpPr>
          <p:cNvPr id="6" name="TextBox 5">
            <a:extLst>
              <a:ext uri="{FF2B5EF4-FFF2-40B4-BE49-F238E27FC236}">
                <a16:creationId xmlns:a16="http://schemas.microsoft.com/office/drawing/2014/main" xmlns="" id="{EC1E3D26-0FBF-489D-9BF9-77F94C02DE90}"/>
              </a:ext>
            </a:extLst>
          </p:cNvPr>
          <p:cNvSpPr txBox="1"/>
          <p:nvPr/>
        </p:nvSpPr>
        <p:spPr>
          <a:xfrm>
            <a:off x="1018340" y="-62076"/>
            <a:ext cx="10479165" cy="669094"/>
          </a:xfrm>
          <a:prstGeom prst="rect">
            <a:avLst/>
          </a:prstGeom>
          <a:noFill/>
        </p:spPr>
        <p:txBody>
          <a:bodyPr wrap="square" rtlCol="0">
            <a:spAutoFit/>
          </a:bodyPr>
          <a:lstStyle/>
          <a:p>
            <a:pPr algn="ctr">
              <a:lnSpc>
                <a:spcPct val="150000"/>
              </a:lnSpc>
            </a:pPr>
            <a:r>
              <a:rPr lang="en-US" sz="2800" b="1" smtClean="0">
                <a:solidFill>
                  <a:schemeClr val="accent1">
                    <a:lumMod val="50000"/>
                  </a:schemeClr>
                </a:solidFill>
              </a:rPr>
              <a:t>EM CÓ XINH KHÔNG?</a:t>
            </a:r>
            <a:endParaRPr lang="en-US" sz="2800" b="1" dirty="0">
              <a:solidFill>
                <a:schemeClr val="accent1">
                  <a:lumMod val="50000"/>
                </a:schemeClr>
              </a:solidFill>
            </a:endParaRPr>
          </a:p>
        </p:txBody>
      </p:sp>
      <p:sp>
        <p:nvSpPr>
          <p:cNvPr id="8" name="TextBox 7">
            <a:extLst>
              <a:ext uri="{FF2B5EF4-FFF2-40B4-BE49-F238E27FC236}">
                <a16:creationId xmlns:a16="http://schemas.microsoft.com/office/drawing/2014/main" xmlns="" id="{C70B1CBA-9307-4C83-B537-F2B5BB1C01B7}"/>
              </a:ext>
            </a:extLst>
          </p:cNvPr>
          <p:cNvSpPr txBox="1"/>
          <p:nvPr/>
        </p:nvSpPr>
        <p:spPr>
          <a:xfrm>
            <a:off x="1199397" y="671691"/>
            <a:ext cx="10123714" cy="6186309"/>
          </a:xfrm>
          <a:prstGeom prst="rect">
            <a:avLst/>
          </a:prstGeom>
          <a:noFill/>
        </p:spPr>
        <p:txBody>
          <a:bodyPr wrap="square" rtlCol="0">
            <a:spAutoFit/>
          </a:bodyPr>
          <a:lstStyle/>
          <a:p>
            <a:pPr algn="just">
              <a:lnSpc>
                <a:spcPct val="110000"/>
              </a:lnSpc>
            </a:pPr>
            <a:r>
              <a:rPr lang="vi-VN" sz="2000" dirty="0"/>
              <a:t>      Voi em thích mặc đẹp và thích được khen xinh. Ở nhà, voi em luôn hỏi anh: “Em có </a:t>
            </a:r>
            <a:r>
              <a:rPr lang="vi-VN" sz="2000"/>
              <a:t>xinh </a:t>
            </a:r>
            <a:r>
              <a:rPr lang="vi-VN" sz="2000" smtClean="0"/>
              <a:t>không</a:t>
            </a:r>
            <a:r>
              <a:rPr lang="vi-VN" sz="2000" dirty="0"/>
              <a:t>?”. Voi anh bao giờ cũng khen: “Em xinh lắm!”</a:t>
            </a:r>
          </a:p>
          <a:p>
            <a:pPr algn="just">
              <a:lnSpc>
                <a:spcPct val="110000"/>
              </a:lnSpc>
            </a:pPr>
            <a:r>
              <a:rPr lang="vi-VN" sz="2000" dirty="0"/>
              <a:t>      Một hôm, gặp hươu, voi em hỏi:</a:t>
            </a:r>
          </a:p>
          <a:p>
            <a:pPr algn="just">
              <a:lnSpc>
                <a:spcPct val="110000"/>
              </a:lnSpc>
            </a:pPr>
            <a:r>
              <a:rPr lang="vi-VN" sz="2000" dirty="0"/>
              <a:t>      - Em có xinh không?</a:t>
            </a:r>
          </a:p>
          <a:p>
            <a:pPr algn="just">
              <a:lnSpc>
                <a:spcPct val="110000"/>
              </a:lnSpc>
            </a:pPr>
            <a:r>
              <a:rPr lang="vi-VN" sz="2000" dirty="0"/>
              <a:t>      Hươu ngắm voi rồi lắc đầu:</a:t>
            </a:r>
          </a:p>
          <a:p>
            <a:pPr algn="just">
              <a:lnSpc>
                <a:spcPct val="110000"/>
              </a:lnSpc>
            </a:pPr>
            <a:r>
              <a:rPr lang="vi-VN" sz="2000" dirty="0"/>
              <a:t>      - Chưa xinh lắm vì em không có đôi sừng giống anh.</a:t>
            </a:r>
          </a:p>
          <a:p>
            <a:pPr algn="just">
              <a:lnSpc>
                <a:spcPct val="110000"/>
              </a:lnSpc>
            </a:pPr>
            <a:r>
              <a:rPr lang="vi-VN" sz="2000" dirty="0"/>
              <a:t>      Nghe vậy, voi nhặt vài cành cây khô, gài lên đầu rồi đi tiếp.</a:t>
            </a:r>
          </a:p>
          <a:p>
            <a:pPr algn="just">
              <a:lnSpc>
                <a:spcPct val="110000"/>
              </a:lnSpc>
            </a:pPr>
            <a:r>
              <a:rPr lang="vi-VN" sz="2000" dirty="0"/>
              <a:t>      Gặp dê, voi hỏi:</a:t>
            </a:r>
          </a:p>
          <a:p>
            <a:pPr algn="just">
              <a:lnSpc>
                <a:spcPct val="110000"/>
              </a:lnSpc>
            </a:pPr>
            <a:r>
              <a:rPr lang="vi-VN" sz="2000" dirty="0"/>
              <a:t>      - Em có xinh không?</a:t>
            </a:r>
          </a:p>
          <a:p>
            <a:pPr algn="just">
              <a:lnSpc>
                <a:spcPct val="110000"/>
              </a:lnSpc>
            </a:pPr>
            <a:r>
              <a:rPr lang="vi-VN" sz="2000" dirty="0"/>
              <a:t>      - Không, vì cậu không có bộ râu giống tôi.</a:t>
            </a:r>
          </a:p>
          <a:p>
            <a:pPr algn="just">
              <a:lnSpc>
                <a:spcPct val="110000"/>
              </a:lnSpc>
            </a:pPr>
            <a:r>
              <a:rPr lang="vi-VN" sz="2000" dirty="0"/>
              <a:t>      Voi liền nhổ một khóm cỏ dại bên đường, gắn vào cằm rồi về nhà.</a:t>
            </a:r>
          </a:p>
          <a:p>
            <a:pPr algn="just">
              <a:lnSpc>
                <a:spcPct val="110000"/>
              </a:lnSpc>
            </a:pPr>
            <a:r>
              <a:rPr lang="vi-VN" sz="2000" dirty="0"/>
              <a:t>      Về nhà với đôi sừng và bộ râu giả, voi em hớn hở hỏi anh:</a:t>
            </a:r>
          </a:p>
          <a:p>
            <a:pPr algn="just">
              <a:lnSpc>
                <a:spcPct val="110000"/>
              </a:lnSpc>
            </a:pPr>
            <a:r>
              <a:rPr lang="vi-VN" sz="2000" dirty="0"/>
              <a:t>      - Em có xinh hơn không?</a:t>
            </a:r>
          </a:p>
          <a:p>
            <a:pPr algn="just">
              <a:lnSpc>
                <a:spcPct val="110000"/>
              </a:lnSpc>
            </a:pPr>
            <a:r>
              <a:rPr lang="vi-VN" sz="2000" dirty="0"/>
              <a:t>      Voi anh nói:</a:t>
            </a:r>
          </a:p>
          <a:p>
            <a:pPr algn="just">
              <a:lnSpc>
                <a:spcPct val="110000"/>
              </a:lnSpc>
            </a:pPr>
            <a:r>
              <a:rPr lang="vi-VN" sz="2000" dirty="0"/>
              <a:t>      - Trời ơi, sao em lại thêm sừng và râu thế này? Xấu lắm!</a:t>
            </a:r>
          </a:p>
          <a:p>
            <a:pPr algn="just">
              <a:lnSpc>
                <a:spcPct val="110000"/>
              </a:lnSpc>
            </a:pPr>
            <a:r>
              <a:rPr lang="vi-VN" sz="2000" dirty="0"/>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2000" dirty="0"/>
              <a:t>(Theo </a:t>
            </a:r>
            <a:r>
              <a:rPr lang="vi-VN" sz="2000" i="1" dirty="0"/>
              <a:t>Voi em đi tìm tự tin</a:t>
            </a:r>
            <a:r>
              <a:rPr lang="vi-VN" sz="2000" dirty="0"/>
              <a:t>)</a:t>
            </a:r>
            <a:endParaRPr lang="en-US" sz="2000" dirty="0"/>
          </a:p>
        </p:txBody>
      </p:sp>
      <p:pic>
        <p:nvPicPr>
          <p:cNvPr id="2" name="Bản ghi Mới 8 (online-audio-converter.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0844576" y="50520"/>
            <a:ext cx="609600" cy="609600"/>
          </a:xfrm>
          <a:prstGeom prst="rect">
            <a:avLst/>
          </a:prstGeom>
        </p:spPr>
      </p:pic>
    </p:spTree>
    <p:extLst>
      <p:ext uri="{BB962C8B-B14F-4D97-AF65-F5344CB8AC3E}">
        <p14:creationId xmlns:p14="http://schemas.microsoft.com/office/powerpoint/2010/main" val="1406634690"/>
      </p:ext>
    </p:extLst>
  </p:cSld>
  <p:clrMapOvr>
    <a:masterClrMapping/>
  </p:clrMapOvr>
  <mc:AlternateContent xmlns:mc="http://schemas.openxmlformats.org/markup-compatibility/2006" xmlns:p14="http://schemas.microsoft.com/office/powerpoint/2010/main">
    <mc:Choice Requires="p14">
      <p:transition spd="slow" p14:dur="2000" advTm="62975"/>
    </mc:Choice>
    <mc:Fallback xmlns="">
      <p:transition spd="slow" advTm="62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97123" fill="hold"/>
                                        <p:tgtEl>
                                          <p:spTgt spid="2"/>
                                        </p:tgtEl>
                                      </p:cBhvr>
                                    </p:cmd>
                                  </p:childTnLst>
                                </p:cTn>
                              </p:par>
                            </p:childTnLst>
                          </p:cTn>
                        </p:par>
                      </p:childTnLst>
                    </p:cTn>
                  </p:par>
                </p:childTnLst>
              </p:cTn>
              <p:nextCondLst>
                <p:cond evt="onClick" delay="0">
                  <p:tgtEl>
                    <p:spTgt spid="2"/>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6"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4414836" y="88741"/>
            <a:ext cx="3686175" cy="54424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BB3F568F-BE16-4A9E-B05E-3C60823DCFDC}"/>
              </a:ext>
            </a:extLst>
          </p:cNvPr>
          <p:cNvSpPr txBox="1"/>
          <p:nvPr/>
        </p:nvSpPr>
        <p:spPr>
          <a:xfrm>
            <a:off x="701851" y="50520"/>
            <a:ext cx="1528350" cy="504305"/>
          </a:xfrm>
          <a:prstGeom prst="rect">
            <a:avLst/>
          </a:prstGeom>
          <a:noFill/>
        </p:spPr>
        <p:txBody>
          <a:bodyPr wrap="square" rtlCol="0">
            <a:spAutoFit/>
          </a:bodyPr>
          <a:lstStyle/>
          <a:p>
            <a:pPr algn="ctr">
              <a:lnSpc>
                <a:spcPct val="150000"/>
              </a:lnSpc>
            </a:pPr>
            <a:r>
              <a:rPr lang="vi-VN" sz="2000" b="1" dirty="0">
                <a:solidFill>
                  <a:srgbClr val="17479D"/>
                </a:solidFill>
              </a:rPr>
              <a:t>ĐỌC</a:t>
            </a:r>
            <a:endParaRPr lang="en-US" sz="2000" b="1" dirty="0">
              <a:solidFill>
                <a:srgbClr val="17479D"/>
              </a:solidFill>
            </a:endParaRPr>
          </a:p>
        </p:txBody>
      </p:sp>
      <p:pic>
        <p:nvPicPr>
          <p:cNvPr id="5" name="Picture 4">
            <a:extLst>
              <a:ext uri="{FF2B5EF4-FFF2-40B4-BE49-F238E27FC236}">
                <a16:creationId xmlns:a16="http://schemas.microsoft.com/office/drawing/2014/main" xmlns=""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177725" y="22029"/>
            <a:ext cx="840615" cy="694175"/>
          </a:xfrm>
          <a:prstGeom prst="rect">
            <a:avLst/>
          </a:prstGeom>
        </p:spPr>
      </p:pic>
      <p:sp>
        <p:nvSpPr>
          <p:cNvPr id="6" name="TextBox 5">
            <a:extLst>
              <a:ext uri="{FF2B5EF4-FFF2-40B4-BE49-F238E27FC236}">
                <a16:creationId xmlns:a16="http://schemas.microsoft.com/office/drawing/2014/main" xmlns="" id="{EC1E3D26-0FBF-489D-9BF9-77F94C02DE90}"/>
              </a:ext>
            </a:extLst>
          </p:cNvPr>
          <p:cNvSpPr txBox="1"/>
          <p:nvPr/>
        </p:nvSpPr>
        <p:spPr>
          <a:xfrm>
            <a:off x="1018340" y="-62076"/>
            <a:ext cx="10479165" cy="669094"/>
          </a:xfrm>
          <a:prstGeom prst="rect">
            <a:avLst/>
          </a:prstGeom>
          <a:noFill/>
        </p:spPr>
        <p:txBody>
          <a:bodyPr wrap="square" rtlCol="0">
            <a:spAutoFit/>
          </a:bodyPr>
          <a:lstStyle/>
          <a:p>
            <a:pPr algn="ctr">
              <a:lnSpc>
                <a:spcPct val="150000"/>
              </a:lnSpc>
            </a:pPr>
            <a:r>
              <a:rPr lang="en-US" sz="2800" b="1" smtClean="0">
                <a:solidFill>
                  <a:schemeClr val="accent1">
                    <a:lumMod val="50000"/>
                  </a:schemeClr>
                </a:solidFill>
              </a:rPr>
              <a:t>EM CÓ XINH KHÔNG?</a:t>
            </a:r>
            <a:endParaRPr lang="en-US" sz="2800" b="1" dirty="0">
              <a:solidFill>
                <a:schemeClr val="accent1">
                  <a:lumMod val="50000"/>
                </a:schemeClr>
              </a:solidFill>
            </a:endParaRPr>
          </a:p>
        </p:txBody>
      </p:sp>
      <p:sp>
        <p:nvSpPr>
          <p:cNvPr id="8" name="TextBox 7">
            <a:extLst>
              <a:ext uri="{FF2B5EF4-FFF2-40B4-BE49-F238E27FC236}">
                <a16:creationId xmlns:a16="http://schemas.microsoft.com/office/drawing/2014/main" xmlns="" id="{C70B1CBA-9307-4C83-B537-F2B5BB1C01B7}"/>
              </a:ext>
            </a:extLst>
          </p:cNvPr>
          <p:cNvSpPr txBox="1"/>
          <p:nvPr/>
        </p:nvSpPr>
        <p:spPr>
          <a:xfrm>
            <a:off x="1006617" y="744695"/>
            <a:ext cx="10123714" cy="6186309"/>
          </a:xfrm>
          <a:prstGeom prst="rect">
            <a:avLst/>
          </a:prstGeom>
          <a:noFill/>
        </p:spPr>
        <p:txBody>
          <a:bodyPr wrap="square" rtlCol="0">
            <a:spAutoFit/>
          </a:bodyPr>
          <a:lstStyle/>
          <a:p>
            <a:pPr algn="just">
              <a:lnSpc>
                <a:spcPct val="110000"/>
              </a:lnSpc>
            </a:pPr>
            <a:r>
              <a:rPr lang="vi-VN" sz="2000" dirty="0"/>
              <a:t>      Voi em thích mặc đẹp và thích được khen xinh. Ở nhà, voi em luôn hỏi anh: </a:t>
            </a:r>
            <a:r>
              <a:rPr lang="vi-VN" sz="2000" dirty="0">
                <a:solidFill>
                  <a:srgbClr val="FF0000"/>
                </a:solidFill>
              </a:rPr>
              <a:t>“Em có </a:t>
            </a:r>
            <a:r>
              <a:rPr lang="vi-VN" sz="2000">
                <a:solidFill>
                  <a:srgbClr val="FF0000"/>
                </a:solidFill>
              </a:rPr>
              <a:t>xinh </a:t>
            </a:r>
            <a:r>
              <a:rPr lang="vi-VN" sz="2000" smtClean="0">
                <a:solidFill>
                  <a:srgbClr val="FF0000"/>
                </a:solidFill>
              </a:rPr>
              <a:t>không</a:t>
            </a:r>
            <a:r>
              <a:rPr lang="vi-VN" sz="2000" dirty="0"/>
              <a:t>?”. Voi anh bao giờ cũng khen: </a:t>
            </a:r>
            <a:r>
              <a:rPr lang="vi-VN" sz="2000" dirty="0">
                <a:solidFill>
                  <a:srgbClr val="0070C0"/>
                </a:solidFill>
              </a:rPr>
              <a:t>“Em xinh lắm!”</a:t>
            </a:r>
          </a:p>
          <a:p>
            <a:pPr algn="just">
              <a:lnSpc>
                <a:spcPct val="110000"/>
              </a:lnSpc>
            </a:pPr>
            <a:r>
              <a:rPr lang="vi-VN" sz="2000" dirty="0"/>
              <a:t>      Một hôm, gặp hươu, voi em hỏi:</a:t>
            </a:r>
          </a:p>
          <a:p>
            <a:pPr algn="just">
              <a:lnSpc>
                <a:spcPct val="110000"/>
              </a:lnSpc>
            </a:pPr>
            <a:r>
              <a:rPr lang="vi-VN" sz="2000" dirty="0">
                <a:solidFill>
                  <a:srgbClr val="FF0000"/>
                </a:solidFill>
              </a:rPr>
              <a:t>      - Em có xinh không?</a:t>
            </a:r>
          </a:p>
          <a:p>
            <a:pPr algn="just">
              <a:lnSpc>
                <a:spcPct val="110000"/>
              </a:lnSpc>
            </a:pPr>
            <a:r>
              <a:rPr lang="vi-VN" sz="2000" dirty="0"/>
              <a:t>      Hươu ngắm voi rồi lắc đầu:</a:t>
            </a:r>
          </a:p>
          <a:p>
            <a:pPr algn="just">
              <a:lnSpc>
                <a:spcPct val="110000"/>
              </a:lnSpc>
            </a:pPr>
            <a:r>
              <a:rPr lang="vi-VN" sz="2000" dirty="0">
                <a:solidFill>
                  <a:srgbClr val="00B050"/>
                </a:solidFill>
              </a:rPr>
              <a:t>      - Chưa xinh lắm vì em không có đôi sừng giống anh.</a:t>
            </a:r>
          </a:p>
          <a:p>
            <a:pPr algn="just">
              <a:lnSpc>
                <a:spcPct val="110000"/>
              </a:lnSpc>
            </a:pPr>
            <a:r>
              <a:rPr lang="vi-VN" sz="2000" dirty="0"/>
              <a:t>      Nghe vậy, voi nhặt vài cành cây khô, gài lên đầu rồi đi tiếp.</a:t>
            </a:r>
          </a:p>
          <a:p>
            <a:pPr algn="just">
              <a:lnSpc>
                <a:spcPct val="110000"/>
              </a:lnSpc>
            </a:pPr>
            <a:r>
              <a:rPr lang="vi-VN" sz="2000" dirty="0"/>
              <a:t>      Gặp dê, voi hỏi:</a:t>
            </a:r>
          </a:p>
          <a:p>
            <a:pPr algn="just">
              <a:lnSpc>
                <a:spcPct val="110000"/>
              </a:lnSpc>
            </a:pPr>
            <a:r>
              <a:rPr lang="vi-VN" sz="2000" dirty="0">
                <a:solidFill>
                  <a:srgbClr val="FF0000"/>
                </a:solidFill>
              </a:rPr>
              <a:t>      - Em có xinh không?</a:t>
            </a:r>
          </a:p>
          <a:p>
            <a:pPr algn="just">
              <a:lnSpc>
                <a:spcPct val="110000"/>
              </a:lnSpc>
            </a:pPr>
            <a:r>
              <a:rPr lang="vi-VN" sz="2000" dirty="0">
                <a:solidFill>
                  <a:srgbClr val="7030A0"/>
                </a:solidFill>
              </a:rPr>
              <a:t>      - Không, vì cậu không có bộ râu giống tôi.</a:t>
            </a:r>
          </a:p>
          <a:p>
            <a:pPr algn="just">
              <a:lnSpc>
                <a:spcPct val="110000"/>
              </a:lnSpc>
            </a:pPr>
            <a:r>
              <a:rPr lang="vi-VN" sz="2000" dirty="0"/>
              <a:t>      Voi liền nhổ một khóm cỏ dại bên đường, gắn vào cằm rồi về nhà.</a:t>
            </a:r>
          </a:p>
          <a:p>
            <a:pPr algn="just">
              <a:lnSpc>
                <a:spcPct val="110000"/>
              </a:lnSpc>
            </a:pPr>
            <a:r>
              <a:rPr lang="vi-VN" sz="2000" dirty="0"/>
              <a:t>      Về nhà với đôi sừng và bộ râu giả, voi em hớn hở hỏi anh:</a:t>
            </a:r>
          </a:p>
          <a:p>
            <a:pPr algn="just">
              <a:lnSpc>
                <a:spcPct val="110000"/>
              </a:lnSpc>
            </a:pPr>
            <a:r>
              <a:rPr lang="vi-VN" sz="2000" dirty="0">
                <a:solidFill>
                  <a:srgbClr val="FF0000"/>
                </a:solidFill>
              </a:rPr>
              <a:t>      - Em có xinh hơn không?</a:t>
            </a:r>
          </a:p>
          <a:p>
            <a:pPr algn="just">
              <a:lnSpc>
                <a:spcPct val="110000"/>
              </a:lnSpc>
            </a:pPr>
            <a:r>
              <a:rPr lang="vi-VN" sz="2000" dirty="0"/>
              <a:t>      Voi anh nói:</a:t>
            </a:r>
          </a:p>
          <a:p>
            <a:pPr algn="just">
              <a:lnSpc>
                <a:spcPct val="110000"/>
              </a:lnSpc>
            </a:pPr>
            <a:r>
              <a:rPr lang="vi-VN" sz="2000" dirty="0">
                <a:solidFill>
                  <a:srgbClr val="0070C0"/>
                </a:solidFill>
              </a:rPr>
              <a:t>      - Trời ơi, sao em lại thêm sừng và râu thế này? Xấu lắm!</a:t>
            </a:r>
          </a:p>
          <a:p>
            <a:pPr algn="just">
              <a:lnSpc>
                <a:spcPct val="110000"/>
              </a:lnSpc>
            </a:pPr>
            <a:r>
              <a:rPr lang="vi-VN" sz="2000" dirty="0"/>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2000" dirty="0"/>
              <a:t>(Theo </a:t>
            </a:r>
            <a:r>
              <a:rPr lang="vi-VN" sz="2000" i="1" dirty="0"/>
              <a:t>Voi em đi tìm tự tin</a:t>
            </a:r>
            <a:r>
              <a:rPr lang="vi-VN" sz="2000" dirty="0"/>
              <a:t>)</a:t>
            </a:r>
            <a:endParaRPr lang="en-US" sz="2000" dirty="0"/>
          </a:p>
        </p:txBody>
      </p:sp>
      <p:sp>
        <p:nvSpPr>
          <p:cNvPr id="9" name="Cloud Callout 8"/>
          <p:cNvSpPr/>
          <p:nvPr/>
        </p:nvSpPr>
        <p:spPr>
          <a:xfrm>
            <a:off x="10088880" y="2650657"/>
            <a:ext cx="2082903" cy="2369578"/>
          </a:xfrm>
          <a:prstGeom prst="cloudCallout">
            <a:avLst>
              <a:gd name="adj1" fmla="val 58741"/>
              <a:gd name="adj2" fmla="val 6864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latin typeface="Arial" panose="020B0604020202020204" pitchFamily="34" charset="0"/>
                <a:cs typeface="Arial" panose="020B0604020202020204" pitchFamily="34" charset="0"/>
              </a:rPr>
              <a:t>PHÂN VAI</a:t>
            </a:r>
            <a:endParaRPr lang="en-US" sz="3200" b="1">
              <a:solidFill>
                <a:schemeClr val="tx1"/>
              </a:solidFill>
              <a:latin typeface="Arial" panose="020B0604020202020204" pitchFamily="34" charset="0"/>
              <a:cs typeface="Arial" panose="020B0604020202020204" pitchFamily="34" charset="0"/>
            </a:endParaRPr>
          </a:p>
        </p:txBody>
      </p:sp>
      <p:grpSp>
        <p:nvGrpSpPr>
          <p:cNvPr id="2" name="Group 9"/>
          <p:cNvGrpSpPr/>
          <p:nvPr/>
        </p:nvGrpSpPr>
        <p:grpSpPr>
          <a:xfrm>
            <a:off x="8821316" y="2816627"/>
            <a:ext cx="1619794" cy="400110"/>
            <a:chOff x="8679802" y="2849736"/>
            <a:chExt cx="1619794" cy="400110"/>
          </a:xfrm>
        </p:grpSpPr>
        <p:cxnSp>
          <p:nvCxnSpPr>
            <p:cNvPr id="11" name="Straight Connector 10"/>
            <p:cNvCxnSpPr/>
            <p:nvPr/>
          </p:nvCxnSpPr>
          <p:spPr>
            <a:xfrm>
              <a:off x="8679802" y="3249846"/>
              <a:ext cx="147828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682912" y="2849736"/>
              <a:ext cx="1616684" cy="400110"/>
            </a:xfrm>
            <a:prstGeom prst="rect">
              <a:avLst/>
            </a:prstGeom>
            <a:noFill/>
          </p:spPr>
          <p:txBody>
            <a:bodyPr wrap="square" rtlCol="0">
              <a:spAutoFit/>
            </a:bodyPr>
            <a:lstStyle/>
            <a:p>
              <a:r>
                <a:rPr lang="en-US" sz="2000" b="1" smtClean="0">
                  <a:latin typeface="Arial" panose="020B0604020202020204" pitchFamily="34" charset="0"/>
                  <a:cs typeface="Arial" panose="020B0604020202020204" pitchFamily="34" charset="0"/>
                </a:rPr>
                <a:t>Dẫn truyện</a:t>
              </a:r>
              <a:endParaRPr lang="en-US" sz="2000" b="1">
                <a:latin typeface="Arial" panose="020B0604020202020204" pitchFamily="34" charset="0"/>
                <a:cs typeface="Arial" panose="020B0604020202020204" pitchFamily="34" charset="0"/>
              </a:endParaRPr>
            </a:p>
          </p:txBody>
        </p:sp>
      </p:grpSp>
      <p:grpSp>
        <p:nvGrpSpPr>
          <p:cNvPr id="3" name="Group 13"/>
          <p:cNvGrpSpPr/>
          <p:nvPr/>
        </p:nvGrpSpPr>
        <p:grpSpPr>
          <a:xfrm>
            <a:off x="9035112" y="3331309"/>
            <a:ext cx="1350785" cy="400110"/>
            <a:chOff x="9292370" y="2922825"/>
            <a:chExt cx="1350785" cy="400110"/>
          </a:xfrm>
        </p:grpSpPr>
        <p:cxnSp>
          <p:nvCxnSpPr>
            <p:cNvPr id="15" name="Straight Connector 14"/>
            <p:cNvCxnSpPr/>
            <p:nvPr/>
          </p:nvCxnSpPr>
          <p:spPr>
            <a:xfrm>
              <a:off x="9418407" y="3281037"/>
              <a:ext cx="924732" cy="1"/>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292370" y="2922825"/>
              <a:ext cx="1350785" cy="400110"/>
            </a:xfrm>
            <a:prstGeom prst="rect">
              <a:avLst/>
            </a:prstGeom>
            <a:noFill/>
          </p:spPr>
          <p:txBody>
            <a:bodyPr wrap="square" rtlCol="0">
              <a:spAutoFit/>
            </a:bodyPr>
            <a:lstStyle/>
            <a:p>
              <a:pPr algn="ctr"/>
              <a:r>
                <a:rPr lang="en-US" sz="2000" b="1" smtClean="0">
                  <a:solidFill>
                    <a:srgbClr val="FF0000"/>
                  </a:solidFill>
                  <a:latin typeface="Arial" panose="020B0604020202020204" pitchFamily="34" charset="0"/>
                  <a:cs typeface="Arial" panose="020B0604020202020204" pitchFamily="34" charset="0"/>
                </a:rPr>
                <a:t>Voi em</a:t>
              </a:r>
              <a:endParaRPr lang="en-US" sz="2000" b="1">
                <a:solidFill>
                  <a:srgbClr val="FF0000"/>
                </a:solidFill>
                <a:latin typeface="Arial" panose="020B0604020202020204" pitchFamily="34" charset="0"/>
                <a:cs typeface="Arial" panose="020B0604020202020204" pitchFamily="34" charset="0"/>
              </a:endParaRPr>
            </a:p>
          </p:txBody>
        </p:sp>
      </p:grpSp>
      <p:grpSp>
        <p:nvGrpSpPr>
          <p:cNvPr id="7" name="Group 16"/>
          <p:cNvGrpSpPr/>
          <p:nvPr/>
        </p:nvGrpSpPr>
        <p:grpSpPr>
          <a:xfrm>
            <a:off x="8850469" y="3727833"/>
            <a:ext cx="1616684" cy="400110"/>
            <a:chOff x="8204116" y="2263314"/>
            <a:chExt cx="1616684" cy="400110"/>
          </a:xfrm>
        </p:grpSpPr>
        <p:cxnSp>
          <p:nvCxnSpPr>
            <p:cNvPr id="18" name="Straight Connector 17"/>
            <p:cNvCxnSpPr/>
            <p:nvPr/>
          </p:nvCxnSpPr>
          <p:spPr>
            <a:xfrm flipV="1">
              <a:off x="8514796" y="2652233"/>
              <a:ext cx="1167600" cy="11191"/>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204116" y="2263314"/>
              <a:ext cx="1616684" cy="400110"/>
            </a:xfrm>
            <a:prstGeom prst="rect">
              <a:avLst/>
            </a:prstGeom>
            <a:noFill/>
          </p:spPr>
          <p:txBody>
            <a:bodyPr wrap="square" rtlCol="0">
              <a:spAutoFit/>
            </a:bodyPr>
            <a:lstStyle/>
            <a:p>
              <a:pPr algn="ctr"/>
              <a:r>
                <a:rPr lang="en-US" sz="2000" b="1" smtClean="0">
                  <a:solidFill>
                    <a:srgbClr val="0070C0"/>
                  </a:solidFill>
                  <a:latin typeface="Arial" panose="020B0604020202020204" pitchFamily="34" charset="0"/>
                  <a:cs typeface="Arial" panose="020B0604020202020204" pitchFamily="34" charset="0"/>
                </a:rPr>
                <a:t>Voi anh </a:t>
              </a:r>
              <a:endParaRPr lang="en-US" sz="2000" b="1">
                <a:solidFill>
                  <a:srgbClr val="0070C0"/>
                </a:solidFill>
                <a:latin typeface="Arial" panose="020B0604020202020204" pitchFamily="34" charset="0"/>
                <a:cs typeface="Arial" panose="020B0604020202020204" pitchFamily="34" charset="0"/>
              </a:endParaRPr>
            </a:p>
          </p:txBody>
        </p:sp>
      </p:grpSp>
      <p:grpSp>
        <p:nvGrpSpPr>
          <p:cNvPr id="10" name="Group 24"/>
          <p:cNvGrpSpPr/>
          <p:nvPr/>
        </p:nvGrpSpPr>
        <p:grpSpPr>
          <a:xfrm>
            <a:off x="8902162" y="4127943"/>
            <a:ext cx="1616684" cy="400110"/>
            <a:chOff x="8902162" y="4127943"/>
            <a:chExt cx="1616684" cy="400110"/>
          </a:xfrm>
        </p:grpSpPr>
        <p:sp>
          <p:nvSpPr>
            <p:cNvPr id="20" name="TextBox 19"/>
            <p:cNvSpPr txBox="1"/>
            <p:nvPr/>
          </p:nvSpPr>
          <p:spPr>
            <a:xfrm>
              <a:off x="8902162" y="4127943"/>
              <a:ext cx="1616684" cy="400110"/>
            </a:xfrm>
            <a:prstGeom prst="rect">
              <a:avLst/>
            </a:prstGeom>
            <a:noFill/>
          </p:spPr>
          <p:txBody>
            <a:bodyPr wrap="square" rtlCol="0">
              <a:spAutoFit/>
            </a:bodyPr>
            <a:lstStyle/>
            <a:p>
              <a:pPr algn="ctr"/>
              <a:r>
                <a:rPr lang="en-US" sz="2000" b="1" smtClean="0">
                  <a:solidFill>
                    <a:srgbClr val="00B050"/>
                  </a:solidFill>
                  <a:latin typeface="Arial" panose="020B0604020202020204" pitchFamily="34" charset="0"/>
                  <a:cs typeface="Arial" panose="020B0604020202020204" pitchFamily="34" charset="0"/>
                </a:rPr>
                <a:t>Hươu</a:t>
              </a:r>
              <a:r>
                <a:rPr lang="en-US" sz="2000" b="1" smtClean="0">
                  <a:latin typeface="Arial" panose="020B0604020202020204" pitchFamily="34" charset="0"/>
                  <a:cs typeface="Arial" panose="020B0604020202020204" pitchFamily="34" charset="0"/>
                </a:rPr>
                <a:t> </a:t>
              </a:r>
              <a:endParaRPr lang="en-US" sz="2000" b="1">
                <a:latin typeface="Arial" panose="020B0604020202020204" pitchFamily="34" charset="0"/>
                <a:cs typeface="Arial" panose="020B0604020202020204" pitchFamily="34" charset="0"/>
              </a:endParaRPr>
            </a:p>
          </p:txBody>
        </p:sp>
        <p:cxnSp>
          <p:nvCxnSpPr>
            <p:cNvPr id="23" name="Straight Connector 22"/>
            <p:cNvCxnSpPr/>
            <p:nvPr/>
          </p:nvCxnSpPr>
          <p:spPr>
            <a:xfrm>
              <a:off x="9279039" y="4444851"/>
              <a:ext cx="806842"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4" name="Group 25"/>
          <p:cNvGrpSpPr/>
          <p:nvPr/>
        </p:nvGrpSpPr>
        <p:grpSpPr>
          <a:xfrm>
            <a:off x="9035112" y="4478113"/>
            <a:ext cx="1616684" cy="400110"/>
            <a:chOff x="9035112" y="4478113"/>
            <a:chExt cx="1616684" cy="400110"/>
          </a:xfrm>
        </p:grpSpPr>
        <p:sp>
          <p:nvSpPr>
            <p:cNvPr id="21" name="TextBox 20"/>
            <p:cNvSpPr txBox="1"/>
            <p:nvPr/>
          </p:nvSpPr>
          <p:spPr>
            <a:xfrm>
              <a:off x="9035112" y="4478113"/>
              <a:ext cx="1616684" cy="400110"/>
            </a:xfrm>
            <a:prstGeom prst="rect">
              <a:avLst/>
            </a:prstGeom>
            <a:noFill/>
          </p:spPr>
          <p:txBody>
            <a:bodyPr wrap="square" rtlCol="0">
              <a:spAutoFit/>
            </a:bodyPr>
            <a:lstStyle/>
            <a:p>
              <a:pPr algn="ctr"/>
              <a:r>
                <a:rPr lang="en-US" sz="2000" b="1" smtClean="0">
                  <a:solidFill>
                    <a:srgbClr val="7030A0"/>
                  </a:solidFill>
                  <a:latin typeface="Arial" panose="020B0604020202020204" pitchFamily="34" charset="0"/>
                  <a:cs typeface="Arial" panose="020B0604020202020204" pitchFamily="34" charset="0"/>
                </a:rPr>
                <a:t>Dê</a:t>
              </a:r>
              <a:r>
                <a:rPr lang="en-US" sz="2000" b="1" smtClean="0">
                  <a:latin typeface="Arial" panose="020B0604020202020204" pitchFamily="34" charset="0"/>
                  <a:cs typeface="Arial" panose="020B0604020202020204" pitchFamily="34" charset="0"/>
                </a:rPr>
                <a:t> </a:t>
              </a:r>
              <a:endParaRPr lang="en-US" sz="2000" b="1">
                <a:latin typeface="Arial" panose="020B0604020202020204" pitchFamily="34" charset="0"/>
                <a:cs typeface="Arial" panose="020B0604020202020204" pitchFamily="34" charset="0"/>
              </a:endParaRPr>
            </a:p>
          </p:txBody>
        </p:sp>
        <p:cxnSp>
          <p:nvCxnSpPr>
            <p:cNvPr id="24" name="Straight Connector 23"/>
            <p:cNvCxnSpPr/>
            <p:nvPr/>
          </p:nvCxnSpPr>
          <p:spPr>
            <a:xfrm>
              <a:off x="9521907" y="4849686"/>
              <a:ext cx="80684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1653311"/>
      </p:ext>
    </p:extLst>
  </p:cSld>
  <p:clrMapOvr>
    <a:masterClrMapping/>
  </p:clrMapOvr>
  <mc:AlternateContent xmlns:mc="http://schemas.openxmlformats.org/markup-compatibility/2006" xmlns:p14="http://schemas.microsoft.com/office/powerpoint/2010/main">
    <mc:Choice Requires="p14">
      <p:transition spd="slow" p14:dur="2000" advTm="62975"/>
    </mc:Choice>
    <mc:Fallback xmlns="">
      <p:transition spd="slow" advTm="62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6768" y="928466"/>
            <a:ext cx="9085866" cy="3575665"/>
          </a:xfrm>
          <a:prstGeom prst="rect">
            <a:avLst/>
          </a:prstGeom>
        </p:spPr>
      </p:pic>
      <p:sp>
        <p:nvSpPr>
          <p:cNvPr id="5" name="TextBox 4"/>
          <p:cNvSpPr txBox="1"/>
          <p:nvPr/>
        </p:nvSpPr>
        <p:spPr>
          <a:xfrm>
            <a:off x="3583453" y="2162300"/>
            <a:ext cx="6939181" cy="1107996"/>
          </a:xfrm>
          <a:prstGeom prst="rect">
            <a:avLst/>
          </a:prstGeom>
          <a:noFill/>
        </p:spPr>
        <p:txBody>
          <a:bodyPr wrap="square" rtlCol="0">
            <a:spAutoFit/>
          </a:bodyPr>
          <a:lstStyle/>
          <a:p>
            <a:r>
              <a:rPr lang="en-US" sz="6600" smtClean="0">
                <a:solidFill>
                  <a:schemeClr val="accent1">
                    <a:lumMod val="50000"/>
                  </a:schemeClr>
                </a:solidFill>
                <a:latin typeface="Arial" panose="020B0604020202020204" pitchFamily="34" charset="0"/>
                <a:cs typeface="Arial" panose="020B0604020202020204" pitchFamily="34" charset="0"/>
              </a:rPr>
              <a:t>LUYỆN TẬP</a:t>
            </a:r>
            <a:endParaRPr lang="en-US" sz="6600">
              <a:solidFill>
                <a:schemeClr val="accent1">
                  <a:lumMod val="50000"/>
                </a:schemeClr>
              </a:solidFill>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a:blip r:embed="rId3"/>
          <a:srcRect/>
          <a:stretch>
            <a:fillRect/>
          </a:stretch>
        </p:blipFill>
        <p:spPr bwMode="auto">
          <a:xfrm>
            <a:off x="0" y="0"/>
            <a:ext cx="12197954" cy="6858000"/>
          </a:xfrm>
          <a:prstGeom prst="rect">
            <a:avLst/>
          </a:prstGeom>
          <a:noFill/>
          <a:ln w="9525">
            <a:noFill/>
            <a:miter lim="800000"/>
            <a:headEnd/>
            <a:tailEnd/>
          </a:ln>
          <a:effectLst/>
        </p:spPr>
      </p:pic>
    </p:spTree>
    <p:extLst>
      <p:ext uri="{BB962C8B-B14F-4D97-AF65-F5344CB8AC3E}">
        <p14:creationId xmlns:p14="http://schemas.microsoft.com/office/powerpoint/2010/main" val="16993166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hú Voi Con Ở Bản Đôn - Cao Lê Hà Trang - LalaTV -Nhạc Thiếu Nhi Hoạt Hình Chú voi con ở bản Đôn (online-video-cutter.co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p:spPr>
      </p:pic>
      <p:pic>
        <p:nvPicPr>
          <p:cNvPr id="5" name="510793167154554171 (1).mp4">
            <a:hlinkClick r:id="" action="ppaction://media"/>
          </p:cNvPr>
          <p:cNvPicPr>
            <a:picLocks noRot="1" noChangeAspect="1"/>
          </p:cNvPicPr>
          <p:nvPr>
            <a:videoFile r:link="rId3"/>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6336500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p:cTn id="13"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B600F577-F819-4602-BCEB-985221633540}"/>
              </a:ext>
            </a:extLst>
          </p:cNvPr>
          <p:cNvSpPr txBox="1"/>
          <p:nvPr/>
        </p:nvSpPr>
        <p:spPr>
          <a:xfrm>
            <a:off x="611307" y="393201"/>
            <a:ext cx="10693731" cy="584775"/>
          </a:xfrm>
          <a:prstGeom prst="rect">
            <a:avLst/>
          </a:prstGeom>
          <a:noFill/>
        </p:spPr>
        <p:txBody>
          <a:bodyPr wrap="square" rtlCol="0">
            <a:spAutoFit/>
          </a:bodyPr>
          <a:lstStyle/>
          <a:p>
            <a:pPr algn="just"/>
            <a:r>
              <a:rPr lang="vi-VN" sz="3200" b="1" dirty="0">
                <a:solidFill>
                  <a:schemeClr val="accent6">
                    <a:lumMod val="75000"/>
                  </a:schemeClr>
                </a:solidFill>
              </a:rPr>
              <a:t>1. </a:t>
            </a:r>
            <a:r>
              <a:rPr lang="vi-VN" sz="3200" dirty="0"/>
              <a:t>Những từ ngữ nào sau đây chỉ hoạt động của voi em?</a:t>
            </a:r>
          </a:p>
        </p:txBody>
      </p:sp>
      <p:pic>
        <p:nvPicPr>
          <p:cNvPr id="13" name="Picture 12">
            <a:extLst>
              <a:ext uri="{FF2B5EF4-FFF2-40B4-BE49-F238E27FC236}">
                <a16:creationId xmlns:a16="http://schemas.microsoft.com/office/drawing/2014/main" xmlns="" id="{D0FBE766-468F-415A-B745-6171380E384B}"/>
              </a:ext>
            </a:extLst>
          </p:cNvPr>
          <p:cNvPicPr>
            <a:picLocks noChangeAspect="1"/>
          </p:cNvPicPr>
          <p:nvPr/>
        </p:nvPicPr>
        <p:blipFill>
          <a:blip r:embed="rId3">
            <a:clrChange>
              <a:clrFrom>
                <a:srgbClr val="FEFFFF"/>
              </a:clrFrom>
              <a:clrTo>
                <a:srgbClr val="FE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217770" y="1297466"/>
            <a:ext cx="9852919" cy="1598154"/>
          </a:xfrm>
          <a:prstGeom prst="rect">
            <a:avLst/>
          </a:prstGeom>
        </p:spPr>
      </p:pic>
      <p:sp>
        <p:nvSpPr>
          <p:cNvPr id="14" name="TextBox 13">
            <a:extLst>
              <a:ext uri="{FF2B5EF4-FFF2-40B4-BE49-F238E27FC236}">
                <a16:creationId xmlns:a16="http://schemas.microsoft.com/office/drawing/2014/main" xmlns="" id="{2F32293C-F65A-4822-BA05-08F90FEC94C0}"/>
              </a:ext>
            </a:extLst>
          </p:cNvPr>
          <p:cNvSpPr txBox="1"/>
          <p:nvPr/>
        </p:nvSpPr>
        <p:spPr>
          <a:xfrm>
            <a:off x="611307" y="3131814"/>
            <a:ext cx="11902783" cy="584775"/>
          </a:xfrm>
          <a:prstGeom prst="rect">
            <a:avLst/>
          </a:prstGeom>
          <a:noFill/>
        </p:spPr>
        <p:txBody>
          <a:bodyPr wrap="square" rtlCol="0">
            <a:spAutoFit/>
          </a:bodyPr>
          <a:lstStyle/>
          <a:p>
            <a:pPr algn="just"/>
            <a:r>
              <a:rPr lang="vi-VN" sz="3200" b="1" dirty="0">
                <a:solidFill>
                  <a:schemeClr val="accent6">
                    <a:lumMod val="75000"/>
                  </a:schemeClr>
                </a:solidFill>
              </a:rPr>
              <a:t>2. </a:t>
            </a:r>
            <a:r>
              <a:rPr lang="vi-VN" sz="3200" dirty="0"/>
              <a:t>Nếu là voi anh, em sẽ nói gì sau khi voi em bỏ sừng và râu?</a:t>
            </a:r>
          </a:p>
        </p:txBody>
      </p:sp>
      <p:pic>
        <p:nvPicPr>
          <p:cNvPr id="16" name="Picture 15">
            <a:extLst>
              <a:ext uri="{FF2B5EF4-FFF2-40B4-BE49-F238E27FC236}">
                <a16:creationId xmlns:a16="http://schemas.microsoft.com/office/drawing/2014/main" xmlns="" id="{A479A6B0-9843-4E47-9FC7-8A273693093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flipH="1">
            <a:off x="428617" y="4007422"/>
            <a:ext cx="2050744" cy="2231202"/>
          </a:xfrm>
          <a:prstGeom prst="ellipse">
            <a:avLst/>
          </a:prstGeom>
          <a:ln w="19050">
            <a:solidFill>
              <a:srgbClr val="0070C0"/>
            </a:solidFill>
          </a:ln>
        </p:spPr>
      </p:pic>
      <p:sp>
        <p:nvSpPr>
          <p:cNvPr id="17" name="TextBox 16">
            <a:extLst>
              <a:ext uri="{FF2B5EF4-FFF2-40B4-BE49-F238E27FC236}">
                <a16:creationId xmlns:a16="http://schemas.microsoft.com/office/drawing/2014/main" xmlns="" id="{445284D9-05C2-46BA-A49C-3F1DE8D56F4E}"/>
              </a:ext>
            </a:extLst>
          </p:cNvPr>
          <p:cNvSpPr txBox="1"/>
          <p:nvPr/>
        </p:nvSpPr>
        <p:spPr>
          <a:xfrm>
            <a:off x="2434417" y="4245860"/>
            <a:ext cx="9307796" cy="1754326"/>
          </a:xfrm>
          <a:prstGeom prst="rect">
            <a:avLst/>
          </a:prstGeom>
          <a:noFill/>
        </p:spPr>
        <p:txBody>
          <a:bodyPr wrap="square" rtlCol="0">
            <a:spAutoFit/>
          </a:bodyPr>
          <a:lstStyle/>
          <a:p>
            <a:pPr algn="just">
              <a:lnSpc>
                <a:spcPct val="150000"/>
              </a:lnSpc>
            </a:pPr>
            <a:r>
              <a:rPr lang="vi-VN" sz="3600" dirty="0">
                <a:solidFill>
                  <a:srgbClr val="FF0000"/>
                </a:solidFill>
                <a:sym typeface="Wingdings" panose="05000000000000000000" pitchFamily="2" charset="2"/>
              </a:rPr>
              <a:t> </a:t>
            </a:r>
            <a:r>
              <a:rPr lang="vi-VN" sz="3600" dirty="0">
                <a:solidFill>
                  <a:srgbClr val="FF0000"/>
                </a:solidFill>
              </a:rPr>
              <a:t>Em xinh lắm! Hãy luôn tự tin vào chính mình nhé!</a:t>
            </a:r>
          </a:p>
        </p:txBody>
      </p:sp>
      <p:sp>
        <p:nvSpPr>
          <p:cNvPr id="21" name="Oval 20">
            <a:extLst>
              <a:ext uri="{FF2B5EF4-FFF2-40B4-BE49-F238E27FC236}">
                <a16:creationId xmlns:a16="http://schemas.microsoft.com/office/drawing/2014/main" xmlns="" id="{02B3188B-68B5-48EB-A278-DF5386EDB96D}"/>
              </a:ext>
            </a:extLst>
          </p:cNvPr>
          <p:cNvSpPr/>
          <p:nvPr/>
        </p:nvSpPr>
        <p:spPr>
          <a:xfrm>
            <a:off x="1318846" y="1539070"/>
            <a:ext cx="2231143" cy="8272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Oval 23">
            <a:extLst>
              <a:ext uri="{FF2B5EF4-FFF2-40B4-BE49-F238E27FC236}">
                <a16:creationId xmlns:a16="http://schemas.microsoft.com/office/drawing/2014/main" xmlns="" id="{8595CB70-824C-44B9-8F74-6BEFF4FEC294}"/>
              </a:ext>
            </a:extLst>
          </p:cNvPr>
          <p:cNvSpPr/>
          <p:nvPr/>
        </p:nvSpPr>
        <p:spPr>
          <a:xfrm>
            <a:off x="3549990" y="1557364"/>
            <a:ext cx="2594239" cy="8731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Oval 24">
            <a:extLst>
              <a:ext uri="{FF2B5EF4-FFF2-40B4-BE49-F238E27FC236}">
                <a16:creationId xmlns:a16="http://schemas.microsoft.com/office/drawing/2014/main" xmlns="" id="{97CBB137-EB0B-48A9-9241-C85AE0228F77}"/>
              </a:ext>
            </a:extLst>
          </p:cNvPr>
          <p:cNvSpPr/>
          <p:nvPr/>
        </p:nvSpPr>
        <p:spPr>
          <a:xfrm>
            <a:off x="7631723" y="1297466"/>
            <a:ext cx="2162908" cy="13929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3" name="Straight Connector 2"/>
          <p:cNvCxnSpPr/>
          <p:nvPr/>
        </p:nvCxnSpPr>
        <p:spPr>
          <a:xfrm>
            <a:off x="1301589" y="882726"/>
            <a:ext cx="306086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144229" y="882726"/>
            <a:ext cx="25689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117778" y="3646815"/>
            <a:ext cx="25969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64212" y="3646815"/>
            <a:ext cx="88001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039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heel(1)">
                                      <p:cBhvr>
                                        <p:cTn id="28" dur="10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heel(1)">
                                      <p:cBhvr>
                                        <p:cTn id="33" dur="10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heel(1)">
                                      <p:cBhvr>
                                        <p:cTn id="38" dur="10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1000"/>
                                        <p:tgtEl>
                                          <p:spTgt spid="18"/>
                                        </p:tgtEl>
                                      </p:cBhvr>
                                    </p:animEffect>
                                    <p:anim calcmode="lin" valueType="num">
                                      <p:cBhvr>
                                        <p:cTn id="49" dur="1000" fill="hold"/>
                                        <p:tgtEl>
                                          <p:spTgt spid="18"/>
                                        </p:tgtEl>
                                        <p:attrNameLst>
                                          <p:attrName>ppt_x</p:attrName>
                                        </p:attrNameLst>
                                      </p:cBhvr>
                                      <p:tavLst>
                                        <p:tav tm="0">
                                          <p:val>
                                            <p:strVal val="#ppt_x"/>
                                          </p:val>
                                        </p:tav>
                                        <p:tav tm="100000">
                                          <p:val>
                                            <p:strVal val="#ppt_x"/>
                                          </p:val>
                                        </p:tav>
                                      </p:tavLst>
                                    </p:anim>
                                    <p:anim calcmode="lin" valueType="num">
                                      <p:cBhvr>
                                        <p:cTn id="50" dur="1000" fill="hold"/>
                                        <p:tgtEl>
                                          <p:spTgt spid="18"/>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1000"/>
                                        <p:tgtEl>
                                          <p:spTgt spid="19"/>
                                        </p:tgtEl>
                                      </p:cBhvr>
                                    </p:animEffect>
                                    <p:anim calcmode="lin" valueType="num">
                                      <p:cBhvr>
                                        <p:cTn id="54" dur="1000" fill="hold"/>
                                        <p:tgtEl>
                                          <p:spTgt spid="19"/>
                                        </p:tgtEl>
                                        <p:attrNameLst>
                                          <p:attrName>ppt_x</p:attrName>
                                        </p:attrNameLst>
                                      </p:cBhvr>
                                      <p:tavLst>
                                        <p:tav tm="0">
                                          <p:val>
                                            <p:strVal val="#ppt_x"/>
                                          </p:val>
                                        </p:tav>
                                        <p:tav tm="100000">
                                          <p:val>
                                            <p:strVal val="#ppt_x"/>
                                          </p:val>
                                        </p:tav>
                                      </p:tavLst>
                                    </p:anim>
                                    <p:anim calcmode="lin" valueType="num">
                                      <p:cBhvr>
                                        <p:cTn id="5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p:cTn id="60" dur="500" fill="hold"/>
                                        <p:tgtEl>
                                          <p:spTgt spid="16"/>
                                        </p:tgtEl>
                                        <p:attrNameLst>
                                          <p:attrName>ppt_w</p:attrName>
                                        </p:attrNameLst>
                                      </p:cBhvr>
                                      <p:tavLst>
                                        <p:tav tm="0">
                                          <p:val>
                                            <p:fltVal val="0"/>
                                          </p:val>
                                        </p:tav>
                                        <p:tav tm="100000">
                                          <p:val>
                                            <p:strVal val="#ppt_w"/>
                                          </p:val>
                                        </p:tav>
                                      </p:tavLst>
                                    </p:anim>
                                    <p:anim calcmode="lin" valueType="num">
                                      <p:cBhvr>
                                        <p:cTn id="61" dur="500" fill="hold"/>
                                        <p:tgtEl>
                                          <p:spTgt spid="16"/>
                                        </p:tgtEl>
                                        <p:attrNameLst>
                                          <p:attrName>ppt_h</p:attrName>
                                        </p:attrNameLst>
                                      </p:cBhvr>
                                      <p:tavLst>
                                        <p:tav tm="0">
                                          <p:val>
                                            <p:fltVal val="0"/>
                                          </p:val>
                                        </p:tav>
                                        <p:tav tm="100000">
                                          <p:val>
                                            <p:strVal val="#ppt_h"/>
                                          </p:val>
                                        </p:tav>
                                      </p:tavLst>
                                    </p:anim>
                                    <p:animEffect transition="in" filter="fade">
                                      <p:cBhvr>
                                        <p:cTn id="62" dur="500"/>
                                        <p:tgtEl>
                                          <p:spTgt spid="16"/>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wipe(left)">
                                      <p:cBhvr>
                                        <p:cTn id="6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7" grpId="0"/>
      <p:bldP spid="21" grpId="0" animBg="1"/>
      <p:bldP spid="24" grpId="0" animBg="1"/>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D74EB5-B837-4180-B197-5A7B433B300D}"/>
              </a:ext>
            </a:extLst>
          </p:cNvPr>
          <p:cNvSpPr txBox="1">
            <a:spLocks/>
          </p:cNvSpPr>
          <p:nvPr/>
        </p:nvSpPr>
        <p:spPr>
          <a:xfrm>
            <a:off x="3484771" y="538443"/>
            <a:ext cx="10515600" cy="27590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b="1" smtClean="0">
                <a:solidFill>
                  <a:srgbClr val="FF0000"/>
                </a:solidFill>
                <a:latin typeface="Arial" panose="020B0604020202020204" pitchFamily="34" charset="0"/>
                <a:cs typeface="Arial" panose="020B0604020202020204" pitchFamily="34" charset="0"/>
              </a:rPr>
              <a:t>Dặn dò</a:t>
            </a:r>
            <a:endParaRPr lang="en-US" sz="8000" b="1" dirty="0">
              <a:solidFill>
                <a:srgbClr val="FF000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xmlns="" id="{C5D74EB5-B837-4180-B197-5A7B433B300D}"/>
              </a:ext>
            </a:extLst>
          </p:cNvPr>
          <p:cNvSpPr txBox="1">
            <a:spLocks/>
          </p:cNvSpPr>
          <p:nvPr/>
        </p:nvSpPr>
        <p:spPr>
          <a:xfrm>
            <a:off x="1340498" y="1682815"/>
            <a:ext cx="10515600" cy="275907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4000" b="1" smtClean="0">
                <a:latin typeface="Arial" panose="020B0604020202020204" pitchFamily="34" charset="0"/>
                <a:cs typeface="Arial" panose="020B0604020202020204" pitchFamily="34" charset="0"/>
              </a:rPr>
              <a:t>- Đọc lại bài và trả lời câu hỏi cuối bài.</a:t>
            </a:r>
          </a:p>
          <a:p>
            <a:pPr>
              <a:lnSpc>
                <a:spcPct val="150000"/>
              </a:lnSpc>
            </a:pPr>
            <a:r>
              <a:rPr lang="en-US" sz="4000" b="1" smtClean="0">
                <a:latin typeface="Arial" panose="020B0604020202020204" pitchFamily="34" charset="0"/>
                <a:cs typeface="Arial" panose="020B0604020202020204" pitchFamily="34" charset="0"/>
              </a:rPr>
              <a:t>- Đọc trước bài Một giờ học.</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14880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54" y="21816"/>
            <a:ext cx="12180047" cy="6836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le 1"/>
          <p:cNvSpPr/>
          <p:nvPr/>
        </p:nvSpPr>
        <p:spPr>
          <a:xfrm>
            <a:off x="1524001" y="1942428"/>
            <a:ext cx="5486400" cy="2639209"/>
          </a:xfrm>
          <a:prstGeom prst="roundRect">
            <a:avLst/>
          </a:prstGeom>
          <a:ln>
            <a:noFill/>
          </a:ln>
        </p:spPr>
        <p:style>
          <a:lnRef idx="2">
            <a:schemeClr val="accent6"/>
          </a:lnRef>
          <a:fillRef idx="1">
            <a:schemeClr val="lt1"/>
          </a:fillRef>
          <a:effectRef idx="0">
            <a:schemeClr val="accent6"/>
          </a:effectRef>
          <a:fontRef idx="minor">
            <a:schemeClr val="dk1"/>
          </a:fontRef>
        </p:style>
        <p:txBody>
          <a:bodyPr lIns="121917" tIns="60959" rIns="121917" bIns="60959" rtlCol="0" anchor="ctr"/>
          <a:lstStyle/>
          <a:p>
            <a:pPr algn="ctr"/>
            <a:endParaRPr lang="en-US" sz="1400"/>
          </a:p>
        </p:txBody>
      </p:sp>
      <p:sp>
        <p:nvSpPr>
          <p:cNvPr id="3" name="Rectangle 2"/>
          <p:cNvSpPr/>
          <p:nvPr/>
        </p:nvSpPr>
        <p:spPr>
          <a:xfrm>
            <a:off x="1524002" y="1803402"/>
            <a:ext cx="5522921" cy="4062649"/>
          </a:xfrm>
          <a:prstGeom prst="rect">
            <a:avLst/>
          </a:prstGeom>
          <a:effectLst>
            <a:glow rad="139700">
              <a:schemeClr val="accent2">
                <a:satMod val="175000"/>
                <a:alpha val="40000"/>
              </a:schemeClr>
            </a:glow>
          </a:effectLst>
          <a:scene3d>
            <a:camera prst="perspectiveFront"/>
            <a:lightRig rig="threePt" dir="t"/>
          </a:scene3d>
        </p:spPr>
        <p:txBody>
          <a:bodyPr wrap="square" lIns="91439" tIns="45719" rIns="91439" bIns="45719">
            <a:spAutoFit/>
          </a:bodyPr>
          <a:lstStyle/>
          <a:p>
            <a:pPr algn="ctr">
              <a:defRPr/>
            </a:pPr>
            <a:r>
              <a:rPr lang="en-US" sz="4300" b="1" kern="1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TẠM BIỆT CÁC CON VÀ HẸN GẶP LẠI VÀO BUỔI HỌC SAU NHÉ !!!</a:t>
            </a:r>
          </a:p>
          <a:p>
            <a:pPr algn="ctr">
              <a:defRPr/>
            </a:pPr>
            <a:endParaRPr lang="en-US" sz="4300" b="1" kern="1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p>
            <a:pPr algn="ctr">
              <a:defRPr/>
            </a:pPr>
            <a:endParaRPr lang="en-US" sz="4300" b="1" kern="1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7095" y="1038165"/>
            <a:ext cx="4196527" cy="3947552"/>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68276822"/>
      </p:ext>
    </p:extLst>
  </p:cSld>
  <p:clrMapOvr>
    <a:masterClrMapping/>
  </p:clrMapOvr>
  <mc:AlternateContent xmlns:mc="http://schemas.openxmlformats.org/markup-compatibility/2006" xmlns:p14="http://schemas.microsoft.com/office/powerpoint/2010/main">
    <mc:Choice Requires="p14">
      <p:transition spd="slow" p14:dur="2000" advTm="342"/>
    </mc:Choice>
    <mc:Fallback xmlns="">
      <p:transition spd="slow" advTm="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4" presetClass="emph" presetSubtype="0" repeatCount="indefinite" fill="hold" grpId="0" nodeType="clickEffect">
                                  <p:stCondLst>
                                    <p:cond delay="0"/>
                                  </p:stCondLst>
                                  <p:iterate type="lt">
                                    <p:tmPct val="10000"/>
                                  </p:iterate>
                                  <p:childTnLst>
                                    <p:animMotion origin="layout" path="M 2.91667E-6 3.33333E-6 L 2.91667E-6 -0.07223 " pathEditMode="relative" rAng="0" ptsTypes="AA">
                                      <p:cBhvr>
                                        <p:cTn id="10" dur="500" accel="50000" decel="50000" autoRev="1" fill="hold">
                                          <p:stCondLst>
                                            <p:cond delay="0"/>
                                          </p:stCondLst>
                                        </p:cTn>
                                        <p:tgtEl>
                                          <p:spTgt spid="3"/>
                                        </p:tgtEl>
                                        <p:attrNameLst>
                                          <p:attrName>ppt_x</p:attrName>
                                          <p:attrName>ppt_y</p:attrName>
                                        </p:attrNameLst>
                                      </p:cBhvr>
                                      <p:rCtr x="0" y="-3611"/>
                                    </p:animMotion>
                                    <p:animRot by="1500000">
                                      <p:cBhvr>
                                        <p:cTn id="11" dur="250" fill="hold">
                                          <p:stCondLst>
                                            <p:cond delay="0"/>
                                          </p:stCondLst>
                                        </p:cTn>
                                        <p:tgtEl>
                                          <p:spTgt spid="3"/>
                                        </p:tgtEl>
                                        <p:attrNameLst>
                                          <p:attrName>r</p:attrName>
                                        </p:attrNameLst>
                                      </p:cBhvr>
                                    </p:animRot>
                                    <p:animRot by="-1500000">
                                      <p:cBhvr>
                                        <p:cTn id="12" dur="250" fill="hold">
                                          <p:stCondLst>
                                            <p:cond delay="250"/>
                                          </p:stCondLst>
                                        </p:cTn>
                                        <p:tgtEl>
                                          <p:spTgt spid="3"/>
                                        </p:tgtEl>
                                        <p:attrNameLst>
                                          <p:attrName>r</p:attrName>
                                        </p:attrNameLst>
                                      </p:cBhvr>
                                    </p:animRot>
                                    <p:animRot by="-1500000">
                                      <p:cBhvr>
                                        <p:cTn id="13" dur="250" fill="hold">
                                          <p:stCondLst>
                                            <p:cond delay="500"/>
                                          </p:stCondLst>
                                        </p:cTn>
                                        <p:tgtEl>
                                          <p:spTgt spid="3"/>
                                        </p:tgtEl>
                                        <p:attrNameLst>
                                          <p:attrName>r</p:attrName>
                                        </p:attrNameLst>
                                      </p:cBhvr>
                                    </p:animRot>
                                    <p:animRot by="1500000">
                                      <p:cBhvr>
                                        <p:cTn id="14" dur="250" fill="hold">
                                          <p:stCondLst>
                                            <p:cond delay="750"/>
                                          </p:stCondLst>
                                        </p:cTn>
                                        <p:tgtEl>
                                          <p:spTgt spid="3"/>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fill="hold" display="0">
                  <p:stCondLst>
                    <p:cond delay="indefinite"/>
                  </p:stCondLst>
                  <p:endCondLst>
                    <p:cond evt="onStopAudio" delay="0">
                      <p:tgtEl>
                        <p:sldTgt/>
                      </p:tgtEl>
                    </p:cond>
                  </p:endCondLst>
                </p:cTn>
                <p:tgtEl>
                  <p:spTgt spid="5"/>
                </p:tgtEl>
              </p:cMediaNode>
            </p:audio>
          </p:childTnLst>
        </p:cTn>
      </p:par>
    </p:tnLst>
    <p:bldLst>
      <p:bldP spid="2"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5FE461F-E49E-4C41-98B4-152CC73E7463}"/>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905008" y="130896"/>
            <a:ext cx="1486971" cy="783674"/>
          </a:xfrm>
          <a:prstGeom prst="rect">
            <a:avLst/>
          </a:prstGeom>
        </p:spPr>
      </p:pic>
      <p:grpSp>
        <p:nvGrpSpPr>
          <p:cNvPr id="8" name="Group 7"/>
          <p:cNvGrpSpPr/>
          <p:nvPr/>
        </p:nvGrpSpPr>
        <p:grpSpPr>
          <a:xfrm>
            <a:off x="3519727" y="310593"/>
            <a:ext cx="6942469" cy="603977"/>
            <a:chOff x="2843616" y="129794"/>
            <a:chExt cx="9419771" cy="891067"/>
          </a:xfrm>
        </p:grpSpPr>
        <p:sp>
          <p:nvSpPr>
            <p:cNvPr id="7" name="Rounded Rectangle 6"/>
            <p:cNvSpPr/>
            <p:nvPr/>
          </p:nvSpPr>
          <p:spPr>
            <a:xfrm>
              <a:off x="2843616" y="129794"/>
              <a:ext cx="9419771" cy="8910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190281" y="159626"/>
              <a:ext cx="8004786" cy="523221"/>
            </a:xfrm>
            <a:prstGeom prst="rect">
              <a:avLst/>
            </a:prstGeom>
            <a:noFill/>
          </p:spPr>
          <p:txBody>
            <a:bodyPr wrap="square" rtlCol="0">
              <a:spAutoFit/>
            </a:bodyPr>
            <a:lstStyle/>
            <a:p>
              <a:r>
                <a:rPr lang="en-US" sz="2800" smtClean="0">
                  <a:latin typeface="Arial" panose="020B0604020202020204" pitchFamily="34" charset="0"/>
                  <a:cs typeface="Arial" panose="020B0604020202020204" pitchFamily="34" charset="0"/>
                </a:rPr>
                <a:t>Em thích được khen về điều gì?</a:t>
              </a:r>
              <a:endParaRPr lang="en-US" sz="2800">
                <a:latin typeface="Arial" panose="020B060402020202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xmlns="" id="{3DE3D208-73BA-44FA-83C8-C72B0CBD1646}"/>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073715" y="990691"/>
            <a:ext cx="10931084" cy="6409755"/>
          </a:xfrm>
          <a:prstGeom prst="rect">
            <a:avLst/>
          </a:prstGeom>
        </p:spPr>
      </p:pic>
    </p:spTree>
    <p:extLst>
      <p:ext uri="{BB962C8B-B14F-4D97-AF65-F5344CB8AC3E}">
        <p14:creationId xmlns:p14="http://schemas.microsoft.com/office/powerpoint/2010/main" val="60237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xmlns="" id="{2FD0DED2-E7BF-4F5A-B236-9DCCCDF683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423"/>
            <a:ext cx="12192000" cy="7459482"/>
          </a:xfrm>
          <a:prstGeom prst="rect">
            <a:avLst/>
          </a:prstGeom>
        </p:spPr>
      </p:pic>
      <p:sp>
        <p:nvSpPr>
          <p:cNvPr id="59" name="TextBox 146">
            <a:extLst>
              <a:ext uri="{FF2B5EF4-FFF2-40B4-BE49-F238E27FC236}">
                <a16:creationId xmlns:a16="http://schemas.microsoft.com/office/drawing/2014/main" xmlns="" id="{0B5A9A30-EC1C-4371-B043-E69E6C2182DA}"/>
              </a:ext>
            </a:extLst>
          </p:cNvPr>
          <p:cNvSpPr txBox="1">
            <a:spLocks noChangeArrowheads="1"/>
          </p:cNvSpPr>
          <p:nvPr/>
        </p:nvSpPr>
        <p:spPr bwMode="auto">
          <a:xfrm>
            <a:off x="286760" y="1803018"/>
            <a:ext cx="1740543" cy="1734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9pPr>
          </a:lstStyle>
          <a:p>
            <a:pPr eaLnBrk="1" hangingPunct="1">
              <a:spcBef>
                <a:spcPct val="0"/>
              </a:spcBef>
              <a:buClrTx/>
              <a:buFontTx/>
              <a:buNone/>
            </a:pPr>
            <a:r>
              <a:rPr lang="en-US" altLang="zh-CN" sz="2667" b="1">
                <a:solidFill>
                  <a:srgbClr val="ED8F9B"/>
                </a:solidFill>
                <a:ea typeface="隶书" panose="02010509060101010101" pitchFamily="49" charset="-122"/>
                <a:cs typeface="Arial" panose="020B0604020202020204" pitchFamily="34" charset="0"/>
              </a:rPr>
              <a:t>Sau bài học này các con sẽ:</a:t>
            </a:r>
            <a:endParaRPr lang="zh-CN" altLang="en-US" sz="2667" b="1" dirty="0">
              <a:solidFill>
                <a:srgbClr val="ED8F9B"/>
              </a:solidFill>
              <a:ea typeface="隶书" panose="02010509060101010101" pitchFamily="49" charset="-122"/>
              <a:cs typeface="Arial" panose="020B0604020202020204" pitchFamily="34" charset="0"/>
            </a:endParaRPr>
          </a:p>
        </p:txBody>
      </p:sp>
      <p:sp>
        <p:nvSpPr>
          <p:cNvPr id="2" name="Rounded Rectangle 1"/>
          <p:cNvSpPr/>
          <p:nvPr/>
        </p:nvSpPr>
        <p:spPr>
          <a:xfrm>
            <a:off x="1302085" y="189355"/>
            <a:ext cx="9017436" cy="856725"/>
          </a:xfrm>
          <a:prstGeom prst="roundRect">
            <a:avLst/>
          </a:prstGeom>
          <a:solidFill>
            <a:schemeClr val="accent1">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5400" smtClean="0">
                <a:latin typeface="Arial" panose="020B0604020202020204" pitchFamily="34" charset="0"/>
                <a:cs typeface="Arial" panose="020B0604020202020204" pitchFamily="34" charset="0"/>
              </a:rPr>
              <a:t>Yêu cầu cần đạt</a:t>
            </a:r>
            <a:endParaRPr lang="en-US" sz="5400">
              <a:latin typeface="Arial" panose="020B0604020202020204" pitchFamily="34" charset="0"/>
              <a:cs typeface="Arial" panose="020B0604020202020204" pitchFamily="34" charset="0"/>
            </a:endParaRPr>
          </a:p>
        </p:txBody>
      </p:sp>
      <p:pic>
        <p:nvPicPr>
          <p:cNvPr id="5" name="图片 4">
            <a:extLst>
              <a:ext uri="{FF2B5EF4-FFF2-40B4-BE49-F238E27FC236}">
                <a16:creationId xmlns:a16="http://schemas.microsoft.com/office/drawing/2014/main" xmlns="" id="{7CEDC993-E02B-4C0B-BA79-552AA083E9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19" y="3928740"/>
            <a:ext cx="2118121" cy="3136449"/>
          </a:xfrm>
          <a:prstGeom prst="rect">
            <a:avLst/>
          </a:prstGeom>
        </p:spPr>
      </p:pic>
      <p:sp>
        <p:nvSpPr>
          <p:cNvPr id="4" name="Rectangle 3"/>
          <p:cNvSpPr/>
          <p:nvPr/>
        </p:nvSpPr>
        <p:spPr>
          <a:xfrm>
            <a:off x="5114566" y="4443369"/>
            <a:ext cx="192101" cy="388064"/>
          </a:xfrm>
          <a:prstGeom prst="rect">
            <a:avLst/>
          </a:prstGeom>
        </p:spPr>
        <p:txBody>
          <a:bodyPr wrap="square">
            <a:spAutoFit/>
          </a:bodyPr>
          <a:lstStyle/>
          <a:p>
            <a:endParaRPr lang="en-US" sz="2400">
              <a:latin typeface="Arial" panose="020B0604020202020204" pitchFamily="34" charset="0"/>
              <a:cs typeface="Arial" panose="020B0604020202020204" pitchFamily="34" charset="0"/>
            </a:endParaRPr>
          </a:p>
        </p:txBody>
      </p:sp>
      <p:sp>
        <p:nvSpPr>
          <p:cNvPr id="6" name="Rectangle 5"/>
          <p:cNvSpPr/>
          <p:nvPr/>
        </p:nvSpPr>
        <p:spPr>
          <a:xfrm>
            <a:off x="4848447" y="5919734"/>
            <a:ext cx="6339220" cy="258710"/>
          </a:xfrm>
          <a:prstGeom prst="rect">
            <a:avLst/>
          </a:prstGeom>
        </p:spPr>
        <p:txBody>
          <a:bodyPr wrap="square">
            <a:spAutoFit/>
          </a:bodyPr>
          <a:lstStyle/>
          <a:p>
            <a:pPr eaLnBrk="1" hangingPunct="1">
              <a:spcBef>
                <a:spcPct val="0"/>
              </a:spcBef>
              <a:buClrTx/>
              <a:buFontTx/>
              <a:buNone/>
            </a:pPr>
            <a:endParaRPr lang="zh-CN" altLang="en-US" sz="1400" dirty="0">
              <a:latin typeface="Arial" panose="020B0604020202020204" pitchFamily="34" charset="0"/>
              <a:ea typeface="隶书" panose="02010509060101010101" pitchFamily="49" charset="-122"/>
              <a:cs typeface="Arial" panose="020B0604020202020204" pitchFamily="34" charset="0"/>
            </a:endParaRPr>
          </a:p>
        </p:txBody>
      </p:sp>
      <p:grpSp>
        <p:nvGrpSpPr>
          <p:cNvPr id="16" name="Group 15"/>
          <p:cNvGrpSpPr/>
          <p:nvPr/>
        </p:nvGrpSpPr>
        <p:grpSpPr>
          <a:xfrm>
            <a:off x="1949540" y="1738068"/>
            <a:ext cx="9481964" cy="1102873"/>
            <a:chOff x="3174274" y="1000755"/>
            <a:chExt cx="7134322" cy="1350560"/>
          </a:xfrm>
          <a:scene3d>
            <a:camera prst="orthographicFront">
              <a:rot lat="0" lon="0" rev="0"/>
            </a:camera>
            <a:lightRig rig="soft" dir="t">
              <a:rot lat="0" lon="0" rev="0"/>
            </a:lightRig>
          </a:scene3d>
        </p:grpSpPr>
        <p:sp>
          <p:nvSpPr>
            <p:cNvPr id="18" name="Pentagon 17"/>
            <p:cNvSpPr/>
            <p:nvPr/>
          </p:nvSpPr>
          <p:spPr>
            <a:xfrm>
              <a:off x="4183968" y="1000755"/>
              <a:ext cx="6124628" cy="1350560"/>
            </a:xfrm>
            <a:prstGeom prst="homePlate">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mtClean="0">
                  <a:latin typeface="Arial" panose="020B0604020202020204" pitchFamily="34" charset="0"/>
                  <a:cs typeface="Arial" panose="020B0604020202020204" pitchFamily="34" charset="0"/>
                </a:rPr>
                <a:t>      </a:t>
              </a:r>
              <a:r>
                <a:rPr lang="en-US" smtClean="0">
                  <a:solidFill>
                    <a:schemeClr val="tx1"/>
                  </a:solidFill>
                  <a:latin typeface="Arial" panose="020B0604020202020204" pitchFamily="34" charset="0"/>
                  <a:cs typeface="Arial" panose="020B0604020202020204" pitchFamily="34" charset="0"/>
                </a:rPr>
                <a:t>  </a:t>
              </a:r>
              <a:r>
                <a:rPr lang="en-US" sz="2400" smtClean="0">
                  <a:solidFill>
                    <a:schemeClr val="tx1"/>
                  </a:solidFill>
                  <a:latin typeface="Arial" panose="020B0604020202020204" pitchFamily="34" charset="0"/>
                  <a:cs typeface="Arial" panose="020B0604020202020204" pitchFamily="34" charset="0"/>
                </a:rPr>
                <a:t>Đọc đúng, rõ ràng bài đọc, biết đọc lời đối thoại </a:t>
              </a:r>
            </a:p>
            <a:p>
              <a:r>
                <a:rPr lang="en-US" sz="2400">
                  <a:solidFill>
                    <a:schemeClr val="tx1"/>
                  </a:solidFill>
                  <a:latin typeface="Arial" panose="020B0604020202020204" pitchFamily="34" charset="0"/>
                  <a:cs typeface="Arial" panose="020B0604020202020204" pitchFamily="34" charset="0"/>
                </a:rPr>
                <a:t> </a:t>
              </a:r>
              <a:r>
                <a:rPr lang="en-US" sz="2400" smtClean="0">
                  <a:solidFill>
                    <a:schemeClr val="tx1"/>
                  </a:solidFill>
                  <a:latin typeface="Arial" panose="020B0604020202020204" pitchFamily="34" charset="0"/>
                  <a:cs typeface="Arial" panose="020B0604020202020204" pitchFamily="34" charset="0"/>
                </a:rPr>
                <a:t>     của các nhân vật có trong bài</a:t>
              </a:r>
            </a:p>
          </p:txBody>
        </p:sp>
        <p:grpSp>
          <p:nvGrpSpPr>
            <p:cNvPr id="20" name="Group 19"/>
            <p:cNvGrpSpPr/>
            <p:nvPr/>
          </p:nvGrpSpPr>
          <p:grpSpPr>
            <a:xfrm>
              <a:off x="3174274" y="1005841"/>
              <a:ext cx="1433438" cy="1345474"/>
              <a:chOff x="3370217" y="3148149"/>
              <a:chExt cx="1433438" cy="1345474"/>
            </a:xfrm>
          </p:grpSpPr>
          <p:sp>
            <p:nvSpPr>
              <p:cNvPr id="21" name="Pentagon 20"/>
              <p:cNvSpPr/>
              <p:nvPr/>
            </p:nvSpPr>
            <p:spPr>
              <a:xfrm>
                <a:off x="3735979" y="3148149"/>
                <a:ext cx="1067676" cy="1345474"/>
              </a:xfrm>
              <a:prstGeom prst="homePlate">
                <a:avLst>
                  <a:gd name="adj" fmla="val 45455"/>
                </a:avLst>
              </a:prstGeom>
              <a:solidFill>
                <a:schemeClr val="accent1">
                  <a:lumMod val="75000"/>
                </a:schemeClr>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3370217" y="3148149"/>
                <a:ext cx="796835" cy="1345474"/>
              </a:xfrm>
              <a:prstGeom prst="roundRect">
                <a:avLst/>
              </a:prstGeom>
              <a:solidFill>
                <a:schemeClr val="accent1">
                  <a:lumMod val="75000"/>
                </a:schemeClr>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a:solidFill>
                      <a:schemeClr val="tx1"/>
                    </a:solidFill>
                  </a:rPr>
                  <a:t> </a:t>
                </a:r>
                <a:r>
                  <a:rPr lang="en-US" sz="2400" smtClean="0">
                    <a:solidFill>
                      <a:schemeClr val="bg1"/>
                    </a:solidFill>
                  </a:rPr>
                  <a:t>1</a:t>
                </a:r>
                <a:r>
                  <a:rPr lang="en-US" smtClean="0">
                    <a:solidFill>
                      <a:schemeClr val="bg1"/>
                    </a:solidFill>
                  </a:rPr>
                  <a:t> </a:t>
                </a:r>
                <a:r>
                  <a:rPr lang="en-US" smtClean="0">
                    <a:solidFill>
                      <a:schemeClr val="tx1"/>
                    </a:solidFill>
                  </a:rPr>
                  <a:t> </a:t>
                </a:r>
                <a:endParaRPr lang="en-US">
                  <a:solidFill>
                    <a:schemeClr val="tx1"/>
                  </a:solidFill>
                </a:endParaRPr>
              </a:p>
            </p:txBody>
          </p:sp>
        </p:grpSp>
      </p:grpSp>
      <p:grpSp>
        <p:nvGrpSpPr>
          <p:cNvPr id="23" name="Group 22"/>
          <p:cNvGrpSpPr/>
          <p:nvPr/>
        </p:nvGrpSpPr>
        <p:grpSpPr>
          <a:xfrm>
            <a:off x="2314063" y="3369046"/>
            <a:ext cx="9313384" cy="1119391"/>
            <a:chOff x="3032258" y="1005841"/>
            <a:chExt cx="8257864" cy="1345474"/>
          </a:xfrm>
          <a:effectLst>
            <a:outerShdw blurRad="50800" dist="38100" dir="5400000" algn="t" rotWithShape="0">
              <a:prstClr val="black">
                <a:alpha val="40000"/>
              </a:prstClr>
            </a:outerShdw>
          </a:effectLst>
          <a:scene3d>
            <a:camera prst="orthographicFront">
              <a:rot lat="0" lon="0" rev="0"/>
            </a:camera>
            <a:lightRig rig="soft" dir="t">
              <a:rot lat="0" lon="0" rev="0"/>
            </a:lightRig>
          </a:scene3d>
        </p:grpSpPr>
        <p:sp>
          <p:nvSpPr>
            <p:cNvPr id="24" name="Pentagon 23"/>
            <p:cNvSpPr/>
            <p:nvPr/>
          </p:nvSpPr>
          <p:spPr>
            <a:xfrm>
              <a:off x="4023907" y="1025642"/>
              <a:ext cx="7266215" cy="1305869"/>
            </a:xfrm>
            <a:prstGeom prst="homePlate">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mtClean="0">
                  <a:solidFill>
                    <a:schemeClr val="tx1"/>
                  </a:solidFill>
                </a:rPr>
                <a:t>         </a:t>
              </a:r>
              <a:r>
                <a:rPr lang="en-US" sz="2400">
                  <a:solidFill>
                    <a:schemeClr val="tx1"/>
                  </a:solidFill>
                </a:rPr>
                <a:t> </a:t>
              </a:r>
              <a:r>
                <a:rPr lang="en-US" sz="2400" smtClean="0">
                  <a:solidFill>
                    <a:schemeClr val="tx1"/>
                  </a:solidFill>
                </a:rPr>
                <a:t> </a:t>
              </a:r>
              <a:r>
                <a:rPr lang="en-US" sz="2400" smtClean="0">
                  <a:solidFill>
                    <a:schemeClr val="tx1"/>
                  </a:solidFill>
                  <a:latin typeface="Arial" panose="020B0604020202020204" pitchFamily="34" charset="0"/>
                  <a:cs typeface="Arial" panose="020B0604020202020204" pitchFamily="34" charset="0"/>
                </a:rPr>
                <a:t>Trả lời được các câu hỏi có liên quan đến bài đọc</a:t>
              </a:r>
            </a:p>
          </p:txBody>
        </p:sp>
        <p:grpSp>
          <p:nvGrpSpPr>
            <p:cNvPr id="25" name="Group 24"/>
            <p:cNvGrpSpPr/>
            <p:nvPr/>
          </p:nvGrpSpPr>
          <p:grpSpPr>
            <a:xfrm>
              <a:off x="3032258" y="1005841"/>
              <a:ext cx="1625550" cy="1345474"/>
              <a:chOff x="3228201" y="3148149"/>
              <a:chExt cx="1625550" cy="1345474"/>
            </a:xfrm>
          </p:grpSpPr>
          <p:sp>
            <p:nvSpPr>
              <p:cNvPr id="26" name="Pentagon 25"/>
              <p:cNvSpPr/>
              <p:nvPr/>
            </p:nvSpPr>
            <p:spPr>
              <a:xfrm>
                <a:off x="3735977" y="3148149"/>
                <a:ext cx="1117774" cy="1345474"/>
              </a:xfrm>
              <a:prstGeom prst="homePlate">
                <a:avLst>
                  <a:gd name="adj" fmla="val 45455"/>
                </a:avLst>
              </a:prstGeom>
              <a:solidFill>
                <a:schemeClr val="accent3">
                  <a:lumMod val="60000"/>
                  <a:lumOff val="40000"/>
                </a:schemeClr>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3228201" y="3148149"/>
                <a:ext cx="1121732" cy="1345474"/>
              </a:xfrm>
              <a:prstGeom prst="roundRect">
                <a:avLst/>
              </a:prstGeom>
              <a:solidFill>
                <a:schemeClr val="accent3">
                  <a:lumMod val="60000"/>
                  <a:lumOff val="40000"/>
                </a:schemeClr>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smtClean="0">
                    <a:solidFill>
                      <a:schemeClr val="tx1"/>
                    </a:solidFill>
                  </a:rPr>
                  <a:t>2  </a:t>
                </a:r>
                <a:endParaRPr lang="en-US" sz="2400">
                  <a:solidFill>
                    <a:schemeClr val="tx1"/>
                  </a:solidFill>
                </a:endParaRPr>
              </a:p>
            </p:txBody>
          </p:sp>
        </p:grpSp>
      </p:grpSp>
      <p:grpSp>
        <p:nvGrpSpPr>
          <p:cNvPr id="28" name="Group 27"/>
          <p:cNvGrpSpPr/>
          <p:nvPr/>
        </p:nvGrpSpPr>
        <p:grpSpPr>
          <a:xfrm>
            <a:off x="2583908" y="5016540"/>
            <a:ext cx="9065386" cy="1176093"/>
            <a:chOff x="3004385" y="973782"/>
            <a:chExt cx="8443089" cy="1377532"/>
          </a:xfrm>
          <a:scene3d>
            <a:camera prst="orthographicFront">
              <a:rot lat="0" lon="0" rev="0"/>
            </a:camera>
            <a:lightRig rig="soft" dir="t">
              <a:rot lat="0" lon="0" rev="0"/>
            </a:lightRig>
          </a:scene3d>
        </p:grpSpPr>
        <p:sp>
          <p:nvSpPr>
            <p:cNvPr id="30" name="Pentagon 29"/>
            <p:cNvSpPr/>
            <p:nvPr/>
          </p:nvSpPr>
          <p:spPr>
            <a:xfrm>
              <a:off x="4170557" y="993081"/>
              <a:ext cx="7276917" cy="1353369"/>
            </a:xfrm>
            <a:prstGeom prst="homePlate">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mtClean="0">
                  <a:solidFill>
                    <a:schemeClr val="tx1"/>
                  </a:solidFill>
                </a:rPr>
                <a:t> </a:t>
              </a:r>
            </a:p>
            <a:p>
              <a:r>
                <a:rPr lang="en-US" sz="2400" smtClean="0">
                  <a:solidFill>
                    <a:schemeClr val="tx1"/>
                  </a:solidFill>
                </a:rPr>
                <a:t>       </a:t>
              </a:r>
              <a:r>
                <a:rPr lang="en-US" sz="2400" smtClean="0">
                  <a:solidFill>
                    <a:schemeClr val="tx1"/>
                  </a:solidFill>
                  <a:latin typeface="Arial" panose="020B0604020202020204" pitchFamily="34" charset="0"/>
                  <a:cs typeface="Arial" panose="020B0604020202020204" pitchFamily="34" charset="0"/>
                </a:rPr>
                <a:t>Nhận biết một số loài vật qua bài đọc, nhân vật,</a:t>
              </a:r>
            </a:p>
            <a:p>
              <a:r>
                <a:rPr lang="en-US" sz="2400">
                  <a:solidFill>
                    <a:schemeClr val="tx1"/>
                  </a:solidFill>
                  <a:latin typeface="Arial" panose="020B0604020202020204" pitchFamily="34" charset="0"/>
                  <a:cs typeface="Arial" panose="020B0604020202020204" pitchFamily="34" charset="0"/>
                </a:rPr>
                <a:t> </a:t>
              </a:r>
              <a:r>
                <a:rPr lang="en-US" sz="2400" smtClean="0">
                  <a:solidFill>
                    <a:schemeClr val="tx1"/>
                  </a:solidFill>
                  <a:latin typeface="Arial" panose="020B0604020202020204" pitchFamily="34" charset="0"/>
                  <a:cs typeface="Arial" panose="020B0604020202020204" pitchFamily="34" charset="0"/>
                </a:rPr>
                <a:t> </a:t>
              </a:r>
              <a:r>
                <a:rPr lang="en-US" sz="2400">
                  <a:solidFill>
                    <a:schemeClr val="tx1"/>
                  </a:solidFill>
                  <a:latin typeface="Arial" panose="020B0604020202020204" pitchFamily="34" charset="0"/>
                  <a:cs typeface="Arial" panose="020B0604020202020204" pitchFamily="34" charset="0"/>
                </a:rPr>
                <a:t> </a:t>
              </a:r>
              <a:r>
                <a:rPr lang="en-US" sz="2400" smtClean="0">
                  <a:solidFill>
                    <a:schemeClr val="tx1"/>
                  </a:solidFill>
                  <a:latin typeface="Arial" panose="020B0604020202020204" pitchFamily="34" charset="0"/>
                  <a:cs typeface="Arial" panose="020B0604020202020204" pitchFamily="34" charset="0"/>
                </a:rPr>
                <a:t>   sự việc và những chi tiết trong diễn biến của </a:t>
              </a:r>
            </a:p>
            <a:p>
              <a:r>
                <a:rPr lang="en-US" sz="2400">
                  <a:solidFill>
                    <a:schemeClr val="tx1"/>
                  </a:solidFill>
                  <a:latin typeface="Arial" panose="020B0604020202020204" pitchFamily="34" charset="0"/>
                  <a:cs typeface="Arial" panose="020B0604020202020204" pitchFamily="34" charset="0"/>
                </a:rPr>
                <a:t> </a:t>
              </a:r>
              <a:r>
                <a:rPr lang="en-US" sz="2400" smtClean="0">
                  <a:solidFill>
                    <a:schemeClr val="tx1"/>
                  </a:solidFill>
                  <a:latin typeface="Arial" panose="020B0604020202020204" pitchFamily="34" charset="0"/>
                  <a:cs typeface="Arial" panose="020B0604020202020204" pitchFamily="34" charset="0"/>
                </a:rPr>
                <a:t>     câu chuyện.</a:t>
              </a:r>
              <a:r>
                <a:rPr lang="vi-VN" sz="2400" smtClean="0">
                  <a:solidFill>
                    <a:schemeClr val="tx1"/>
                  </a:solidFill>
                  <a:latin typeface="Arial" panose="020B0604020202020204" pitchFamily="34" charset="0"/>
                  <a:cs typeface="Arial" panose="020B0604020202020204" pitchFamily="34" charset="0"/>
                </a:rPr>
                <a:t/>
              </a:r>
              <a:br>
                <a:rPr lang="vi-VN" sz="2400" smtClean="0">
                  <a:solidFill>
                    <a:schemeClr val="tx1"/>
                  </a:solidFill>
                  <a:latin typeface="Arial" panose="020B0604020202020204" pitchFamily="34" charset="0"/>
                  <a:cs typeface="Arial" panose="020B0604020202020204" pitchFamily="34" charset="0"/>
                </a:rPr>
              </a:br>
              <a:r>
                <a:rPr lang="en-US" sz="2400" smtClean="0">
                  <a:solidFill>
                    <a:schemeClr val="tx1"/>
                  </a:solidFill>
                </a:rPr>
                <a:t> </a:t>
              </a:r>
              <a:endParaRPr lang="en-US" sz="2400">
                <a:solidFill>
                  <a:schemeClr val="tx1"/>
                </a:solidFill>
              </a:endParaRPr>
            </a:p>
          </p:txBody>
        </p:sp>
        <p:grpSp>
          <p:nvGrpSpPr>
            <p:cNvPr id="32" name="Group 31"/>
            <p:cNvGrpSpPr/>
            <p:nvPr/>
          </p:nvGrpSpPr>
          <p:grpSpPr>
            <a:xfrm>
              <a:off x="3004385" y="973782"/>
              <a:ext cx="1597007" cy="1377532"/>
              <a:chOff x="3200328" y="3116090"/>
              <a:chExt cx="1597007" cy="1377532"/>
            </a:xfrm>
          </p:grpSpPr>
          <p:sp>
            <p:nvSpPr>
              <p:cNvPr id="33" name="Pentagon 32"/>
              <p:cNvSpPr/>
              <p:nvPr/>
            </p:nvSpPr>
            <p:spPr>
              <a:xfrm>
                <a:off x="4167052" y="3148149"/>
                <a:ext cx="630283" cy="1345473"/>
              </a:xfrm>
              <a:prstGeom prst="homePlate">
                <a:avLst>
                  <a:gd name="adj" fmla="val 45455"/>
                </a:avLst>
              </a:prstGeom>
              <a:solidFill>
                <a:schemeClr val="accent5">
                  <a:lumMod val="40000"/>
                  <a:lumOff val="60000"/>
                </a:schemeClr>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3200328" y="3116090"/>
                <a:ext cx="1166171" cy="1372668"/>
              </a:xfrm>
              <a:prstGeom prst="roundRect">
                <a:avLst/>
              </a:prstGeom>
              <a:solidFill>
                <a:schemeClr val="accent5">
                  <a:lumMod val="40000"/>
                  <a:lumOff val="60000"/>
                </a:schemeClr>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smtClean="0">
                    <a:solidFill>
                      <a:schemeClr val="tx1"/>
                    </a:solidFill>
                  </a:rPr>
                  <a:t>3</a:t>
                </a:r>
                <a:r>
                  <a:rPr lang="en-US" sz="2000" smtClean="0">
                    <a:solidFill>
                      <a:schemeClr val="tx1"/>
                    </a:solidFill>
                  </a:rPr>
                  <a:t>  </a:t>
                </a:r>
                <a:endParaRPr lang="en-US" sz="2000">
                  <a:solidFill>
                    <a:schemeClr val="tx1"/>
                  </a:solidFill>
                </a:endParaRPr>
              </a:p>
            </p:txBody>
          </p:sp>
        </p:grpSp>
      </p:grpSp>
    </p:spTree>
    <p:extLst>
      <p:ext uri="{BB962C8B-B14F-4D97-AF65-F5344CB8AC3E}">
        <p14:creationId xmlns:p14="http://schemas.microsoft.com/office/powerpoint/2010/main" val="879919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6" presetClass="emph" presetSubtype="0" fill="hold" nodeType="afterEffect">
                                  <p:stCondLst>
                                    <p:cond delay="0"/>
                                  </p:stCondLst>
                                  <p:childTnLst>
                                    <p:animEffect transition="out" filter="fade">
                                      <p:cBhvr>
                                        <p:cTn id="13" dur="500" tmFilter="0, 0; .2, .5; .8, .5; 1, 0"/>
                                        <p:tgtEl>
                                          <p:spTgt spid="5"/>
                                        </p:tgtEl>
                                      </p:cBhvr>
                                    </p:animEffect>
                                    <p:animScale>
                                      <p:cBhvr>
                                        <p:cTn id="14" dur="250" autoRev="1" fill="hold"/>
                                        <p:tgtEl>
                                          <p:spTgt spid="5"/>
                                        </p:tgtEl>
                                      </p:cBhvr>
                                      <p:by x="105000" y="105000"/>
                                    </p:animScale>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59"/>
                                        </p:tgtEl>
                                        <p:attrNameLst>
                                          <p:attrName>style.visibility</p:attrName>
                                        </p:attrNameLst>
                                      </p:cBhvr>
                                      <p:to>
                                        <p:strVal val="visible"/>
                                      </p:to>
                                    </p:set>
                                    <p:anim calcmode="lin" valueType="num">
                                      <p:cBhvr>
                                        <p:cTn id="18" dur="500" fill="hold"/>
                                        <p:tgtEl>
                                          <p:spTgt spid="59"/>
                                        </p:tgtEl>
                                        <p:attrNameLst>
                                          <p:attrName>ppt_w</p:attrName>
                                        </p:attrNameLst>
                                      </p:cBhvr>
                                      <p:tavLst>
                                        <p:tav tm="0">
                                          <p:val>
                                            <p:fltVal val="0"/>
                                          </p:val>
                                        </p:tav>
                                        <p:tav tm="100000">
                                          <p:val>
                                            <p:strVal val="#ppt_w"/>
                                          </p:val>
                                        </p:tav>
                                      </p:tavLst>
                                    </p:anim>
                                    <p:anim calcmode="lin" valueType="num">
                                      <p:cBhvr>
                                        <p:cTn id="19" dur="500" fill="hold"/>
                                        <p:tgtEl>
                                          <p:spTgt spid="59"/>
                                        </p:tgtEl>
                                        <p:attrNameLst>
                                          <p:attrName>ppt_h</p:attrName>
                                        </p:attrNameLst>
                                      </p:cBhvr>
                                      <p:tavLst>
                                        <p:tav tm="0">
                                          <p:val>
                                            <p:fltVal val="0"/>
                                          </p:val>
                                        </p:tav>
                                        <p:tav tm="100000">
                                          <p:val>
                                            <p:strVal val="#ppt_h"/>
                                          </p:val>
                                        </p:tav>
                                      </p:tavLst>
                                    </p:anim>
                                    <p:animEffect transition="in" filter="fade">
                                      <p:cBhvr>
                                        <p:cTn id="20" dur="500"/>
                                        <p:tgtEl>
                                          <p:spTgt spid="59"/>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heckerboard(across)">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checkerboard(across)">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checkerboard(across)">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015998" y="1465701"/>
            <a:ext cx="8293979" cy="5629142"/>
          </a:xfrm>
          <a:prstGeom prst="rect">
            <a:avLst/>
          </a:prstGeom>
        </p:spPr>
      </p:pic>
      <p:sp>
        <p:nvSpPr>
          <p:cNvPr id="5" name="Rounded Rectangle 4"/>
          <p:cNvSpPr/>
          <p:nvPr/>
        </p:nvSpPr>
        <p:spPr>
          <a:xfrm>
            <a:off x="382541" y="385007"/>
            <a:ext cx="11756571" cy="1505243"/>
          </a:xfrm>
          <a:prstGeom prst="roundRect">
            <a:avLst/>
          </a:prstGeom>
          <a:solidFill>
            <a:schemeClr val="accent1">
              <a:lumMod val="7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latin typeface="Arial" panose="020B0604020202020204" pitchFamily="34" charset="0"/>
              <a:cs typeface="Arial" panose="020B0604020202020204" pitchFamily="34" charset="0"/>
            </a:endParaRPr>
          </a:p>
        </p:txBody>
      </p:sp>
      <p:pic>
        <p:nvPicPr>
          <p:cNvPr id="6" name="Picture 4">
            <a:extLst>
              <a:ext uri="{FF2B5EF4-FFF2-40B4-BE49-F238E27FC236}">
                <a16:creationId xmlns:a16="http://schemas.microsoft.com/office/drawing/2014/main" xmlns="" id="{92AC510F-4E04-400B-8C1C-074ABFBB20F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49288" y="3643532"/>
            <a:ext cx="3613836" cy="3613836"/>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0" y="188686"/>
            <a:ext cx="2772229" cy="193553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xmlns="" id="{204DF970-48E5-48AB-9708-9CCA8255B628}"/>
              </a:ext>
            </a:extLst>
          </p:cNvPr>
          <p:cNvGrpSpPr/>
          <p:nvPr/>
        </p:nvGrpSpPr>
        <p:grpSpPr>
          <a:xfrm>
            <a:off x="509438" y="632524"/>
            <a:ext cx="2430330" cy="930019"/>
            <a:chOff x="341899" y="617893"/>
            <a:chExt cx="1641091" cy="930019"/>
          </a:xfrm>
        </p:grpSpPr>
        <p:sp>
          <p:nvSpPr>
            <p:cNvPr id="9" name="TextBox 8">
              <a:extLst>
                <a:ext uri="{FF2B5EF4-FFF2-40B4-BE49-F238E27FC236}">
                  <a16:creationId xmlns:a16="http://schemas.microsoft.com/office/drawing/2014/main" xmlns="" id="{F9EBF4D9-7DFC-4360-A7A6-8642B5D8DE7B}"/>
                </a:ext>
              </a:extLst>
            </p:cNvPr>
            <p:cNvSpPr txBox="1"/>
            <p:nvPr/>
          </p:nvSpPr>
          <p:spPr>
            <a:xfrm>
              <a:off x="369343" y="617893"/>
              <a:ext cx="1613647" cy="923330"/>
            </a:xfrm>
            <a:prstGeom prst="rect">
              <a:avLst/>
            </a:prstGeom>
            <a:noFill/>
          </p:spPr>
          <p:txBody>
            <a:bodyPr wrap="square" rtlCol="0">
              <a:spAutoFit/>
            </a:bodyPr>
            <a:lstStyle/>
            <a:p>
              <a:r>
                <a:rPr lang="en-US" sz="5400" dirty="0">
                  <a:solidFill>
                    <a:schemeClr val="bg1"/>
                  </a:solidFill>
                  <a:latin typeface="Arial" panose="020B0604020202020204" pitchFamily="34" charset="0"/>
                  <a:cs typeface="Arial" panose="020B0604020202020204" pitchFamily="34" charset="0"/>
                </a:rPr>
                <a:t>BÀI 4</a:t>
              </a:r>
            </a:p>
          </p:txBody>
        </p:sp>
        <p:sp>
          <p:nvSpPr>
            <p:cNvPr id="10" name="TextBox 9">
              <a:extLst>
                <a:ext uri="{FF2B5EF4-FFF2-40B4-BE49-F238E27FC236}">
                  <a16:creationId xmlns:a16="http://schemas.microsoft.com/office/drawing/2014/main" xmlns="" id="{ED1BA16C-7EA5-48F4-8346-56A3175E0110}"/>
                </a:ext>
              </a:extLst>
            </p:cNvPr>
            <p:cNvSpPr txBox="1"/>
            <p:nvPr/>
          </p:nvSpPr>
          <p:spPr>
            <a:xfrm>
              <a:off x="341899" y="624582"/>
              <a:ext cx="1613647" cy="923330"/>
            </a:xfrm>
            <a:prstGeom prst="rect">
              <a:avLst/>
            </a:prstGeom>
            <a:noFill/>
          </p:spPr>
          <p:txBody>
            <a:bodyPr wrap="square" rtlCol="0">
              <a:spAutoFit/>
            </a:bodyPr>
            <a:lstStyle/>
            <a:p>
              <a:r>
                <a:rPr lang="en-US" sz="5400" dirty="0">
                  <a:solidFill>
                    <a:schemeClr val="accent1">
                      <a:lumMod val="75000"/>
                    </a:schemeClr>
                  </a:solidFill>
                  <a:latin typeface="Arial" panose="020B0604020202020204" pitchFamily="34" charset="0"/>
                  <a:cs typeface="Arial" panose="020B0604020202020204" pitchFamily="34" charset="0"/>
                </a:rPr>
                <a:t>BÀI 4</a:t>
              </a:r>
            </a:p>
          </p:txBody>
        </p:sp>
      </p:grpSp>
      <p:sp>
        <p:nvSpPr>
          <p:cNvPr id="11" name="TextBox 10">
            <a:extLst>
              <a:ext uri="{FF2B5EF4-FFF2-40B4-BE49-F238E27FC236}">
                <a16:creationId xmlns:a16="http://schemas.microsoft.com/office/drawing/2014/main" xmlns="" id="{75E32ADA-523D-4ACC-BA1B-20E677F68055}"/>
              </a:ext>
            </a:extLst>
          </p:cNvPr>
          <p:cNvSpPr txBox="1"/>
          <p:nvPr/>
        </p:nvSpPr>
        <p:spPr>
          <a:xfrm>
            <a:off x="3365044" y="639213"/>
            <a:ext cx="8423356" cy="923330"/>
          </a:xfrm>
          <a:prstGeom prst="rect">
            <a:avLst/>
          </a:prstGeom>
          <a:noFill/>
        </p:spPr>
        <p:txBody>
          <a:bodyPr wrap="square" rtlCol="0">
            <a:spAutoFit/>
          </a:bodyPr>
          <a:lstStyle/>
          <a:p>
            <a:r>
              <a:rPr lang="en-US" sz="5400" smtClean="0">
                <a:solidFill>
                  <a:schemeClr val="bg1"/>
                </a:solidFill>
                <a:latin typeface="Arial" panose="020B0604020202020204" pitchFamily="34" charset="0"/>
                <a:cs typeface="Arial" panose="020B0604020202020204" pitchFamily="34" charset="0"/>
              </a:rPr>
              <a:t>EM CÓ XINH KHÔNG?</a:t>
            </a:r>
            <a:endParaRPr lang="en-US" sz="54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47C20E4F-5598-4543-99AA-79D922EC798E}"/>
              </a:ext>
            </a:extLst>
          </p:cNvPr>
          <p:cNvSpPr txBox="1"/>
          <p:nvPr/>
        </p:nvSpPr>
        <p:spPr>
          <a:xfrm>
            <a:off x="4454999" y="3823838"/>
            <a:ext cx="3041009" cy="1063433"/>
          </a:xfrm>
          <a:prstGeom prst="rect">
            <a:avLst/>
          </a:prstGeom>
          <a:noFill/>
        </p:spPr>
        <p:txBody>
          <a:bodyPr wrap="square" rtlCol="0">
            <a:spAutoFit/>
          </a:bodyPr>
          <a:lstStyle/>
          <a:p>
            <a:pPr algn="ctr">
              <a:lnSpc>
                <a:spcPct val="150000"/>
              </a:lnSpc>
            </a:pPr>
            <a:r>
              <a:rPr lang="vi-VN" sz="4800" b="1">
                <a:solidFill>
                  <a:schemeClr val="accent1">
                    <a:lumMod val="50000"/>
                  </a:schemeClr>
                </a:solidFill>
                <a:latin typeface="Arial" panose="020B0604020202020204" pitchFamily="34" charset="0"/>
                <a:cs typeface="Arial" panose="020B0604020202020204" pitchFamily="34" charset="0"/>
              </a:rPr>
              <a:t>TIẾT </a:t>
            </a:r>
            <a:r>
              <a:rPr lang="vi-VN" sz="4800" b="1" smtClean="0">
                <a:solidFill>
                  <a:schemeClr val="accent1">
                    <a:lumMod val="50000"/>
                  </a:schemeClr>
                </a:solidFill>
                <a:latin typeface="Arial" panose="020B0604020202020204" pitchFamily="34" charset="0"/>
                <a:cs typeface="Arial" panose="020B0604020202020204" pitchFamily="34" charset="0"/>
              </a:rPr>
              <a:t>1</a:t>
            </a:r>
            <a:endParaRPr lang="en-US" sz="4800" b="1" dirty="0">
              <a:solidFill>
                <a:schemeClr val="accent1">
                  <a:lumMod val="50000"/>
                </a:schemeClr>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xmlns="" id="{72E96B82-CFE8-4E3D-9861-F35AD32A3F47}"/>
              </a:ext>
            </a:extLst>
          </p:cNvPr>
          <p:cNvSpPr txBox="1"/>
          <p:nvPr/>
        </p:nvSpPr>
        <p:spPr>
          <a:xfrm>
            <a:off x="4441262" y="4642536"/>
            <a:ext cx="2991297" cy="1615827"/>
          </a:xfrm>
          <a:prstGeom prst="rect">
            <a:avLst/>
          </a:prstGeom>
          <a:noFill/>
        </p:spPr>
        <p:txBody>
          <a:bodyPr wrap="square" rtlCol="0">
            <a:spAutoFit/>
          </a:bodyPr>
          <a:lstStyle/>
          <a:p>
            <a:pPr algn="ctr">
              <a:lnSpc>
                <a:spcPct val="150000"/>
              </a:lnSpc>
            </a:pPr>
            <a:r>
              <a:rPr lang="vi-VN" sz="6600" b="1" dirty="0">
                <a:solidFill>
                  <a:srgbClr val="17479D"/>
                </a:solidFill>
                <a:latin typeface="Arial" panose="020B0604020202020204" pitchFamily="34" charset="0"/>
                <a:cs typeface="Arial" panose="020B0604020202020204" pitchFamily="34" charset="0"/>
              </a:rPr>
              <a:t>ĐỌC</a:t>
            </a:r>
            <a:endParaRPr lang="en-US" sz="6600" b="1" dirty="0">
              <a:solidFill>
                <a:srgbClr val="17479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23328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2772393-3FA5-42D2-B9E4-D868434434B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966257" y="1341530"/>
            <a:ext cx="10246733" cy="4991207"/>
          </a:xfrm>
          <a:prstGeom prst="rect">
            <a:avLst/>
          </a:prstGeom>
        </p:spPr>
      </p:pic>
      <p:grpSp>
        <p:nvGrpSpPr>
          <p:cNvPr id="5" name="Group 4"/>
          <p:cNvGrpSpPr/>
          <p:nvPr/>
        </p:nvGrpSpPr>
        <p:grpSpPr>
          <a:xfrm>
            <a:off x="2779755" y="319483"/>
            <a:ext cx="6562999" cy="603977"/>
            <a:chOff x="2843616" y="129794"/>
            <a:chExt cx="8904894" cy="891067"/>
          </a:xfrm>
        </p:grpSpPr>
        <p:sp>
          <p:nvSpPr>
            <p:cNvPr id="6" name="Rounded Rectangle 5"/>
            <p:cNvSpPr/>
            <p:nvPr/>
          </p:nvSpPr>
          <p:spPr>
            <a:xfrm>
              <a:off x="2843616" y="129794"/>
              <a:ext cx="5569988" cy="8910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743724" y="143957"/>
              <a:ext cx="8004786" cy="862738"/>
            </a:xfrm>
            <a:prstGeom prst="rect">
              <a:avLst/>
            </a:prstGeom>
            <a:noFill/>
          </p:spPr>
          <p:txBody>
            <a:bodyPr wrap="square" rtlCol="0">
              <a:spAutoFit/>
            </a:bodyPr>
            <a:lstStyle/>
            <a:p>
              <a:r>
                <a:rPr lang="en-US" sz="3200" smtClean="0">
                  <a:latin typeface="Arial" panose="020B0604020202020204" pitchFamily="34" charset="0"/>
                  <a:cs typeface="Arial" panose="020B0604020202020204" pitchFamily="34" charset="0"/>
                </a:rPr>
                <a:t>Tranh vẽ gì?</a:t>
              </a:r>
              <a:endParaRPr lang="en-US" sz="3200">
                <a:latin typeface="Arial" panose="020B0604020202020204" pitchFamily="34" charset="0"/>
                <a:cs typeface="Arial" panose="020B0604020202020204" pitchFamily="34" charset="0"/>
              </a:endParaRPr>
            </a:p>
          </p:txBody>
        </p:sp>
      </p:grpSp>
      <p:pic>
        <p:nvPicPr>
          <p:cNvPr id="8" name="Picture 7">
            <a:extLst>
              <a:ext uri="{FF2B5EF4-FFF2-40B4-BE49-F238E27FC236}">
                <a16:creationId xmlns:a16="http://schemas.microsoft.com/office/drawing/2014/main" xmlns="" id="{A5FE461F-E49E-4C41-98B4-152CC73E7463}"/>
              </a:ext>
            </a:extLst>
          </p:cNvPr>
          <p:cNvPicPr>
            <a:picLocks noChangeAspect="1"/>
          </p:cNvPicPr>
          <p:nvPr/>
        </p:nvPicPr>
        <p:blipFill>
          <a:blip r:embed="rId4">
            <a:clrChange>
              <a:clrFrom>
                <a:srgbClr val="FFFEFE"/>
              </a:clrFrom>
              <a:clrTo>
                <a:srgbClr val="FFFEFE">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599552" y="118674"/>
            <a:ext cx="1486971" cy="783674"/>
          </a:xfrm>
          <a:prstGeom prst="rect">
            <a:avLst/>
          </a:prstGeom>
        </p:spPr>
      </p:pic>
    </p:spTree>
    <p:extLst>
      <p:ext uri="{BB962C8B-B14F-4D97-AF65-F5344CB8AC3E}">
        <p14:creationId xmlns:p14="http://schemas.microsoft.com/office/powerpoint/2010/main" val="426556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par>
                                <p:cTn id="14" presetID="42"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4414836" y="88741"/>
            <a:ext cx="3686175" cy="54424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BB3F568F-BE16-4A9E-B05E-3C60823DCFDC}"/>
              </a:ext>
            </a:extLst>
          </p:cNvPr>
          <p:cNvSpPr txBox="1"/>
          <p:nvPr/>
        </p:nvSpPr>
        <p:spPr>
          <a:xfrm>
            <a:off x="701851" y="50520"/>
            <a:ext cx="1528350" cy="504305"/>
          </a:xfrm>
          <a:prstGeom prst="rect">
            <a:avLst/>
          </a:prstGeom>
          <a:noFill/>
        </p:spPr>
        <p:txBody>
          <a:bodyPr wrap="square" rtlCol="0">
            <a:spAutoFit/>
          </a:bodyPr>
          <a:lstStyle/>
          <a:p>
            <a:pPr algn="ctr">
              <a:lnSpc>
                <a:spcPct val="150000"/>
              </a:lnSpc>
            </a:pPr>
            <a:r>
              <a:rPr lang="vi-VN" sz="2000" b="1" dirty="0">
                <a:solidFill>
                  <a:srgbClr val="17479D"/>
                </a:solidFill>
              </a:rPr>
              <a:t>ĐỌC</a:t>
            </a:r>
            <a:endParaRPr lang="en-US" sz="2000" b="1" dirty="0">
              <a:solidFill>
                <a:srgbClr val="17479D"/>
              </a:solidFill>
            </a:endParaRPr>
          </a:p>
        </p:txBody>
      </p:sp>
      <p:pic>
        <p:nvPicPr>
          <p:cNvPr id="5" name="Picture 4">
            <a:extLst>
              <a:ext uri="{FF2B5EF4-FFF2-40B4-BE49-F238E27FC236}">
                <a16:creationId xmlns:a16="http://schemas.microsoft.com/office/drawing/2014/main" xmlns="" id="{B038C1AA-8DDF-4A47-AC89-F4E2EFE79787}"/>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177725" y="22029"/>
            <a:ext cx="840615" cy="694175"/>
          </a:xfrm>
          <a:prstGeom prst="rect">
            <a:avLst/>
          </a:prstGeom>
        </p:spPr>
      </p:pic>
      <p:sp>
        <p:nvSpPr>
          <p:cNvPr id="6" name="TextBox 5">
            <a:extLst>
              <a:ext uri="{FF2B5EF4-FFF2-40B4-BE49-F238E27FC236}">
                <a16:creationId xmlns:a16="http://schemas.microsoft.com/office/drawing/2014/main" xmlns="" id="{EC1E3D26-0FBF-489D-9BF9-77F94C02DE90}"/>
              </a:ext>
            </a:extLst>
          </p:cNvPr>
          <p:cNvSpPr txBox="1"/>
          <p:nvPr/>
        </p:nvSpPr>
        <p:spPr>
          <a:xfrm>
            <a:off x="1018340" y="-62076"/>
            <a:ext cx="10479165" cy="669094"/>
          </a:xfrm>
          <a:prstGeom prst="rect">
            <a:avLst/>
          </a:prstGeom>
          <a:noFill/>
        </p:spPr>
        <p:txBody>
          <a:bodyPr wrap="square" rtlCol="0">
            <a:spAutoFit/>
          </a:bodyPr>
          <a:lstStyle/>
          <a:p>
            <a:pPr algn="ctr">
              <a:lnSpc>
                <a:spcPct val="150000"/>
              </a:lnSpc>
            </a:pPr>
            <a:r>
              <a:rPr lang="en-US" sz="2800" b="1" smtClean="0">
                <a:solidFill>
                  <a:schemeClr val="accent1">
                    <a:lumMod val="50000"/>
                  </a:schemeClr>
                </a:solidFill>
              </a:rPr>
              <a:t>EM CÓ XINH KHÔNG?</a:t>
            </a:r>
            <a:endParaRPr lang="en-US" sz="2800" b="1" dirty="0">
              <a:solidFill>
                <a:schemeClr val="accent1">
                  <a:lumMod val="50000"/>
                </a:schemeClr>
              </a:solidFill>
            </a:endParaRPr>
          </a:p>
        </p:txBody>
      </p:sp>
      <p:sp>
        <p:nvSpPr>
          <p:cNvPr id="8" name="TextBox 7">
            <a:extLst>
              <a:ext uri="{FF2B5EF4-FFF2-40B4-BE49-F238E27FC236}">
                <a16:creationId xmlns:a16="http://schemas.microsoft.com/office/drawing/2014/main" xmlns="" id="{C70B1CBA-9307-4C83-B537-F2B5BB1C01B7}"/>
              </a:ext>
            </a:extLst>
          </p:cNvPr>
          <p:cNvSpPr txBox="1"/>
          <p:nvPr/>
        </p:nvSpPr>
        <p:spPr>
          <a:xfrm>
            <a:off x="1288888" y="660120"/>
            <a:ext cx="10123714" cy="6186309"/>
          </a:xfrm>
          <a:prstGeom prst="rect">
            <a:avLst/>
          </a:prstGeom>
          <a:noFill/>
        </p:spPr>
        <p:txBody>
          <a:bodyPr wrap="square" rtlCol="0">
            <a:spAutoFit/>
          </a:bodyPr>
          <a:lstStyle/>
          <a:p>
            <a:pPr algn="just">
              <a:lnSpc>
                <a:spcPct val="110000"/>
              </a:lnSpc>
            </a:pPr>
            <a:r>
              <a:rPr lang="vi-VN" sz="2000" dirty="0"/>
              <a:t>      Voi em thích mặc đẹp và thích được khen xinh. Ở nhà, voi em luôn hỏi anh: “Em có </a:t>
            </a:r>
            <a:r>
              <a:rPr lang="vi-VN" sz="2000"/>
              <a:t>xinh </a:t>
            </a:r>
            <a:r>
              <a:rPr lang="vi-VN" sz="2000" smtClean="0"/>
              <a:t>không</a:t>
            </a:r>
            <a:r>
              <a:rPr lang="vi-VN" sz="2000" dirty="0"/>
              <a:t>?”. Voi anh bao giờ cũng khen: “Em xinh lắm!”</a:t>
            </a:r>
          </a:p>
          <a:p>
            <a:pPr algn="just">
              <a:lnSpc>
                <a:spcPct val="110000"/>
              </a:lnSpc>
            </a:pPr>
            <a:r>
              <a:rPr lang="vi-VN" sz="2000" dirty="0"/>
              <a:t>      Một hôm, gặp hươu, voi em hỏi:</a:t>
            </a:r>
          </a:p>
          <a:p>
            <a:pPr algn="just">
              <a:lnSpc>
                <a:spcPct val="110000"/>
              </a:lnSpc>
            </a:pPr>
            <a:r>
              <a:rPr lang="vi-VN" sz="2000" dirty="0"/>
              <a:t>      - Em có xinh không?</a:t>
            </a:r>
          </a:p>
          <a:p>
            <a:pPr algn="just">
              <a:lnSpc>
                <a:spcPct val="110000"/>
              </a:lnSpc>
            </a:pPr>
            <a:r>
              <a:rPr lang="vi-VN" sz="2000" dirty="0"/>
              <a:t>      Hươu ngắm voi rồi lắc đầu:</a:t>
            </a:r>
          </a:p>
          <a:p>
            <a:pPr algn="just">
              <a:lnSpc>
                <a:spcPct val="110000"/>
              </a:lnSpc>
            </a:pPr>
            <a:r>
              <a:rPr lang="vi-VN" sz="2000" dirty="0"/>
              <a:t>      - Chưa xinh lắm vì em không có đôi sừng giống anh.</a:t>
            </a:r>
          </a:p>
          <a:p>
            <a:pPr algn="just">
              <a:lnSpc>
                <a:spcPct val="110000"/>
              </a:lnSpc>
            </a:pPr>
            <a:r>
              <a:rPr lang="vi-VN" sz="2000" dirty="0"/>
              <a:t>      Nghe vậy, voi nhặt vài cành cây khô, gài lên đầu rồi đi tiếp.</a:t>
            </a:r>
          </a:p>
          <a:p>
            <a:pPr algn="just">
              <a:lnSpc>
                <a:spcPct val="110000"/>
              </a:lnSpc>
            </a:pPr>
            <a:r>
              <a:rPr lang="vi-VN" sz="2000" dirty="0"/>
              <a:t>      Gặp dê, voi hỏi:</a:t>
            </a:r>
          </a:p>
          <a:p>
            <a:pPr algn="just">
              <a:lnSpc>
                <a:spcPct val="110000"/>
              </a:lnSpc>
            </a:pPr>
            <a:r>
              <a:rPr lang="vi-VN" sz="2000" dirty="0"/>
              <a:t>      - Em có xinh không?</a:t>
            </a:r>
          </a:p>
          <a:p>
            <a:pPr algn="just">
              <a:lnSpc>
                <a:spcPct val="110000"/>
              </a:lnSpc>
            </a:pPr>
            <a:r>
              <a:rPr lang="vi-VN" sz="2000" dirty="0"/>
              <a:t>      - Không, vì cậu không có bộ râu giống tôi.</a:t>
            </a:r>
          </a:p>
          <a:p>
            <a:pPr algn="just">
              <a:lnSpc>
                <a:spcPct val="110000"/>
              </a:lnSpc>
            </a:pPr>
            <a:r>
              <a:rPr lang="vi-VN" sz="2000" dirty="0"/>
              <a:t>      Voi liền nhổ một khóm cỏ dại bên đường, gắn vào cằm rồi về nhà.</a:t>
            </a:r>
          </a:p>
          <a:p>
            <a:pPr algn="just">
              <a:lnSpc>
                <a:spcPct val="110000"/>
              </a:lnSpc>
            </a:pPr>
            <a:r>
              <a:rPr lang="vi-VN" sz="2000" dirty="0"/>
              <a:t>      Về nhà với đôi sừng và bộ râu giả, voi em hớn hở hỏi anh:</a:t>
            </a:r>
          </a:p>
          <a:p>
            <a:pPr algn="just">
              <a:lnSpc>
                <a:spcPct val="110000"/>
              </a:lnSpc>
            </a:pPr>
            <a:r>
              <a:rPr lang="vi-VN" sz="2000" dirty="0"/>
              <a:t>      - Em có xinh hơn không?</a:t>
            </a:r>
          </a:p>
          <a:p>
            <a:pPr algn="just">
              <a:lnSpc>
                <a:spcPct val="110000"/>
              </a:lnSpc>
            </a:pPr>
            <a:r>
              <a:rPr lang="vi-VN" sz="2000" dirty="0"/>
              <a:t>      Voi anh nói:</a:t>
            </a:r>
          </a:p>
          <a:p>
            <a:pPr algn="just">
              <a:lnSpc>
                <a:spcPct val="110000"/>
              </a:lnSpc>
            </a:pPr>
            <a:r>
              <a:rPr lang="vi-VN" sz="2000" dirty="0"/>
              <a:t>      - Trời ơi, sao em lại thêm sừng và râu thế này? Xấu lắm!</a:t>
            </a:r>
          </a:p>
          <a:p>
            <a:pPr algn="just">
              <a:lnSpc>
                <a:spcPct val="110000"/>
              </a:lnSpc>
            </a:pPr>
            <a:r>
              <a:rPr lang="vi-VN" sz="2000" dirty="0"/>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2000" dirty="0"/>
              <a:t>(Theo </a:t>
            </a:r>
            <a:r>
              <a:rPr lang="vi-VN" sz="2000" i="1" dirty="0"/>
              <a:t>Voi em đi tìm tự tin</a:t>
            </a:r>
            <a:r>
              <a:rPr lang="vi-VN" sz="2000" dirty="0"/>
              <a:t>)</a:t>
            </a:r>
            <a:endParaRPr lang="en-US" sz="2000" dirty="0"/>
          </a:p>
        </p:txBody>
      </p:sp>
      <p:pic>
        <p:nvPicPr>
          <p:cNvPr id="9" name="[hanhtrangso.nxbgd.vn] HĐ đọc văn bản_ Em có xinh không__HTS.mp3">
            <a:hlinkClick r:id="" action="ppaction://media"/>
          </p:cNvPr>
          <p:cNvPicPr>
            <a:picLocks noRot="1" noChangeAspect="1"/>
          </p:cNvPicPr>
          <p:nvPr>
            <a:audioFile r:link="rId1"/>
          </p:nvPr>
        </p:nvPicPr>
        <p:blipFill>
          <a:blip r:embed="rId5"/>
          <a:stretch>
            <a:fillRect/>
          </a:stretch>
        </p:blipFill>
        <p:spPr>
          <a:xfrm>
            <a:off x="11887200" y="304800"/>
            <a:ext cx="304800" cy="304800"/>
          </a:xfrm>
          <a:prstGeom prst="rect">
            <a:avLst/>
          </a:prstGeom>
        </p:spPr>
      </p:pic>
    </p:spTree>
    <p:extLst>
      <p:ext uri="{BB962C8B-B14F-4D97-AF65-F5344CB8AC3E}">
        <p14:creationId xmlns:p14="http://schemas.microsoft.com/office/powerpoint/2010/main" val="3402347199"/>
      </p:ext>
    </p:extLst>
  </p:cSld>
  <p:clrMapOvr>
    <a:masterClrMapping/>
  </p:clrMapOvr>
  <mc:AlternateContent xmlns:mc="http://schemas.openxmlformats.org/markup-compatibility/2006" xmlns:p14="http://schemas.microsoft.com/office/powerpoint/2010/main">
    <mc:Choice Requires="p14">
      <p:transition spd="slow" p14:dur="2000" advTm="62975"/>
    </mc:Choice>
    <mc:Fallback xmlns="">
      <p:transition spd="slow" advTm="62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86607" fill="hold"/>
                                        <p:tgtEl>
                                          <p:spTgt spid="9"/>
                                        </p:tgtEl>
                                      </p:cBhvr>
                                    </p:cmd>
                                  </p:childTnLst>
                                </p:cTn>
                              </p:par>
                            </p:childTnLst>
                          </p:cTn>
                        </p:par>
                      </p:childTnLst>
                    </p:cTn>
                  </p:par>
                </p:childTnLst>
              </p:cTn>
              <p:nextCondLst>
                <p:cond evt="onClick" delay="0">
                  <p:tgtEl>
                    <p:spTgt spid="9"/>
                  </p:tgtEl>
                </p:cond>
              </p:nextCondLst>
            </p:seq>
            <p:audio>
              <p:cMediaNode>
                <p:cTn id="16"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bldLst>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4414838" y="40786"/>
            <a:ext cx="3686175" cy="48944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BB3F568F-BE16-4A9E-B05E-3C60823DCFDC}"/>
              </a:ext>
            </a:extLst>
          </p:cNvPr>
          <p:cNvSpPr txBox="1"/>
          <p:nvPr/>
        </p:nvSpPr>
        <p:spPr>
          <a:xfrm>
            <a:off x="655016" y="104402"/>
            <a:ext cx="1528350" cy="504305"/>
          </a:xfrm>
          <a:prstGeom prst="rect">
            <a:avLst/>
          </a:prstGeom>
          <a:noFill/>
        </p:spPr>
        <p:txBody>
          <a:bodyPr wrap="square" rtlCol="0">
            <a:spAutoFit/>
          </a:bodyPr>
          <a:lstStyle/>
          <a:p>
            <a:pPr algn="ctr">
              <a:lnSpc>
                <a:spcPct val="150000"/>
              </a:lnSpc>
            </a:pPr>
            <a:r>
              <a:rPr lang="vi-VN" sz="2000" b="1" dirty="0">
                <a:solidFill>
                  <a:srgbClr val="17479D"/>
                </a:solidFill>
              </a:rPr>
              <a:t>ĐỌC</a:t>
            </a:r>
            <a:endParaRPr lang="en-US" sz="2000" b="1" dirty="0">
              <a:solidFill>
                <a:srgbClr val="17479D"/>
              </a:solidFill>
            </a:endParaRPr>
          </a:p>
        </p:txBody>
      </p:sp>
      <p:pic>
        <p:nvPicPr>
          <p:cNvPr id="5" name="Picture 4">
            <a:extLst>
              <a:ext uri="{FF2B5EF4-FFF2-40B4-BE49-F238E27FC236}">
                <a16:creationId xmlns:a16="http://schemas.microsoft.com/office/drawing/2014/main" xmlns=""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227586" y="60682"/>
            <a:ext cx="843474" cy="696536"/>
          </a:xfrm>
          <a:prstGeom prst="rect">
            <a:avLst/>
          </a:prstGeom>
        </p:spPr>
      </p:pic>
      <p:sp>
        <p:nvSpPr>
          <p:cNvPr id="6" name="TextBox 5">
            <a:extLst>
              <a:ext uri="{FF2B5EF4-FFF2-40B4-BE49-F238E27FC236}">
                <a16:creationId xmlns:a16="http://schemas.microsoft.com/office/drawing/2014/main" xmlns="" id="{EC1E3D26-0FBF-489D-9BF9-77F94C02DE90}"/>
              </a:ext>
            </a:extLst>
          </p:cNvPr>
          <p:cNvSpPr txBox="1"/>
          <p:nvPr/>
        </p:nvSpPr>
        <p:spPr>
          <a:xfrm>
            <a:off x="1122212" y="-101516"/>
            <a:ext cx="10479165" cy="671851"/>
          </a:xfrm>
          <a:prstGeom prst="rect">
            <a:avLst/>
          </a:prstGeom>
          <a:noFill/>
        </p:spPr>
        <p:txBody>
          <a:bodyPr wrap="square" rtlCol="0">
            <a:spAutoFit/>
          </a:bodyPr>
          <a:lstStyle/>
          <a:p>
            <a:pPr algn="ctr">
              <a:lnSpc>
                <a:spcPct val="150000"/>
              </a:lnSpc>
            </a:pPr>
            <a:r>
              <a:rPr lang="en-US" sz="2800" b="1" smtClean="0">
                <a:solidFill>
                  <a:schemeClr val="accent1">
                    <a:lumMod val="50000"/>
                  </a:schemeClr>
                </a:solidFill>
              </a:rPr>
              <a:t>EM CÓ XINH KHÔNG?</a:t>
            </a:r>
            <a:endParaRPr lang="en-US" sz="2800" b="1" dirty="0">
              <a:solidFill>
                <a:schemeClr val="accent1">
                  <a:lumMod val="50000"/>
                </a:schemeClr>
              </a:solidFill>
            </a:endParaRPr>
          </a:p>
        </p:txBody>
      </p:sp>
      <p:pic>
        <p:nvPicPr>
          <p:cNvPr id="13" name="Picture 3">
            <a:extLst>
              <a:ext uri="{FF2B5EF4-FFF2-40B4-BE49-F238E27FC236}">
                <a16:creationId xmlns:a16="http://schemas.microsoft.com/office/drawing/2014/main" xmlns="" id="{94A40278-6868-48F3-8951-5A5B28E88AA5}"/>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7571" y="-220472"/>
            <a:ext cx="527050" cy="4056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a:extLst>
              <a:ext uri="{FF2B5EF4-FFF2-40B4-BE49-F238E27FC236}">
                <a16:creationId xmlns:a16="http://schemas.microsoft.com/office/drawing/2014/main" xmlns="" id="{C1229724-0728-4662-9DA0-7B825D66FE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8649"/>
          <a:stretch>
            <a:fillRect/>
          </a:stretch>
        </p:blipFill>
        <p:spPr>
          <a:xfrm>
            <a:off x="992367" y="364416"/>
            <a:ext cx="736995" cy="624764"/>
          </a:xfrm>
          <a:prstGeom prst="rect">
            <a:avLst/>
          </a:prstGeom>
        </p:spPr>
      </p:pic>
      <p:pic>
        <p:nvPicPr>
          <p:cNvPr id="15" name="Picture 14">
            <a:extLst>
              <a:ext uri="{FF2B5EF4-FFF2-40B4-BE49-F238E27FC236}">
                <a16:creationId xmlns:a16="http://schemas.microsoft.com/office/drawing/2014/main" xmlns="" id="{F4E6B08A-B4BA-45EF-A29C-7A3FB6368C1E}"/>
              </a:ext>
            </a:extLst>
          </p:cNvPr>
          <p:cNvPicPr>
            <a:picLocks noChangeAspect="1"/>
          </p:cNvPicPr>
          <p:nvPr/>
        </p:nvPicPr>
        <p:blipFill>
          <a:blip r:embed="rId6" cstate="print">
            <a:extLst>
              <a:ext uri="{28A0092B-C50C-407E-A947-70E740481C1C}">
                <a14:useLocalDpi xmlns:a14="http://schemas.microsoft.com/office/drawing/2010/main" val="0"/>
              </a:ext>
            </a:extLst>
          </a:blip>
          <a:srcRect t="14324" b="14324"/>
          <a:stretch>
            <a:fillRect/>
          </a:stretch>
        </p:blipFill>
        <p:spPr>
          <a:xfrm>
            <a:off x="966086" y="3836386"/>
            <a:ext cx="736995" cy="624764"/>
          </a:xfrm>
          <a:prstGeom prst="rect">
            <a:avLst/>
          </a:prstGeom>
        </p:spPr>
      </p:pic>
      <p:pic>
        <p:nvPicPr>
          <p:cNvPr id="16" name="Picture 3">
            <a:extLst>
              <a:ext uri="{FF2B5EF4-FFF2-40B4-BE49-F238E27FC236}">
                <a16:creationId xmlns:a16="http://schemas.microsoft.com/office/drawing/2014/main" xmlns="" id="{3F52473E-E4BC-46B1-AD59-33B810B1CFD5}"/>
              </a:ext>
            </a:extLst>
          </p:cNvPr>
          <p:cNvPicPr>
            <a:picLocks noChangeAspect="1" noChangeArrowheads="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t="16632" r="8514"/>
          <a:stretch>
            <a:fillRect/>
          </a:stretch>
        </p:blipFill>
        <p:spPr bwMode="auto">
          <a:xfrm>
            <a:off x="751384" y="3836385"/>
            <a:ext cx="481965" cy="27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a:extLst>
              <a:ext uri="{FF2B5EF4-FFF2-40B4-BE49-F238E27FC236}">
                <a16:creationId xmlns:a16="http://schemas.microsoft.com/office/drawing/2014/main" xmlns="" id="{3667FBFB-023E-455C-A81C-9465D3655B11}"/>
              </a:ext>
            </a:extLst>
          </p:cNvPr>
          <p:cNvGrpSpPr/>
          <p:nvPr/>
        </p:nvGrpSpPr>
        <p:grpSpPr>
          <a:xfrm>
            <a:off x="4206240" y="6323158"/>
            <a:ext cx="3894773" cy="523046"/>
            <a:chOff x="809459" y="5880071"/>
            <a:chExt cx="5725320" cy="712360"/>
          </a:xfrm>
        </p:grpSpPr>
        <p:sp>
          <p:nvSpPr>
            <p:cNvPr id="20" name="TextBox 19">
              <a:extLst>
                <a:ext uri="{FF2B5EF4-FFF2-40B4-BE49-F238E27FC236}">
                  <a16:creationId xmlns:a16="http://schemas.microsoft.com/office/drawing/2014/main" xmlns="" id="{CEC9DE29-B131-40A6-96E3-D4E5CF635DF9}"/>
                </a:ext>
              </a:extLst>
            </p:cNvPr>
            <p:cNvSpPr txBox="1"/>
            <p:nvPr/>
          </p:nvSpPr>
          <p:spPr>
            <a:xfrm>
              <a:off x="809459" y="5970515"/>
              <a:ext cx="5725320" cy="604727"/>
            </a:xfrm>
            <a:prstGeom prst="roundRect">
              <a:avLst>
                <a:gd name="adj" fmla="val 50000"/>
              </a:avLst>
            </a:prstGeom>
            <a:solidFill>
              <a:srgbClr val="F15A88"/>
            </a:solidFill>
          </p:spPr>
          <p:txBody>
            <a:bodyPr wrap="square" lIns="91403" tIns="45702" rIns="91403" bIns="45702" rtlCol="0">
              <a:spAutoFit/>
            </a:bodyPr>
            <a:lstStyle/>
            <a:p>
              <a:pPr algn="ctr"/>
              <a:endParaRPr lang="en-US" sz="2000" dirty="0">
                <a:solidFill>
                  <a:schemeClr val="bg1"/>
                </a:solidFill>
                <a:latin typeface="Arial-Rounded" panose="020B0500000000000000" charset="0"/>
                <a:ea typeface="Arial-Rounded" panose="020B0500000000000000" charset="0"/>
                <a:cs typeface="Arial-Rounded" panose="020B0500000000000000" charset="0"/>
              </a:endParaRPr>
            </a:p>
          </p:txBody>
        </p:sp>
        <p:sp>
          <p:nvSpPr>
            <p:cNvPr id="21" name="TextBox 20">
              <a:extLst>
                <a:ext uri="{FF2B5EF4-FFF2-40B4-BE49-F238E27FC236}">
                  <a16:creationId xmlns:a16="http://schemas.microsoft.com/office/drawing/2014/main" xmlns="" id="{5202C13A-8BA6-4963-8B5A-BBE1CCB84EDA}"/>
                </a:ext>
              </a:extLst>
            </p:cNvPr>
            <p:cNvSpPr txBox="1"/>
            <p:nvPr/>
          </p:nvSpPr>
          <p:spPr>
            <a:xfrm>
              <a:off x="1125934" y="5880071"/>
              <a:ext cx="5167386" cy="712360"/>
            </a:xfrm>
            <a:prstGeom prst="rect">
              <a:avLst/>
            </a:prstGeom>
            <a:noFill/>
          </p:spPr>
          <p:txBody>
            <a:bodyPr wrap="square">
              <a:spAutoFit/>
            </a:bodyPr>
            <a:lstStyle/>
            <a:p>
              <a:pPr algn="ctr"/>
              <a:r>
                <a:rPr lang="en-US" sz="3200" dirty="0" err="1">
                  <a:solidFill>
                    <a:schemeClr val="bg1"/>
                  </a:solidFill>
                  <a:latin typeface="Times New Roman" panose="02020603050405020304" pitchFamily="18" charset="0"/>
                  <a:ea typeface="Arial-Rounded" panose="020B0500000000000000" charset="0"/>
                  <a:cs typeface="Times New Roman" panose="02020603050405020304" pitchFamily="18" charset="0"/>
                </a:rPr>
                <a:t>Đọc</a:t>
              </a:r>
              <a:r>
                <a:rPr lang="en-US" sz="3200" dirty="0">
                  <a:solidFill>
                    <a:schemeClr val="bg1"/>
                  </a:solidFill>
                  <a:latin typeface="Times New Roman" panose="02020603050405020304" pitchFamily="18" charset="0"/>
                  <a:ea typeface="Arial-Rounded" panose="020B0500000000000000" charset="0"/>
                  <a:cs typeface="Times New Roman" panose="02020603050405020304" pitchFamily="18" charset="0"/>
                </a:rPr>
                <a:t> đoạn </a:t>
              </a:r>
              <a:r>
                <a:rPr lang="en-US" sz="3200" dirty="0" err="1">
                  <a:solidFill>
                    <a:schemeClr val="bg1"/>
                  </a:solidFill>
                  <a:latin typeface="Times New Roman" panose="02020603050405020304" pitchFamily="18" charset="0"/>
                  <a:ea typeface="Arial-Rounded" panose="020B0500000000000000" charset="0"/>
                  <a:cs typeface="Times New Roman" panose="02020603050405020304" pitchFamily="18" charset="0"/>
                </a:rPr>
                <a:t>nối</a:t>
              </a:r>
              <a:r>
                <a:rPr lang="en-US" sz="3200" dirty="0">
                  <a:solidFill>
                    <a:schemeClr val="bg1"/>
                  </a:solidFill>
                  <a:latin typeface="Times New Roman" panose="02020603050405020304" pitchFamily="18" charset="0"/>
                  <a:ea typeface="Arial-Rounded" panose="020B0500000000000000" charset="0"/>
                  <a:cs typeface="Times New Roman" panose="02020603050405020304" pitchFamily="18" charset="0"/>
                </a:rPr>
                <a:t> </a:t>
              </a:r>
              <a:r>
                <a:rPr lang="en-US" sz="3200" dirty="0" err="1">
                  <a:solidFill>
                    <a:schemeClr val="bg1"/>
                  </a:solidFill>
                  <a:latin typeface="Times New Roman" panose="02020603050405020304" pitchFamily="18" charset="0"/>
                  <a:ea typeface="Arial-Rounded" panose="020B0500000000000000" charset="0"/>
                  <a:cs typeface="Times New Roman" panose="02020603050405020304" pitchFamily="18" charset="0"/>
                </a:rPr>
                <a:t>tiếp</a:t>
              </a:r>
              <a:r>
                <a:rPr lang="en-US" sz="3200" dirty="0">
                  <a:solidFill>
                    <a:schemeClr val="bg1"/>
                  </a:solidFill>
                  <a:latin typeface="Times New Roman" panose="02020603050405020304" pitchFamily="18" charset="0"/>
                  <a:ea typeface="Arial-Rounded" panose="020B0500000000000000" charset="0"/>
                  <a:cs typeface="Times New Roman" panose="02020603050405020304" pitchFamily="18" charset="0"/>
                </a:rPr>
                <a:t> </a:t>
              </a:r>
            </a:p>
          </p:txBody>
        </p:sp>
      </p:grpSp>
      <p:sp>
        <p:nvSpPr>
          <p:cNvPr id="23" name="TextBox 22">
            <a:extLst>
              <a:ext uri="{FF2B5EF4-FFF2-40B4-BE49-F238E27FC236}">
                <a16:creationId xmlns:a16="http://schemas.microsoft.com/office/drawing/2014/main" xmlns="" id="{C70B1CBA-9307-4C83-B537-F2B5BB1C01B7}"/>
              </a:ext>
            </a:extLst>
          </p:cNvPr>
          <p:cNvSpPr txBox="1"/>
          <p:nvPr/>
        </p:nvSpPr>
        <p:spPr>
          <a:xfrm>
            <a:off x="1220263" y="559689"/>
            <a:ext cx="10283062" cy="6186309"/>
          </a:xfrm>
          <a:prstGeom prst="rect">
            <a:avLst/>
          </a:prstGeom>
          <a:noFill/>
        </p:spPr>
        <p:txBody>
          <a:bodyPr wrap="square" rtlCol="0">
            <a:spAutoFit/>
          </a:bodyPr>
          <a:lstStyle/>
          <a:p>
            <a:pPr algn="just">
              <a:lnSpc>
                <a:spcPct val="110000"/>
              </a:lnSpc>
            </a:pPr>
            <a:r>
              <a:rPr lang="vi-VN" sz="2000" dirty="0"/>
              <a:t>      Voi em thích mặc đẹp và thích được khen xinh. Ở nhà, voi em luôn hỏi anh: “Em có </a:t>
            </a:r>
            <a:r>
              <a:rPr lang="vi-VN" sz="2000"/>
              <a:t>xinh </a:t>
            </a:r>
            <a:r>
              <a:rPr lang="vi-VN" sz="2000" smtClean="0"/>
              <a:t>không</a:t>
            </a:r>
            <a:r>
              <a:rPr lang="vi-VN" sz="2000" dirty="0"/>
              <a:t>?”. Voi anh bao giờ cũng khen: “Em xinh lắm!”</a:t>
            </a:r>
          </a:p>
          <a:p>
            <a:pPr algn="just">
              <a:lnSpc>
                <a:spcPct val="110000"/>
              </a:lnSpc>
            </a:pPr>
            <a:r>
              <a:rPr lang="vi-VN" sz="2000" dirty="0"/>
              <a:t>      Một hôm, gặp hươu, voi em hỏi:</a:t>
            </a:r>
          </a:p>
          <a:p>
            <a:pPr algn="just">
              <a:lnSpc>
                <a:spcPct val="110000"/>
              </a:lnSpc>
            </a:pPr>
            <a:r>
              <a:rPr lang="vi-VN" sz="2000" dirty="0"/>
              <a:t>      - Em có xinh không?</a:t>
            </a:r>
          </a:p>
          <a:p>
            <a:pPr algn="just">
              <a:lnSpc>
                <a:spcPct val="110000"/>
              </a:lnSpc>
            </a:pPr>
            <a:r>
              <a:rPr lang="vi-VN" sz="2000" dirty="0"/>
              <a:t>      Hươu ngắm voi rồi lắc đầu:</a:t>
            </a:r>
          </a:p>
          <a:p>
            <a:pPr algn="just">
              <a:lnSpc>
                <a:spcPct val="110000"/>
              </a:lnSpc>
            </a:pPr>
            <a:r>
              <a:rPr lang="vi-VN" sz="2000" dirty="0"/>
              <a:t>      - Chưa xinh lắm vì em không có đôi sừng giống anh.</a:t>
            </a:r>
          </a:p>
          <a:p>
            <a:pPr algn="just">
              <a:lnSpc>
                <a:spcPct val="110000"/>
              </a:lnSpc>
            </a:pPr>
            <a:r>
              <a:rPr lang="vi-VN" sz="2000" dirty="0"/>
              <a:t>      Nghe vậy, voi nhặt vài cành cây khô, gài lên đầu rồi đi tiếp.</a:t>
            </a:r>
          </a:p>
          <a:p>
            <a:pPr algn="just">
              <a:lnSpc>
                <a:spcPct val="110000"/>
              </a:lnSpc>
            </a:pPr>
            <a:r>
              <a:rPr lang="vi-VN" sz="2000" dirty="0"/>
              <a:t>      Gặp dê, voi hỏi:</a:t>
            </a:r>
          </a:p>
          <a:p>
            <a:pPr algn="just">
              <a:lnSpc>
                <a:spcPct val="110000"/>
              </a:lnSpc>
            </a:pPr>
            <a:r>
              <a:rPr lang="vi-VN" sz="2000" dirty="0"/>
              <a:t>      - Em có xinh không?</a:t>
            </a:r>
          </a:p>
          <a:p>
            <a:pPr algn="just">
              <a:lnSpc>
                <a:spcPct val="110000"/>
              </a:lnSpc>
            </a:pPr>
            <a:r>
              <a:rPr lang="vi-VN" sz="2000" dirty="0"/>
              <a:t>      - Không, vì cậu không có bộ râu giống tôi.</a:t>
            </a:r>
          </a:p>
          <a:p>
            <a:pPr algn="just">
              <a:lnSpc>
                <a:spcPct val="110000"/>
              </a:lnSpc>
            </a:pPr>
            <a:r>
              <a:rPr lang="vi-VN" sz="2000" dirty="0"/>
              <a:t>      Voi liền nhổ một khóm cỏ dại bên đường, gắn vào cằm rồi về nhà.</a:t>
            </a:r>
          </a:p>
          <a:p>
            <a:pPr algn="just">
              <a:lnSpc>
                <a:spcPct val="110000"/>
              </a:lnSpc>
            </a:pPr>
            <a:r>
              <a:rPr lang="vi-VN" sz="2000" dirty="0"/>
              <a:t>      Về nhà với đôi sừng và bộ râu giả, voi em hớn hở hỏi anh:</a:t>
            </a:r>
          </a:p>
          <a:p>
            <a:pPr algn="just">
              <a:lnSpc>
                <a:spcPct val="110000"/>
              </a:lnSpc>
            </a:pPr>
            <a:r>
              <a:rPr lang="vi-VN" sz="2000" dirty="0"/>
              <a:t>      - Em có xinh hơn không?</a:t>
            </a:r>
          </a:p>
          <a:p>
            <a:pPr algn="just">
              <a:lnSpc>
                <a:spcPct val="110000"/>
              </a:lnSpc>
            </a:pPr>
            <a:r>
              <a:rPr lang="vi-VN" sz="2000" dirty="0"/>
              <a:t>      Voi anh nói:</a:t>
            </a:r>
          </a:p>
          <a:p>
            <a:pPr algn="just">
              <a:lnSpc>
                <a:spcPct val="110000"/>
              </a:lnSpc>
            </a:pPr>
            <a:r>
              <a:rPr lang="vi-VN" sz="2000" dirty="0"/>
              <a:t>      - Trời ơi, sao em lại thêm sừng và râu thế này? Xấu lắm!</a:t>
            </a:r>
          </a:p>
          <a:p>
            <a:pPr algn="just">
              <a:lnSpc>
                <a:spcPct val="110000"/>
              </a:lnSpc>
            </a:pPr>
            <a:r>
              <a:rPr lang="vi-VN" sz="2000" dirty="0"/>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2000" dirty="0"/>
              <a:t>(Theo </a:t>
            </a:r>
            <a:r>
              <a:rPr lang="vi-VN" sz="2000" i="1" dirty="0"/>
              <a:t>Voi em đi tìm tự tin</a:t>
            </a:r>
            <a:r>
              <a:rPr lang="vi-VN" sz="2000" dirty="0"/>
              <a:t>)</a:t>
            </a:r>
            <a:endParaRPr lang="en-US" sz="2000" dirty="0"/>
          </a:p>
        </p:txBody>
      </p:sp>
    </p:spTree>
    <p:extLst>
      <p:ext uri="{BB962C8B-B14F-4D97-AF65-F5344CB8AC3E}">
        <p14:creationId xmlns:p14="http://schemas.microsoft.com/office/powerpoint/2010/main" val="301580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linds(horizontal)">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6" grpId="0"/>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51222359"/>
</p:tagLst>
</file>

<file path=ppt/tags/tag2.xml><?xml version="1.0" encoding="utf-8"?>
<p:tagLst xmlns:a="http://schemas.openxmlformats.org/drawingml/2006/main" xmlns:r="http://schemas.openxmlformats.org/officeDocument/2006/relationships" xmlns:p="http://schemas.openxmlformats.org/presentationml/2006/main">
  <p:tag name="TIMING" val="|2.2|2.7|3.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8890</TotalTime>
  <Words>2366</Words>
  <Application>Microsoft Office PowerPoint</Application>
  <PresentationFormat>Custom</PresentationFormat>
  <Paragraphs>231</Paragraphs>
  <Slides>32</Slides>
  <Notes>3</Notes>
  <HiddenSlides>0</HiddenSlides>
  <MMClips>5</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122</cp:revision>
  <dcterms:created xsi:type="dcterms:W3CDTF">2021-09-06T18:07:14Z</dcterms:created>
  <dcterms:modified xsi:type="dcterms:W3CDTF">2022-09-18T03:27:30Z</dcterms:modified>
</cp:coreProperties>
</file>