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</p:sldMasterIdLst>
  <p:notesMasterIdLst>
    <p:notesMasterId r:id="rId13"/>
  </p:notesMasterIdLst>
  <p:sldIdLst>
    <p:sldId id="257" r:id="rId3"/>
    <p:sldId id="256" r:id="rId4"/>
    <p:sldId id="325" r:id="rId5"/>
    <p:sldId id="337" r:id="rId6"/>
    <p:sldId id="308" r:id="rId7"/>
    <p:sldId id="324" r:id="rId8"/>
    <p:sldId id="321" r:id="rId9"/>
    <p:sldId id="323" r:id="rId10"/>
    <p:sldId id="338" r:id="rId11"/>
    <p:sldId id="260" r:id="rId12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Catamaran" panose="020B0604020202020204" charset="0"/>
      <p:regular r:id="rId19"/>
      <p:bold r:id="rId20"/>
    </p:embeddedFont>
    <p:embeddedFont>
      <p:font typeface="Comfortaa" panose="020B0604020202020204" charset="0"/>
      <p:regular r:id="rId21"/>
      <p:bold r:id="rId22"/>
    </p:embeddedFont>
    <p:embeddedFont>
      <p:font typeface="Kalam" panose="020B0604020202020204" charset="0"/>
      <p:regular r:id="rId23"/>
      <p:bold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Roboto Slab Regular" panose="020B0604020202020204" charset="0"/>
      <p:regular r:id="rId29"/>
    </p:embeddedFont>
    <p:embeddedFont>
      <p:font typeface="Vibur" panose="020B0604020202020204" charset="0"/>
      <p:regular r:id="rId30"/>
    </p:embeddedFont>
    <p:embeddedFont>
      <p:font typeface="Work Sans" pitchFamily="2" charset="0"/>
      <p:regular r:id="rId31"/>
    </p:embeddedFont>
  </p:embeddedFontLst>
  <p:custDataLst>
    <p:tags r:id="rId3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 snapToGrid="0">
      <p:cViewPr varScale="1">
        <p:scale>
          <a:sx n="124" d="100"/>
          <a:sy n="124" d="100"/>
        </p:scale>
        <p:origin x="1224" y="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8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34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85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526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520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78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4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811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588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79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0824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4447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4808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96" r:id="rId3"/>
    <p:sldLayoutId id="2147483695" r:id="rId4"/>
    <p:sldLayoutId id="2147483694" r:id="rId5"/>
    <p:sldLayoutId id="2147483693" r:id="rId6"/>
    <p:sldLayoutId id="2147483691" r:id="rId7"/>
    <p:sldLayoutId id="2147483655" r:id="rId8"/>
    <p:sldLayoutId id="2147483658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805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2" r:id="rId7"/>
    <p:sldLayoutId id="214748369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e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4087" y="1230840"/>
            <a:ext cx="7178634" cy="1053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toán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gấp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lần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con.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hơn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27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616;p37"/>
          <p:cNvSpPr txBox="1">
            <a:spLocks noGrp="1"/>
          </p:cNvSpPr>
          <p:nvPr>
            <p:ph type="title"/>
          </p:nvPr>
        </p:nvSpPr>
        <p:spPr>
          <a:xfrm>
            <a:off x="2496506" y="249106"/>
            <a:ext cx="4073796" cy="1015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sz="36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3489" y="2525630"/>
            <a:ext cx="3354781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Bố: 36 tuổi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20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Con: 9 tuổi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69243" y="1844394"/>
            <a:ext cx="5732490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338860" y="128865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br>
              <a:rPr lang="en-US" sz="40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 tập chung</a:t>
            </a:r>
            <a:br>
              <a:rPr lang="en-US" sz="4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i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(Tr.32) </a:t>
            </a:r>
            <a:endParaRPr sz="3600" i="1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186216" y="593558"/>
            <a:ext cx="6254225" cy="969159"/>
            <a:chOff x="4078605" y="1540840"/>
            <a:chExt cx="7884444" cy="138181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540840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553541"/>
              <a:ext cx="1252536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560579"/>
              <a:ext cx="1252536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6059815" y="1663525"/>
              <a:ext cx="5585093" cy="92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Ôn</a:t>
              </a: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kumimoji="0" lang="en-US" altLang="en-US" sz="1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mối</a:t>
              </a:r>
              <a:r>
                <a:rPr kumimoji="0" lang="nl-NL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quan hệ giữa </a:t>
              </a:r>
              <a:r>
                <a:rPr kumimoji="0" lang="nl-NL" alt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kumimoji="0" lang="nl-NL" altLang="en-US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và     ;    và      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nl-NL" altLang="en-US" sz="1800" b="1" dirty="0">
                  <a:cs typeface="Times New Roman" panose="02020603050405020304" pitchFamily="18" charset="0"/>
                </a:rPr>
                <a:t>                           </a:t>
              </a:r>
              <a:r>
                <a:rPr lang="nl-NL" alt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</a:p>
          </p:txBody>
        </p:sp>
      </p:grpSp>
      <p:grpSp>
        <p:nvGrpSpPr>
          <p:cNvPr id="22" name="Group 36"/>
          <p:cNvGrpSpPr>
            <a:grpSpLocks/>
          </p:cNvGrpSpPr>
          <p:nvPr/>
        </p:nvGrpSpPr>
        <p:grpSpPr bwMode="auto">
          <a:xfrm>
            <a:off x="2186216" y="2335646"/>
            <a:ext cx="1306260" cy="210785"/>
            <a:chOff x="4061143" y="3485104"/>
            <a:chExt cx="1835075" cy="198438"/>
          </a:xfrm>
        </p:grpSpPr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H="1">
              <a:off x="4234105" y="3590758"/>
              <a:ext cx="1662113" cy="0"/>
            </a:xfrm>
            <a:prstGeom prst="line">
              <a:avLst/>
            </a:prstGeom>
            <a:noFill/>
            <a:ln w="9525" cap="rnd">
              <a:solidFill>
                <a:srgbClr val="58595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05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4061143" y="3485104"/>
              <a:ext cx="198437" cy="198438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05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256841" y="3363371"/>
            <a:ext cx="6302986" cy="1008505"/>
            <a:chOff x="4078605" y="5071747"/>
            <a:chExt cx="8424924" cy="1433512"/>
          </a:xfrm>
        </p:grpSpPr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4078605" y="5071747"/>
              <a:ext cx="8124750" cy="1433512"/>
              <a:chOff x="4097655" y="4422459"/>
              <a:chExt cx="8124750" cy="1433512"/>
            </a:xfrm>
          </p:grpSpPr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4755174" y="4611371"/>
                <a:ext cx="7467231" cy="1244600"/>
              </a:xfrm>
              <a:custGeom>
                <a:avLst/>
                <a:gdLst>
                  <a:gd name="T0" fmla="*/ 5102015 w 2345"/>
                  <a:gd name="T1" fmla="*/ 1244600 h 456"/>
                  <a:gd name="T2" fmla="*/ 549485 w 2345"/>
                  <a:gd name="T3" fmla="*/ 1244600 h 456"/>
                  <a:gd name="T4" fmla="*/ 0 w 2345"/>
                  <a:gd name="T5" fmla="*/ 622300 h 456"/>
                  <a:gd name="T6" fmla="*/ 0 w 2345"/>
                  <a:gd name="T7" fmla="*/ 622300 h 456"/>
                  <a:gd name="T8" fmla="*/ 549485 w 2345"/>
                  <a:gd name="T9" fmla="*/ 0 h 456"/>
                  <a:gd name="T10" fmla="*/ 5102015 w 2345"/>
                  <a:gd name="T11" fmla="*/ 0 h 456"/>
                  <a:gd name="T12" fmla="*/ 5651500 w 2345"/>
                  <a:gd name="T13" fmla="*/ 622300 h 456"/>
                  <a:gd name="T14" fmla="*/ 5651500 w 2345"/>
                  <a:gd name="T15" fmla="*/ 622300 h 456"/>
                  <a:gd name="T16" fmla="*/ 5102015 w 2345"/>
                  <a:gd name="T17" fmla="*/ 1244600 h 4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345" h="456">
                    <a:moveTo>
                      <a:pt x="2117" y="456"/>
                    </a:moveTo>
                    <a:cubicBezTo>
                      <a:pt x="228" y="456"/>
                      <a:pt x="228" y="456"/>
                      <a:pt x="228" y="456"/>
                    </a:cubicBezTo>
                    <a:cubicBezTo>
                      <a:pt x="102" y="456"/>
                      <a:pt x="0" y="354"/>
                      <a:pt x="0" y="228"/>
                    </a:cubicBezTo>
                    <a:cubicBezTo>
                      <a:pt x="0" y="228"/>
                      <a:pt x="0" y="228"/>
                      <a:pt x="0" y="228"/>
                    </a:cubicBezTo>
                    <a:cubicBezTo>
                      <a:pt x="0" y="102"/>
                      <a:pt x="102" y="0"/>
                      <a:pt x="228" y="0"/>
                    </a:cubicBezTo>
                    <a:cubicBezTo>
                      <a:pt x="2117" y="0"/>
                      <a:pt x="2117" y="0"/>
                      <a:pt x="2117" y="0"/>
                    </a:cubicBezTo>
                    <a:cubicBezTo>
                      <a:pt x="2243" y="0"/>
                      <a:pt x="2345" y="102"/>
                      <a:pt x="2345" y="228"/>
                    </a:cubicBezTo>
                    <a:cubicBezTo>
                      <a:pt x="2345" y="228"/>
                      <a:pt x="2345" y="228"/>
                      <a:pt x="2345" y="228"/>
                    </a:cubicBezTo>
                    <a:cubicBezTo>
                      <a:pt x="2345" y="354"/>
                      <a:pt x="2243" y="456"/>
                      <a:pt x="2117" y="456"/>
                    </a:cubicBezTo>
                    <a:close/>
                  </a:path>
                </a:pathLst>
              </a:custGeom>
              <a:solidFill>
                <a:srgbClr val="ED72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Freeform 15"/>
              <p:cNvSpPr>
                <a:spLocks/>
              </p:cNvSpPr>
              <p:nvPr/>
            </p:nvSpPr>
            <p:spPr bwMode="auto">
              <a:xfrm>
                <a:off x="4775683" y="4598655"/>
                <a:ext cx="1252537" cy="979488"/>
              </a:xfrm>
              <a:custGeom>
                <a:avLst/>
                <a:gdLst>
                  <a:gd name="T0" fmla="*/ 1252537 w 582"/>
                  <a:gd name="T1" fmla="*/ 0 h 456"/>
                  <a:gd name="T2" fmla="*/ 490685 w 582"/>
                  <a:gd name="T3" fmla="*/ 0 h 456"/>
                  <a:gd name="T4" fmla="*/ 0 w 582"/>
                  <a:gd name="T5" fmla="*/ 489744 h 456"/>
                  <a:gd name="T6" fmla="*/ 142040 w 582"/>
                  <a:gd name="T7" fmla="*/ 835572 h 456"/>
                  <a:gd name="T8" fmla="*/ 490685 w 582"/>
                  <a:gd name="T9" fmla="*/ 979488 h 456"/>
                  <a:gd name="T10" fmla="*/ 1252537 w 582"/>
                  <a:gd name="T11" fmla="*/ 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2" h="456">
                    <a:moveTo>
                      <a:pt x="582" y="0"/>
                    </a:moveTo>
                    <a:cubicBezTo>
                      <a:pt x="228" y="0"/>
                      <a:pt x="228" y="0"/>
                      <a:pt x="228" y="0"/>
                    </a:cubicBezTo>
                    <a:cubicBezTo>
                      <a:pt x="102" y="0"/>
                      <a:pt x="0" y="102"/>
                      <a:pt x="0" y="228"/>
                    </a:cubicBezTo>
                    <a:cubicBezTo>
                      <a:pt x="0" y="291"/>
                      <a:pt x="25" y="348"/>
                      <a:pt x="66" y="389"/>
                    </a:cubicBezTo>
                    <a:cubicBezTo>
                      <a:pt x="108" y="431"/>
                      <a:pt x="165" y="456"/>
                      <a:pt x="228" y="456"/>
                    </a:cubicBezTo>
                    <a:lnTo>
                      <a:pt x="582" y="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Freeform 16"/>
              <p:cNvSpPr>
                <a:spLocks/>
              </p:cNvSpPr>
              <p:nvPr/>
            </p:nvSpPr>
            <p:spPr bwMode="auto">
              <a:xfrm>
                <a:off x="4739047" y="4598655"/>
                <a:ext cx="1252537" cy="1244600"/>
              </a:xfrm>
              <a:custGeom>
                <a:avLst/>
                <a:gdLst>
                  <a:gd name="T0" fmla="*/ 1252537 w 582"/>
                  <a:gd name="T1" fmla="*/ 1244600 h 456"/>
                  <a:gd name="T2" fmla="*/ 490685 w 582"/>
                  <a:gd name="T3" fmla="*/ 1244600 h 456"/>
                  <a:gd name="T4" fmla="*/ 0 w 582"/>
                  <a:gd name="T5" fmla="*/ 622300 h 456"/>
                  <a:gd name="T6" fmla="*/ 142040 w 582"/>
                  <a:gd name="T7" fmla="*/ 182869 h 456"/>
                  <a:gd name="T8" fmla="*/ 490685 w 582"/>
                  <a:gd name="T9" fmla="*/ 0 h 456"/>
                  <a:gd name="T10" fmla="*/ 1252537 w 582"/>
                  <a:gd name="T11" fmla="*/ 124460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2" h="456">
                    <a:moveTo>
                      <a:pt x="582" y="456"/>
                    </a:moveTo>
                    <a:cubicBezTo>
                      <a:pt x="228" y="456"/>
                      <a:pt x="228" y="456"/>
                      <a:pt x="228" y="456"/>
                    </a:cubicBezTo>
                    <a:cubicBezTo>
                      <a:pt x="102" y="456"/>
                      <a:pt x="0" y="354"/>
                      <a:pt x="0" y="228"/>
                    </a:cubicBezTo>
                    <a:cubicBezTo>
                      <a:pt x="0" y="165"/>
                      <a:pt x="25" y="108"/>
                      <a:pt x="66" y="67"/>
                    </a:cubicBezTo>
                    <a:cubicBezTo>
                      <a:pt x="108" y="26"/>
                      <a:pt x="165" y="0"/>
                      <a:pt x="228" y="0"/>
                    </a:cubicBezTo>
                    <a:lnTo>
                      <a:pt x="582" y="456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23"/>
              <p:cNvSpPr>
                <a:spLocks/>
              </p:cNvSpPr>
              <p:nvPr/>
            </p:nvSpPr>
            <p:spPr bwMode="auto">
              <a:xfrm>
                <a:off x="4205605" y="4531997"/>
                <a:ext cx="1485900" cy="539750"/>
              </a:xfrm>
              <a:custGeom>
                <a:avLst/>
                <a:gdLst>
                  <a:gd name="T0" fmla="*/ 1485900 w 1368"/>
                  <a:gd name="T1" fmla="*/ 539750 h 357"/>
                  <a:gd name="T2" fmla="*/ 333459 w 1368"/>
                  <a:gd name="T3" fmla="*/ 539750 h 357"/>
                  <a:gd name="T4" fmla="*/ 0 w 1368"/>
                  <a:gd name="T5" fmla="*/ 0 h 3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68" h="357">
                    <a:moveTo>
                      <a:pt x="1368" y="357"/>
                    </a:moveTo>
                    <a:lnTo>
                      <a:pt x="307" y="357"/>
                    </a:lnTo>
                    <a:lnTo>
                      <a:pt x="0" y="0"/>
                    </a:lnTo>
                  </a:path>
                </a:pathLst>
              </a:custGeom>
              <a:noFill/>
              <a:ln w="9525" cap="rnd">
                <a:solidFill>
                  <a:srgbClr val="58595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68580" tIns="34291" rIns="68580" bIns="34291"/>
              <a:lstStyle/>
              <a:p>
                <a:endParaRPr lang="en-US" sz="240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4097655" y="4422459"/>
                <a:ext cx="198437" cy="196850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1" rIns="68580" bIns="3429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 sz="2400">
                  <a:solidFill>
                    <a:srgbClr val="213054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5740336" y="5526618"/>
              <a:ext cx="6763193" cy="5249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Giải bài toán liên quan đến số trung bình cộng</a:t>
              </a:r>
              <a:endPara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-279673" y="1406081"/>
            <a:ext cx="2821318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8"/>
          <p:cNvSpPr>
            <a:spLocks/>
          </p:cNvSpPr>
          <p:nvPr/>
        </p:nvSpPr>
        <p:spPr bwMode="auto">
          <a:xfrm>
            <a:off x="2809629" y="1913119"/>
            <a:ext cx="5589170" cy="906035"/>
          </a:xfrm>
          <a:custGeom>
            <a:avLst/>
            <a:gdLst>
              <a:gd name="T0" fmla="*/ 5173673 w 2345"/>
              <a:gd name="T1" fmla="*/ 1362075 h 456"/>
              <a:gd name="T2" fmla="*/ 557202 w 2345"/>
              <a:gd name="T3" fmla="*/ 1362075 h 456"/>
              <a:gd name="T4" fmla="*/ 0 w 2345"/>
              <a:gd name="T5" fmla="*/ 681038 h 456"/>
              <a:gd name="T6" fmla="*/ 0 w 2345"/>
              <a:gd name="T7" fmla="*/ 681038 h 456"/>
              <a:gd name="T8" fmla="*/ 557202 w 2345"/>
              <a:gd name="T9" fmla="*/ 0 h 456"/>
              <a:gd name="T10" fmla="*/ 5173673 w 2345"/>
              <a:gd name="T11" fmla="*/ 0 h 456"/>
              <a:gd name="T12" fmla="*/ 5730875 w 2345"/>
              <a:gd name="T13" fmla="*/ 681038 h 456"/>
              <a:gd name="T14" fmla="*/ 5730875 w 2345"/>
              <a:gd name="T15" fmla="*/ 681038 h 456"/>
              <a:gd name="T16" fmla="*/ 5173673 w 2345"/>
              <a:gd name="T17" fmla="*/ 1362075 h 4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345" h="456">
                <a:moveTo>
                  <a:pt x="2117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102"/>
                  <a:pt x="102" y="0"/>
                  <a:pt x="228" y="0"/>
                </a:cubicBezTo>
                <a:cubicBezTo>
                  <a:pt x="2117" y="0"/>
                  <a:pt x="2117" y="0"/>
                  <a:pt x="2117" y="0"/>
                </a:cubicBezTo>
                <a:cubicBezTo>
                  <a:pt x="2243" y="0"/>
                  <a:pt x="2345" y="102"/>
                  <a:pt x="2345" y="228"/>
                </a:cubicBezTo>
                <a:cubicBezTo>
                  <a:pt x="2345" y="228"/>
                  <a:pt x="2345" y="228"/>
                  <a:pt x="2345" y="228"/>
                </a:cubicBezTo>
                <a:cubicBezTo>
                  <a:pt x="2345" y="354"/>
                  <a:pt x="2243" y="456"/>
                  <a:pt x="2117" y="45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2931019" y="1900290"/>
            <a:ext cx="888496" cy="651544"/>
          </a:xfrm>
          <a:custGeom>
            <a:avLst/>
            <a:gdLst>
              <a:gd name="T0" fmla="*/ 1252537 w 582"/>
              <a:gd name="T1" fmla="*/ 0 h 456"/>
              <a:gd name="T2" fmla="*/ 490685 w 582"/>
              <a:gd name="T3" fmla="*/ 0 h 456"/>
              <a:gd name="T4" fmla="*/ 0 w 582"/>
              <a:gd name="T5" fmla="*/ 489744 h 456"/>
              <a:gd name="T6" fmla="*/ 142040 w 582"/>
              <a:gd name="T7" fmla="*/ 835572 h 456"/>
              <a:gd name="T8" fmla="*/ 490685 w 582"/>
              <a:gd name="T9" fmla="*/ 979488 h 456"/>
              <a:gd name="T10" fmla="*/ 1252537 w 582"/>
              <a:gd name="T11" fmla="*/ 0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0"/>
                </a:moveTo>
                <a:cubicBezTo>
                  <a:pt x="228" y="0"/>
                  <a:pt x="228" y="0"/>
                  <a:pt x="228" y="0"/>
                </a:cubicBezTo>
                <a:cubicBezTo>
                  <a:pt x="102" y="0"/>
                  <a:pt x="0" y="102"/>
                  <a:pt x="0" y="228"/>
                </a:cubicBezTo>
                <a:cubicBezTo>
                  <a:pt x="0" y="291"/>
                  <a:pt x="25" y="348"/>
                  <a:pt x="66" y="389"/>
                </a:cubicBezTo>
                <a:cubicBezTo>
                  <a:pt x="108" y="431"/>
                  <a:pt x="165" y="456"/>
                  <a:pt x="228" y="456"/>
                </a:cubicBezTo>
                <a:lnTo>
                  <a:pt x="582" y="0"/>
                </a:lnTo>
                <a:close/>
              </a:path>
            </a:pathLst>
          </a:custGeom>
          <a:solidFill>
            <a:srgbClr val="414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2813950" y="1930974"/>
            <a:ext cx="888496" cy="906035"/>
          </a:xfrm>
          <a:custGeom>
            <a:avLst/>
            <a:gdLst>
              <a:gd name="T0" fmla="*/ 1252537 w 582"/>
              <a:gd name="T1" fmla="*/ 1362075 h 456"/>
              <a:gd name="T2" fmla="*/ 490685 w 582"/>
              <a:gd name="T3" fmla="*/ 1362075 h 456"/>
              <a:gd name="T4" fmla="*/ 0 w 582"/>
              <a:gd name="T5" fmla="*/ 681038 h 456"/>
              <a:gd name="T6" fmla="*/ 142040 w 582"/>
              <a:gd name="T7" fmla="*/ 200129 h 456"/>
              <a:gd name="T8" fmla="*/ 490685 w 582"/>
              <a:gd name="T9" fmla="*/ 0 h 456"/>
              <a:gd name="T10" fmla="*/ 1252537 w 582"/>
              <a:gd name="T11" fmla="*/ 1362075 h 4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82" h="456">
                <a:moveTo>
                  <a:pt x="582" y="456"/>
                </a:moveTo>
                <a:cubicBezTo>
                  <a:pt x="228" y="456"/>
                  <a:pt x="228" y="456"/>
                  <a:pt x="228" y="456"/>
                </a:cubicBezTo>
                <a:cubicBezTo>
                  <a:pt x="102" y="456"/>
                  <a:pt x="0" y="354"/>
                  <a:pt x="0" y="228"/>
                </a:cubicBezTo>
                <a:cubicBezTo>
                  <a:pt x="0" y="165"/>
                  <a:pt x="25" y="108"/>
                  <a:pt x="66" y="67"/>
                </a:cubicBezTo>
                <a:cubicBezTo>
                  <a:pt x="108" y="26"/>
                  <a:pt x="165" y="0"/>
                  <a:pt x="228" y="0"/>
                </a:cubicBezTo>
                <a:lnTo>
                  <a:pt x="582" y="456"/>
                </a:lnTo>
                <a:close/>
              </a:path>
            </a:pathLst>
          </a:custGeom>
          <a:solidFill>
            <a:srgbClr val="585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1" rIns="68580" bIns="34291"/>
          <a:lstStyle/>
          <a:p>
            <a:endParaRPr lang="en-US" sz="105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705179" y="1990599"/>
            <a:ext cx="45358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tìm một thành phần chưa biết của phép tính với phân số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400" b="1" i="1" dirty="0">
              <a:solidFill>
                <a:srgbClr val="213054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1901AC8D-F3B8-48F4-8E1E-FA1957EB7A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627348"/>
              </p:ext>
            </p:extLst>
          </p:nvPr>
        </p:nvGraphicFramePr>
        <p:xfrm>
          <a:off x="6693034" y="634242"/>
          <a:ext cx="200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3112" imgH="393529" progId="Equation.3">
                  <p:embed/>
                </p:oleObj>
              </mc:Choice>
              <mc:Fallback>
                <p:oleObj r:id="rId4" imgW="203112" imgH="393529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3034" y="634242"/>
                        <a:ext cx="200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C775B7A8-9322-4815-BEB8-9694FA69EF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522686"/>
              </p:ext>
            </p:extLst>
          </p:nvPr>
        </p:nvGraphicFramePr>
        <p:xfrm>
          <a:off x="7038402" y="639512"/>
          <a:ext cx="2000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3112" imgH="393529" progId="Equation.3">
                  <p:embed/>
                </p:oleObj>
              </mc:Choice>
              <mc:Fallback>
                <p:oleObj r:id="rId6" imgW="203112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8402" y="639512"/>
                        <a:ext cx="2000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C563ACAA-F5EC-4B48-9BBF-DC5E0F4746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541351"/>
              </p:ext>
            </p:extLst>
          </p:nvPr>
        </p:nvGraphicFramePr>
        <p:xfrm>
          <a:off x="7510729" y="619378"/>
          <a:ext cx="276225" cy="39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9279" imgH="393529" progId="Equation.3">
                  <p:embed/>
                </p:oleObj>
              </mc:Choice>
              <mc:Fallback>
                <p:oleObj r:id="rId8" imgW="279279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729" y="619378"/>
                        <a:ext cx="276225" cy="396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A6A3646E-5EF1-468A-AA5D-F89452F3E4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600953"/>
              </p:ext>
            </p:extLst>
          </p:nvPr>
        </p:nvGraphicFramePr>
        <p:xfrm>
          <a:off x="5855225" y="933960"/>
          <a:ext cx="3524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55292" imgH="393359" progId="Equation.3">
                  <p:embed/>
                </p:oleObj>
              </mc:Choice>
              <mc:Fallback>
                <p:oleObj r:id="rId10" imgW="355292" imgH="393359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5225" y="933960"/>
                        <a:ext cx="3524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33">
            <a:extLst>
              <a:ext uri="{FF2B5EF4-FFF2-40B4-BE49-F238E27FC236}">
                <a16:creationId xmlns:a16="http://schemas.microsoft.com/office/drawing/2014/main" id="{E2B31582-7518-4123-8687-B76CDCC78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0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nl-NL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AEB15F18-E883-4A51-9326-2D4979183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178501"/>
              </p:ext>
            </p:extLst>
          </p:nvPr>
        </p:nvGraphicFramePr>
        <p:xfrm>
          <a:off x="5174854" y="941311"/>
          <a:ext cx="276225" cy="39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79279" imgH="393529" progId="Equation.3">
                  <p:embed/>
                </p:oleObj>
              </mc:Choice>
              <mc:Fallback>
                <p:oleObj r:id="rId12" imgW="279279" imgH="393529" progId="Equation.3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C563ACAA-F5EC-4B48-9BBF-DC5E0F4746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4854" y="941311"/>
                        <a:ext cx="276225" cy="3963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113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nimBg="1"/>
      <p:bldP spid="35" grpId="0" animBg="1"/>
      <p:bldP spid="36" grpId="0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69" y="1276472"/>
            <a:ext cx="3621475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08461" y="280815"/>
                <a:ext cx="7796152" cy="4251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200" b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1: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1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? 		…………………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?	…………………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 gấp bao nhiêu lần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 ?	…………………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22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61" y="280815"/>
                <a:ext cx="7796152" cy="4251164"/>
              </a:xfrm>
              <a:prstGeom prst="rect">
                <a:avLst/>
              </a:prstGeom>
              <a:blipFill rotWithShape="0">
                <a:blip r:embed="rId2"/>
                <a:stretch>
                  <a:fillRect l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842667" y="1183339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lần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42667" y="2197945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lần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42666" y="3272935"/>
            <a:ext cx="997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lần</a:t>
            </a:r>
            <a:endParaRPr 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6133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770" y="83127"/>
            <a:ext cx="2850077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Bài 2: Tìm 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8942" y="868442"/>
                <a:ext cx="1603518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+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42" y="868442"/>
                <a:ext cx="1603518" cy="1471941"/>
              </a:xfrm>
              <a:prstGeom prst="rect">
                <a:avLst/>
              </a:prstGeom>
              <a:blipFill rotWithShape="0">
                <a:blip r:embed="rId2"/>
                <a:stretch>
                  <a:fillRect l="-3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30275" y="866978"/>
                <a:ext cx="1661781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275" y="866978"/>
                <a:ext cx="1661781" cy="1471941"/>
              </a:xfrm>
              <a:prstGeom prst="rect">
                <a:avLst/>
              </a:prstGeom>
              <a:blipFill rotWithShape="0">
                <a:blip r:embed="rId3"/>
                <a:stretch>
                  <a:fillRect l="-3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750587" y="919248"/>
                <a:ext cx="1881521" cy="1471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×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0587" y="919248"/>
                <a:ext cx="1881521" cy="1471941"/>
              </a:xfrm>
              <a:prstGeom prst="rect">
                <a:avLst/>
              </a:prstGeom>
              <a:blipFill rotWithShape="0">
                <a:blip r:embed="rId4"/>
                <a:stretch>
                  <a:fillRect l="-3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01170" y="866978"/>
                <a:ext cx="2107871" cy="929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d,</a:t>
                </a:r>
                <a:r>
                  <a:rPr lang="en-US" sz="240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x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latin typeface="Cambria" panose="02040503050406030204" pitchFamily="18" charset="0"/>
                    <a:ea typeface="Cambria" panose="02040503050406030204" pitchFamily="18" charset="0"/>
                  </a:rPr>
                  <a:t>	</a:t>
                </a:r>
                <a:endParaRPr lang="en-US" sz="2000" b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70" y="866978"/>
                <a:ext cx="2107871" cy="929742"/>
              </a:xfrm>
              <a:prstGeom prst="rect">
                <a:avLst/>
              </a:prstGeom>
              <a:blipFill rotWithShape="0">
                <a:blip r:embed="rId5"/>
                <a:stretch>
                  <a:fillRect l="-2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92986" y="1547087"/>
                <a:ext cx="1720759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6" y="1547087"/>
                <a:ext cx="1720759" cy="1010277"/>
              </a:xfrm>
              <a:prstGeom prst="rect">
                <a:avLst/>
              </a:prstGeom>
              <a:blipFill rotWithShape="0">
                <a:blip r:embed="rId6"/>
                <a:stretch>
                  <a:fillRect l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92985" y="2392407"/>
                <a:ext cx="1720759" cy="1008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85" y="2392407"/>
                <a:ext cx="1720759" cy="1008931"/>
              </a:xfrm>
              <a:prstGeom prst="rect">
                <a:avLst/>
              </a:prstGeom>
              <a:blipFill rotWithShape="0">
                <a:blip r:embed="rId7"/>
                <a:stretch>
                  <a:fillRect l="-3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2341182" y="705399"/>
            <a:ext cx="0" cy="3534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93389" y="876278"/>
            <a:ext cx="0" cy="3534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41288" y="1580516"/>
                <a:ext cx="1783281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88" y="1580516"/>
                <a:ext cx="1783281" cy="1010277"/>
              </a:xfrm>
              <a:prstGeom prst="rect">
                <a:avLst/>
              </a:prstGeom>
              <a:blipFill rotWithShape="0">
                <a:blip r:embed="rId8"/>
                <a:stretch>
                  <a:fillRect l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841287" y="2425836"/>
                <a:ext cx="1783281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287" y="2425836"/>
                <a:ext cx="1783281" cy="1010277"/>
              </a:xfrm>
              <a:prstGeom prst="rect">
                <a:avLst/>
              </a:prstGeom>
              <a:blipFill rotWithShape="0">
                <a:blip r:embed="rId9"/>
                <a:stretch>
                  <a:fillRect l="-3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70683" y="1739703"/>
                <a:ext cx="2019087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83" y="1739703"/>
                <a:ext cx="2019087" cy="1010277"/>
              </a:xfrm>
              <a:prstGeom prst="rect">
                <a:avLst/>
              </a:prstGeom>
              <a:blipFill rotWithShape="0">
                <a:blip r:embed="rId10"/>
                <a:stretch>
                  <a:fillRect l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070683" y="2585023"/>
                <a:ext cx="1532737" cy="10102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83" y="2585023"/>
                <a:ext cx="1532737" cy="1010277"/>
              </a:xfrm>
              <a:prstGeom prst="rect">
                <a:avLst/>
              </a:prstGeom>
              <a:blipFill rotWithShape="0">
                <a:blip r:embed="rId11"/>
                <a:stretch>
                  <a:fillRect l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6907097" y="865908"/>
            <a:ext cx="0" cy="35340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356954" y="1648458"/>
                <a:ext cx="1702865" cy="1005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×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954" y="1648458"/>
                <a:ext cx="1702865" cy="1005853"/>
              </a:xfrm>
              <a:prstGeom prst="rect">
                <a:avLst/>
              </a:prstGeom>
              <a:blipFill rotWithShape="0">
                <a:blip r:embed="rId12"/>
                <a:stretch>
                  <a:fillRect l="-3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356954" y="2493778"/>
                <a:ext cx="1717128" cy="100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000" b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954" y="2493778"/>
                <a:ext cx="1717128" cy="1009315"/>
              </a:xfrm>
              <a:prstGeom prst="rect">
                <a:avLst/>
              </a:prstGeom>
              <a:blipFill rotWithShape="0">
                <a:blip r:embed="rId13"/>
                <a:stretch>
                  <a:fillRect l="-3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61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8" grpId="0"/>
      <p:bldP spid="19" grpId="0"/>
      <p:bldP spid="20" grpId="0"/>
      <p:bldP spid="21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2551" y="181982"/>
                <a:ext cx="8596996" cy="11844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800" b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Bài 3: </a:t>
                </a:r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Một vòi nước chảy vào bể, giờ đầu chảy vào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 bể, giờ thứ hai chảy vào được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1800">
                    <a:latin typeface="Cambria" panose="02040503050406030204" pitchFamily="18" charset="0"/>
                    <a:ea typeface="Cambria" panose="02040503050406030204" pitchFamily="18" charset="0"/>
                  </a:rPr>
                  <a:t> bể. Hỏi trung bình mỗi giờ vòi nước đó chảy vào được bao nhiêu phần của bể ?</a:t>
                </a:r>
                <a:endParaRPr lang="en-US" sz="1800" b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1" y="181982"/>
                <a:ext cx="8596996" cy="1184427"/>
              </a:xfrm>
              <a:prstGeom prst="rect">
                <a:avLst/>
              </a:prstGeom>
              <a:blipFill rotWithShape="0">
                <a:blip r:embed="rId2"/>
                <a:stretch>
                  <a:fillRect l="-638" r="-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17092" y="1955725"/>
                <a:ext cx="5226908" cy="2847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Vòi nước chảy trong 2 giờ được 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(bể)</a:t>
                </a:r>
              </a:p>
              <a:p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Trung bình mỗi giờ vòi nước chảy được :</a:t>
                </a:r>
              </a:p>
              <a:p>
                <a:r>
                  <a:rPr lang="en-US" sz="2800">
                    <a:solidFill>
                      <a:srgbClr val="FF0000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: 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(bể)</a:t>
                </a:r>
              </a:p>
              <a:p>
                <a:r>
                  <a:rPr lang="en-US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		</a:t>
                </a:r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</a:t>
                </a:r>
                <a:r>
                  <a:rPr lang="vi-VN" sz="28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0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bể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092" y="1955725"/>
                <a:ext cx="5226908" cy="2847959"/>
              </a:xfrm>
              <a:prstGeom prst="rect">
                <a:avLst/>
              </a:prstGeom>
              <a:blipFill rotWithShape="0">
                <a:blip r:embed="rId3"/>
                <a:stretch>
                  <a:fillRect l="-1284" t="-1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5206471" y="1461012"/>
            <a:ext cx="1324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00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2551" y="264238"/>
            <a:ext cx="85969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Trước đây mua 5m vải phải trả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000 đồng. Hiện nay giá bán mỗi mét vải đã giảm 2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0 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000 đồng. Hỏi với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0 000 đ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ng, hiện nay có thể mua được bao nhiêu mét vải như thế ?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57595" y="1673661"/>
            <a:ext cx="52269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 đây, giá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ét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vải là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10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0 000 : 5 = 2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(đồng)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nay, giá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vải là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– 2000 =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(đồng)</a:t>
            </a:r>
          </a:p>
          <a:p>
            <a:pPr>
              <a:lnSpc>
                <a:spcPct val="150000"/>
              </a:lnSpc>
            </a:pP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 nay. với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54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0 000 đồng có thể mua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ược 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54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0 000 : 1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000 =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(m)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 : </a:t>
            </a:r>
            <a:r>
              <a:rPr lang="en-US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</a:t>
            </a:r>
            <a:r>
              <a:rPr lang="vi-VN" sz="2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vải.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56764" y="1276726"/>
            <a:ext cx="13240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endParaRPr lang="vi-VN" sz="20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289" y="760656"/>
            <a:ext cx="2666084" cy="9232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48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310205-2FD0-49EA-8197-717D6842C407}"/>
              </a:ext>
            </a:extLst>
          </p:cNvPr>
          <p:cNvSpPr/>
          <p:nvPr/>
        </p:nvSpPr>
        <p:spPr>
          <a:xfrm>
            <a:off x="982683" y="1875609"/>
            <a:ext cx="7178634" cy="117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>
                <a:latin typeface="Cambria" panose="02040503050406030204" pitchFamily="18" charset="0"/>
                <a:ea typeface="Cambria" panose="02040503050406030204" pitchFamily="18" charset="0"/>
              </a:rPr>
              <a:t>    Các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5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2500" b="1" dirty="0"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  <a:endParaRPr lang="en-US" sz="25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2278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582</Words>
  <Application>Microsoft Office PowerPoint</Application>
  <PresentationFormat>On-screen Show (16:9)</PresentationFormat>
  <Paragraphs>71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Vibur</vt:lpstr>
      <vt:lpstr>Comfortaa</vt:lpstr>
      <vt:lpstr>Cambria Math</vt:lpstr>
      <vt:lpstr>Cambria</vt:lpstr>
      <vt:lpstr>Work Sans</vt:lpstr>
      <vt:lpstr>Kalam</vt:lpstr>
      <vt:lpstr>Catamaran</vt:lpstr>
      <vt:lpstr>Arial</vt:lpstr>
      <vt:lpstr>Montserrat</vt:lpstr>
      <vt:lpstr>Times New Roman</vt:lpstr>
      <vt:lpstr>Roboto Slab Regular</vt:lpstr>
      <vt:lpstr>Learning the Days of the Week by Slidesgo </vt:lpstr>
      <vt:lpstr>Doodle Sketchbook by Slidesgo</vt:lpstr>
      <vt:lpstr>Equation.3</vt:lpstr>
      <vt:lpstr>Khởi động</vt:lpstr>
      <vt:lpstr>Toán Luyện tập chung (Tr.32) 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Vận dụng</vt:lpstr>
      <vt:lpstr>Về nhà: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Sáu Đặng</cp:lastModifiedBy>
  <cp:revision>32</cp:revision>
  <dcterms:modified xsi:type="dcterms:W3CDTF">2021-10-08T05:38:30Z</dcterms:modified>
</cp:coreProperties>
</file>