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66" r:id="rId2"/>
    <p:sldId id="267" r:id="rId3"/>
    <p:sldId id="257" r:id="rId4"/>
    <p:sldId id="268" r:id="rId5"/>
    <p:sldId id="269" r:id="rId6"/>
    <p:sldId id="289" r:id="rId7"/>
    <p:sldId id="301" r:id="rId8"/>
    <p:sldId id="303" r:id="rId9"/>
    <p:sldId id="280" r:id="rId10"/>
    <p:sldId id="270" r:id="rId11"/>
    <p:sldId id="261" r:id="rId12"/>
    <p:sldId id="273" r:id="rId13"/>
    <p:sldId id="284" r:id="rId14"/>
    <p:sldId id="274" r:id="rId15"/>
    <p:sldId id="275" r:id="rId16"/>
    <p:sldId id="276" r:id="rId17"/>
    <p:sldId id="314" r:id="rId18"/>
    <p:sldId id="291" r:id="rId19"/>
    <p:sldId id="277" r:id="rId20"/>
    <p:sldId id="304" r:id="rId21"/>
    <p:sldId id="305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CC"/>
    <a:srgbClr val="99FF99"/>
    <a:srgbClr val="66CCFF"/>
    <a:srgbClr val="0000CC"/>
    <a:srgbClr val="FF0066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60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21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1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56DD4-412E-4DB1-82BE-28EF30128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09A90-C3C9-4C90-B725-3E765F4C5A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73E10-BF67-4050-82EF-95C4B1F4B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381000"/>
            <a:ext cx="8077200" cy="556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2F20A-177B-4520-8C83-54DB35CF1F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08860E-6F2F-4478-8CF8-D2D69904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0150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1AAFC8-DE65-46B8-9D8B-893AC94A1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529413F-16B3-4EB9-A56A-69761B50CC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635308"/>
      </p:ext>
    </p:extLst>
  </p:cSld>
  <p:clrMapOvr>
    <a:masterClrMapping/>
  </p:clrMapOvr>
  <p:transition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16F15-581B-4014-A7E2-284C19833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09F7E-6CB4-423A-AD5C-0642FE31E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42AF-2C41-49CE-A40A-CAB0552FC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5A7CD-658D-445D-A984-1CDA0089B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56C22-2330-4831-BC5A-9173A39C0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BCC16-E3F1-4802-BFBB-33CAC7AD6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EDEA9-CE1E-49CC-86F9-356B5B489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A12AE-5B09-48A2-BAC5-2B4865D77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717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9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9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9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9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845E00B-5507-4124-A270-67A621260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0F48D3F-76BC-4870-BBEC-D8C8B7BFE830}"/>
              </a:ext>
            </a:extLst>
          </p:cNvPr>
          <p:cNvSpPr txBox="1"/>
          <p:nvPr/>
        </p:nvSpPr>
        <p:spPr>
          <a:xfrm>
            <a:off x="1066800" y="1447800"/>
            <a:ext cx="6248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ea typeface="Kids" pitchFamily="2" charset="0"/>
                <a:cs typeface="Times New Roman" panose="02020603050405020304" pitchFamily="18" charset="0"/>
              </a:rPr>
              <a:t>BÀI: DÙNG TỪ ĐỒNG ÂM ĐỂ CHƠI CHỮ</a:t>
            </a:r>
          </a:p>
          <a:p>
            <a:pPr algn="ctr"/>
            <a:r>
              <a:rPr lang="en-US" sz="3600" b="1" dirty="0">
                <a:latin typeface="Times New Roman" panose="02020603050405020304" pitchFamily="18" charset="0"/>
                <a:ea typeface="Kids" pitchFamily="2" charset="0"/>
                <a:cs typeface="Times New Roman" panose="02020603050405020304" pitchFamily="18" charset="0"/>
              </a:rPr>
              <a:t>Trang 61</a:t>
            </a:r>
          </a:p>
        </p:txBody>
      </p:sp>
    </p:spTree>
    <p:extLst>
      <p:ext uri="{BB962C8B-B14F-4D97-AF65-F5344CB8AC3E}">
        <p14:creationId xmlns:p14="http://schemas.microsoft.com/office/powerpoint/2010/main" val="3643423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BFD5E5D-3578-451C-ABCC-8E1A0BBD805C}"/>
              </a:ext>
            </a:extLst>
          </p:cNvPr>
          <p:cNvSpPr/>
          <p:nvPr/>
        </p:nvSpPr>
        <p:spPr>
          <a:xfrm>
            <a:off x="1600200" y="1600200"/>
            <a:ext cx="5466048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2092459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57200" y="513546"/>
            <a:ext cx="7696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+mj-lt"/>
              </a:rPr>
              <a:t>Bài</a:t>
            </a:r>
            <a:r>
              <a:rPr lang="en-US" sz="2800" b="1" dirty="0">
                <a:latin typeface="+mj-lt"/>
              </a:rPr>
              <a:t> 1 :</a:t>
            </a:r>
            <a:r>
              <a:rPr lang="en-US" sz="2800" b="1" dirty="0" err="1">
                <a:latin typeface="+mj-lt"/>
              </a:rPr>
              <a:t>Các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câu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sau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đã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sử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dụng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những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từ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đồng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âm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nào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để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chơi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chữ</a:t>
            </a:r>
            <a:r>
              <a:rPr lang="en-US" sz="2800" b="1" dirty="0">
                <a:latin typeface="+mj-lt"/>
              </a:rPr>
              <a:t> ?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685800" y="1676400"/>
            <a:ext cx="3886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/>
              <a:t>Ruồi đậu mâm xôi đậu.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     Kiến bò đĩa thịt bò.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609600" y="28194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b) </a:t>
            </a:r>
            <a:r>
              <a:rPr lang="en-US" sz="2400" b="1" dirty="0" err="1"/>
              <a:t>Một</a:t>
            </a:r>
            <a:r>
              <a:rPr lang="en-US" sz="2400" b="1" dirty="0"/>
              <a:t> </a:t>
            </a:r>
            <a:r>
              <a:rPr lang="en-US" sz="2400" b="1" dirty="0" err="1"/>
              <a:t>nghề</a:t>
            </a:r>
            <a:r>
              <a:rPr lang="en-US" sz="2400" b="1" dirty="0"/>
              <a:t> </a:t>
            </a:r>
            <a:r>
              <a:rPr lang="en-US" sz="2400" b="1" dirty="0" err="1"/>
              <a:t>cho</a:t>
            </a:r>
            <a:r>
              <a:rPr lang="en-US" sz="2400" b="1" dirty="0"/>
              <a:t> </a:t>
            </a:r>
            <a:r>
              <a:rPr lang="en-US" sz="2400" b="1" dirty="0" err="1"/>
              <a:t>chín</a:t>
            </a:r>
            <a:r>
              <a:rPr lang="en-US" sz="2400" b="1" dirty="0"/>
              <a:t> </a:t>
            </a:r>
            <a:r>
              <a:rPr lang="en-US" sz="2400" b="1" dirty="0" err="1"/>
              <a:t>còn</a:t>
            </a:r>
            <a:r>
              <a:rPr lang="en-US" sz="2400" b="1" dirty="0"/>
              <a:t> </a:t>
            </a:r>
            <a:r>
              <a:rPr lang="en-US" sz="2400" b="1" dirty="0" err="1"/>
              <a:t>hơn</a:t>
            </a:r>
            <a:r>
              <a:rPr lang="en-US" sz="2400" b="1" dirty="0"/>
              <a:t> </a:t>
            </a:r>
            <a:r>
              <a:rPr lang="en-US" sz="2400" b="1" dirty="0" err="1"/>
              <a:t>chín</a:t>
            </a:r>
            <a:r>
              <a:rPr lang="en-US" sz="2400" b="1" dirty="0"/>
              <a:t> </a:t>
            </a:r>
            <a:r>
              <a:rPr lang="en-US" sz="2400" b="1" dirty="0" err="1"/>
              <a:t>nghề</a:t>
            </a:r>
            <a:r>
              <a:rPr lang="en-US" sz="2400" b="1" dirty="0"/>
              <a:t>.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609600" y="3429000"/>
            <a:ext cx="533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c) </a:t>
            </a:r>
            <a:r>
              <a:rPr lang="en-US" sz="2400" b="1" dirty="0" err="1"/>
              <a:t>Bác</a:t>
            </a:r>
            <a:r>
              <a:rPr lang="en-US" sz="2400" b="1" dirty="0"/>
              <a:t> </a:t>
            </a:r>
            <a:r>
              <a:rPr lang="en-US" sz="2400" b="1" dirty="0" err="1"/>
              <a:t>bác</a:t>
            </a:r>
            <a:r>
              <a:rPr lang="en-US" sz="2400" b="1" dirty="0"/>
              <a:t> </a:t>
            </a:r>
            <a:r>
              <a:rPr lang="en-US" sz="2400" b="1" dirty="0" err="1"/>
              <a:t>trứng</a:t>
            </a:r>
            <a:r>
              <a:rPr lang="en-US" sz="2400" b="1" dirty="0"/>
              <a:t>, </a:t>
            </a:r>
            <a:r>
              <a:rPr lang="en-US" sz="2400" b="1" dirty="0" err="1"/>
              <a:t>tôi</a:t>
            </a:r>
            <a:r>
              <a:rPr lang="en-US" sz="2400" b="1" dirty="0"/>
              <a:t> </a:t>
            </a:r>
            <a:r>
              <a:rPr lang="en-US" sz="2400" b="1" dirty="0" err="1"/>
              <a:t>tôi</a:t>
            </a:r>
            <a:r>
              <a:rPr lang="en-US" sz="2400" b="1" dirty="0"/>
              <a:t> </a:t>
            </a:r>
            <a:r>
              <a:rPr lang="en-US" sz="2400" b="1" dirty="0" err="1"/>
              <a:t>vôi</a:t>
            </a:r>
            <a:r>
              <a:rPr lang="en-US" sz="2400" b="1" dirty="0"/>
              <a:t>. 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609600" y="3962400"/>
            <a:ext cx="815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d)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,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</a:t>
            </a:r>
            <a:r>
              <a:rPr lang="en-US" sz="2400" b="1" dirty="0" err="1"/>
              <a:t>không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con </a:t>
            </a:r>
            <a:r>
              <a:rPr lang="en-US" sz="2400" b="1" dirty="0" err="1"/>
              <a:t>ngựa</a:t>
            </a:r>
            <a:r>
              <a:rPr lang="en-US" sz="2400" b="1" dirty="0"/>
              <a:t>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BALLOON3">
            <a:extLst>
              <a:ext uri="{FF2B5EF4-FFF2-40B4-BE49-F238E27FC236}">
                <a16:creationId xmlns:a16="http://schemas.microsoft.com/office/drawing/2014/main" id="{B5B5CC92-175E-4E0F-B27F-8A7F30A74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381000"/>
            <a:ext cx="69532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6">
            <a:extLst>
              <a:ext uri="{FF2B5EF4-FFF2-40B4-BE49-F238E27FC236}">
                <a16:creationId xmlns:a16="http://schemas.microsoft.com/office/drawing/2014/main" id="{C1ED7145-8E71-4230-B3A9-E15A5E1C2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981200"/>
            <a:ext cx="8534400" cy="1192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en-US" sz="2600" dirty="0" err="1"/>
              <a:t>Ruồi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đậu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mâm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xôi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đậu</a:t>
            </a:r>
            <a:r>
              <a:rPr lang="en-US" altLang="en-US" sz="2600" dirty="0"/>
              <a:t>.</a:t>
            </a:r>
          </a:p>
          <a:p>
            <a:pPr>
              <a:spcBef>
                <a:spcPct val="75000"/>
              </a:spcBef>
            </a:pPr>
            <a:r>
              <a:rPr lang="en-US" altLang="en-US" sz="2600" dirty="0"/>
              <a:t>	</a:t>
            </a:r>
            <a:r>
              <a:rPr lang="en-US" altLang="en-US" sz="2600" dirty="0" err="1"/>
              <a:t>Kiến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bò</a:t>
            </a:r>
            <a:r>
              <a:rPr lang="en-US" altLang="en-US" sz="2600" dirty="0"/>
              <a:t> </a:t>
            </a:r>
            <a:r>
              <a:rPr lang="en-US" altLang="en-US" sz="2600" dirty="0" err="1"/>
              <a:t>đĩa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thịt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bò</a:t>
            </a:r>
            <a:r>
              <a:rPr lang="en-US" altLang="en-US" sz="2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49195" name="Text Box 11">
            <a:extLst>
              <a:ext uri="{FF2B5EF4-FFF2-40B4-BE49-F238E27FC236}">
                <a16:creationId xmlns:a16="http://schemas.microsoft.com/office/drawing/2014/main" id="{B25271D4-6088-46E3-864E-E4BA6F694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8795" y="1999735"/>
            <a:ext cx="42672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đậu (1)</a:t>
            </a:r>
            <a:r>
              <a:rPr lang="en-US" altLang="en-US" sz="2400"/>
              <a:t>: hoạt động (đỗ lại, dừng lại) của con ruồi. </a:t>
            </a:r>
          </a:p>
          <a:p>
            <a:pPr>
              <a:spcBef>
                <a:spcPct val="50000"/>
              </a:spcBef>
            </a:pPr>
            <a:r>
              <a:rPr lang="en-US" altLang="en-US" sz="2400" b="1"/>
              <a:t>đậu (2)</a:t>
            </a:r>
            <a:r>
              <a:rPr lang="en-US" altLang="en-US" sz="2400"/>
              <a:t>: chỉ hạt đậu</a:t>
            </a:r>
          </a:p>
          <a:p>
            <a:pPr>
              <a:spcBef>
                <a:spcPct val="50000"/>
              </a:spcBef>
            </a:pPr>
            <a:r>
              <a:rPr lang="en-US" altLang="en-US" sz="2400" b="1"/>
              <a:t>bò (1)</a:t>
            </a:r>
            <a:r>
              <a:rPr lang="en-US" altLang="en-US" sz="2400"/>
              <a:t>: hoạt động (bò) của con kiến</a:t>
            </a:r>
          </a:p>
          <a:p>
            <a:pPr>
              <a:spcBef>
                <a:spcPct val="50000"/>
              </a:spcBef>
            </a:pPr>
            <a:r>
              <a:rPr lang="en-US" altLang="en-US" sz="2400" b="1"/>
              <a:t>bò (2)</a:t>
            </a:r>
            <a:r>
              <a:rPr lang="en-US" altLang="en-US" sz="2400"/>
              <a:t>: danh từ chỉ con bò</a:t>
            </a:r>
            <a:endParaRPr lang="en-GB" altLang="en-US" sz="2400"/>
          </a:p>
        </p:txBody>
      </p:sp>
      <p:grpSp>
        <p:nvGrpSpPr>
          <p:cNvPr id="2" name="Group 26">
            <a:extLst>
              <a:ext uri="{FF2B5EF4-FFF2-40B4-BE49-F238E27FC236}">
                <a16:creationId xmlns:a16="http://schemas.microsoft.com/office/drawing/2014/main" id="{09647E16-F960-4472-AF39-D4FD9ED6CFBF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2438400"/>
            <a:ext cx="2633663" cy="1119187"/>
            <a:chOff x="912" y="2367"/>
            <a:chExt cx="1659" cy="705"/>
          </a:xfrm>
        </p:grpSpPr>
        <p:grpSp>
          <p:nvGrpSpPr>
            <p:cNvPr id="15368" name="Group 24">
              <a:extLst>
                <a:ext uri="{FF2B5EF4-FFF2-40B4-BE49-F238E27FC236}">
                  <a16:creationId xmlns:a16="http://schemas.microsoft.com/office/drawing/2014/main" id="{4C3B9281-3DEC-40D6-8481-1C266603B4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2367"/>
              <a:ext cx="1611" cy="288"/>
              <a:chOff x="960" y="2448"/>
              <a:chExt cx="1611" cy="288"/>
            </a:xfrm>
          </p:grpSpPr>
          <p:grpSp>
            <p:nvGrpSpPr>
              <p:cNvPr id="15376" name="Group 20">
                <a:extLst>
                  <a:ext uri="{FF2B5EF4-FFF2-40B4-BE49-F238E27FC236}">
                    <a16:creationId xmlns:a16="http://schemas.microsoft.com/office/drawing/2014/main" id="{56E0BBB5-5594-4C49-8A23-0EE34E3FB32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463"/>
                <a:ext cx="1440" cy="0"/>
                <a:chOff x="960" y="2400"/>
                <a:chExt cx="1440" cy="0"/>
              </a:xfrm>
            </p:grpSpPr>
            <p:sp>
              <p:nvSpPr>
                <p:cNvPr id="15380" name="Line 7">
                  <a:extLst>
                    <a:ext uri="{FF2B5EF4-FFF2-40B4-BE49-F238E27FC236}">
                      <a16:creationId xmlns:a16="http://schemas.microsoft.com/office/drawing/2014/main" id="{27296874-95B3-45C7-A924-4ABF94BB8C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60" y="2400"/>
                  <a:ext cx="28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381" name="Line 8">
                  <a:extLst>
                    <a:ext uri="{FF2B5EF4-FFF2-40B4-BE49-F238E27FC236}">
                      <a16:creationId xmlns:a16="http://schemas.microsoft.com/office/drawing/2014/main" id="{9FD39E96-6B4F-4D42-83EB-2D96394385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12" y="2400"/>
                  <a:ext cx="28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377" name="Group 19">
                <a:extLst>
                  <a:ext uri="{FF2B5EF4-FFF2-40B4-BE49-F238E27FC236}">
                    <a16:creationId xmlns:a16="http://schemas.microsoft.com/office/drawing/2014/main" id="{53B4F0BF-25F5-485B-995F-4672164AD25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448"/>
                <a:ext cx="1611" cy="288"/>
                <a:chOff x="960" y="2400"/>
                <a:chExt cx="1611" cy="288"/>
              </a:xfrm>
            </p:grpSpPr>
            <p:sp>
              <p:nvSpPr>
                <p:cNvPr id="15378" name="Text Box 15">
                  <a:extLst>
                    <a:ext uri="{FF2B5EF4-FFF2-40B4-BE49-F238E27FC236}">
                      <a16:creationId xmlns:a16="http://schemas.microsoft.com/office/drawing/2014/main" id="{1C4EE228-9D2A-4E19-AEA1-35505DD6AD3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960" y="2400"/>
                  <a:ext cx="48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(1)</a:t>
                  </a:r>
                  <a:endParaRPr lang="en-GB" altLang="en-US"/>
                </a:p>
              </p:txBody>
            </p:sp>
            <p:sp>
              <p:nvSpPr>
                <p:cNvPr id="15379" name="Text Box 16">
                  <a:extLst>
                    <a:ext uri="{FF2B5EF4-FFF2-40B4-BE49-F238E27FC236}">
                      <a16:creationId xmlns:a16="http://schemas.microsoft.com/office/drawing/2014/main" id="{829225C3-3CEC-4ADA-97EB-010E2BBD568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091" y="2400"/>
                  <a:ext cx="48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(2)</a:t>
                  </a:r>
                  <a:endParaRPr lang="en-GB" altLang="en-US"/>
                </a:p>
              </p:txBody>
            </p:sp>
          </p:grpSp>
        </p:grpSp>
        <p:grpSp>
          <p:nvGrpSpPr>
            <p:cNvPr id="15369" name="Group 25">
              <a:extLst>
                <a:ext uri="{FF2B5EF4-FFF2-40B4-BE49-F238E27FC236}">
                  <a16:creationId xmlns:a16="http://schemas.microsoft.com/office/drawing/2014/main" id="{9A9E4D32-99A2-4452-8B64-F3EEE0638A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2784"/>
              <a:ext cx="1386" cy="288"/>
              <a:chOff x="912" y="2880"/>
              <a:chExt cx="1386" cy="288"/>
            </a:xfrm>
          </p:grpSpPr>
          <p:grpSp>
            <p:nvGrpSpPr>
              <p:cNvPr id="15370" name="Group 22">
                <a:extLst>
                  <a:ext uri="{FF2B5EF4-FFF2-40B4-BE49-F238E27FC236}">
                    <a16:creationId xmlns:a16="http://schemas.microsoft.com/office/drawing/2014/main" id="{B925DF71-A897-491F-AAAD-163A0CC018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907"/>
                <a:ext cx="1152" cy="3"/>
                <a:chOff x="960" y="2829"/>
                <a:chExt cx="1152" cy="3"/>
              </a:xfrm>
            </p:grpSpPr>
            <p:sp>
              <p:nvSpPr>
                <p:cNvPr id="15374" name="Line 9">
                  <a:extLst>
                    <a:ext uri="{FF2B5EF4-FFF2-40B4-BE49-F238E27FC236}">
                      <a16:creationId xmlns:a16="http://schemas.microsoft.com/office/drawing/2014/main" id="{429584BE-8090-4543-9F98-12E821A4CA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60" y="2829"/>
                  <a:ext cx="28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375" name="Line 10">
                  <a:extLst>
                    <a:ext uri="{FF2B5EF4-FFF2-40B4-BE49-F238E27FC236}">
                      <a16:creationId xmlns:a16="http://schemas.microsoft.com/office/drawing/2014/main" id="{3390B2BA-CA2A-4B1B-8A94-649C4A7AE7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2" y="2832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371" name="Group 21">
                <a:extLst>
                  <a:ext uri="{FF2B5EF4-FFF2-40B4-BE49-F238E27FC236}">
                    <a16:creationId xmlns:a16="http://schemas.microsoft.com/office/drawing/2014/main" id="{1C592579-AD9F-47A4-AE1B-E6AA6C1089B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12" y="2880"/>
                <a:ext cx="1386" cy="288"/>
                <a:chOff x="918" y="2832"/>
                <a:chExt cx="1386" cy="288"/>
              </a:xfrm>
            </p:grpSpPr>
            <p:sp>
              <p:nvSpPr>
                <p:cNvPr id="15372" name="Text Box 17">
                  <a:extLst>
                    <a:ext uri="{FF2B5EF4-FFF2-40B4-BE49-F238E27FC236}">
                      <a16:creationId xmlns:a16="http://schemas.microsoft.com/office/drawing/2014/main" id="{469F254C-BB0E-4412-8C61-897355C82D3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918" y="2832"/>
                  <a:ext cx="48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(1)</a:t>
                  </a:r>
                  <a:endParaRPr lang="en-GB" altLang="en-US"/>
                </a:p>
              </p:txBody>
            </p:sp>
            <p:sp>
              <p:nvSpPr>
                <p:cNvPr id="15373" name="Text Box 18">
                  <a:extLst>
                    <a:ext uri="{FF2B5EF4-FFF2-40B4-BE49-F238E27FC236}">
                      <a16:creationId xmlns:a16="http://schemas.microsoft.com/office/drawing/2014/main" id="{8422CF4E-03F9-4AC9-8892-12DEFF128A0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824" y="2832"/>
                  <a:ext cx="48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(2)</a:t>
                  </a:r>
                  <a:endParaRPr lang="en-GB" altLang="en-US"/>
                </a:p>
              </p:txBody>
            </p:sp>
          </p:grpSp>
        </p:grpSp>
      </p:grp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4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95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>
            <a:extLst>
              <a:ext uri="{FF2B5EF4-FFF2-40B4-BE49-F238E27FC236}">
                <a16:creationId xmlns:a16="http://schemas.microsoft.com/office/drawing/2014/main" id="{C9255FBB-5FFC-4E1F-A199-938998AB682E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827088" y="952500"/>
            <a:ext cx="7416800" cy="3390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i="1">
                <a:solidFill>
                  <a:srgbClr val="FF0000"/>
                </a:solidFill>
              </a:rPr>
              <a:t>Một số hình ảnh dùng từ đồng âm để chơi chữ</a:t>
            </a:r>
            <a:endParaRPr lang="en-US" altLang="en-US" sz="2400" b="1" i="1">
              <a:solidFill>
                <a:srgbClr val="FF0000"/>
              </a:solidFill>
            </a:endParaRPr>
          </a:p>
        </p:txBody>
      </p:sp>
      <p:pic>
        <p:nvPicPr>
          <p:cNvPr id="16387" name="Picture 6" descr="Kết quả hình ảnh cho hinh anh kiem bo dia thit bo">
            <a:extLst>
              <a:ext uri="{FF2B5EF4-FFF2-40B4-BE49-F238E27FC236}">
                <a16:creationId xmlns:a16="http://schemas.microsoft.com/office/drawing/2014/main" id="{89C582D7-FB3F-4C25-AAA6-23EE7C0745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1125538"/>
            <a:ext cx="3494088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8" descr="Kết quả hình ảnh cho hinh anh mam xoi dau">
            <a:extLst>
              <a:ext uri="{FF2B5EF4-FFF2-40B4-BE49-F238E27FC236}">
                <a16:creationId xmlns:a16="http://schemas.microsoft.com/office/drawing/2014/main" id="{241CBCE5-ED69-4CBC-8461-E57EEDE814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052513"/>
            <a:ext cx="3311525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AutoShape 10" descr="Kết quả hình ảnh cho hình ảnh con kiến">
            <a:extLst>
              <a:ext uri="{FF2B5EF4-FFF2-40B4-BE49-F238E27FC236}">
                <a16:creationId xmlns:a16="http://schemas.microsoft.com/office/drawing/2014/main" id="{5948348E-1ABB-4CA7-BA3D-C24A0DCD87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16390" name="Picture 12" descr="Kết quả hình ảnh cho hình ảnh con kiến">
            <a:extLst>
              <a:ext uri="{FF2B5EF4-FFF2-40B4-BE49-F238E27FC236}">
                <a16:creationId xmlns:a16="http://schemas.microsoft.com/office/drawing/2014/main" id="{502C9365-54E0-478C-9F87-3098719C18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1125538"/>
            <a:ext cx="1295400" cy="1800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14" descr="Kết quả hình ảnh cho hình vẽ con ruoi">
            <a:extLst>
              <a:ext uri="{FF2B5EF4-FFF2-40B4-BE49-F238E27FC236}">
                <a16:creationId xmlns:a16="http://schemas.microsoft.com/office/drawing/2014/main" id="{BF8481CF-2B13-4B68-A25D-B1A77CDBCE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513"/>
            <a:ext cx="1368425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2" name="Text Box 15">
            <a:extLst>
              <a:ext uri="{FF2B5EF4-FFF2-40B4-BE49-F238E27FC236}">
                <a16:creationId xmlns:a16="http://schemas.microsoft.com/office/drawing/2014/main" id="{A9569E87-B3AB-4F66-BACE-F0D57B0CE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997200"/>
            <a:ext cx="3744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lphaLcParenR"/>
            </a:pPr>
            <a:r>
              <a:rPr lang="en-US" altLang="en-US" sz="2400" b="1" i="1">
                <a:solidFill>
                  <a:srgbClr val="000099"/>
                </a:solidFill>
              </a:rPr>
              <a:t>Ruồi</a:t>
            </a:r>
            <a:r>
              <a:rPr lang="en-US" altLang="en-US" sz="2400" b="1" i="1">
                <a:solidFill>
                  <a:srgbClr val="FF0000"/>
                </a:solidFill>
              </a:rPr>
              <a:t> đậu</a:t>
            </a:r>
            <a:r>
              <a:rPr lang="en-US" altLang="en-US" sz="2400" b="1" i="1">
                <a:solidFill>
                  <a:srgbClr val="000099"/>
                </a:solidFill>
              </a:rPr>
              <a:t> mâm xôi </a:t>
            </a:r>
            <a:r>
              <a:rPr lang="en-US" altLang="en-US" sz="2400" b="1" i="1">
                <a:solidFill>
                  <a:srgbClr val="FF0000"/>
                </a:solidFill>
              </a:rPr>
              <a:t>đậu</a:t>
            </a:r>
          </a:p>
        </p:txBody>
      </p:sp>
      <p:sp>
        <p:nvSpPr>
          <p:cNvPr id="16393" name="Text Box 16">
            <a:extLst>
              <a:ext uri="{FF2B5EF4-FFF2-40B4-BE49-F238E27FC236}">
                <a16:creationId xmlns:a16="http://schemas.microsoft.com/office/drawing/2014/main" id="{C7DD4A96-3D4E-4BCB-A16F-8687BC270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2997200"/>
            <a:ext cx="3384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lphaLcParenR"/>
            </a:pPr>
            <a:r>
              <a:rPr lang="en-US" altLang="en-US" sz="2400" b="1" i="1">
                <a:solidFill>
                  <a:srgbClr val="000099"/>
                </a:solidFill>
              </a:rPr>
              <a:t>Kiến </a:t>
            </a:r>
            <a:r>
              <a:rPr lang="en-US" altLang="en-US" sz="2400" b="1" i="1">
                <a:solidFill>
                  <a:srgbClr val="FF0000"/>
                </a:solidFill>
              </a:rPr>
              <a:t>bò</a:t>
            </a:r>
            <a:r>
              <a:rPr lang="en-US" altLang="en-US" sz="2400" b="1" i="1">
                <a:solidFill>
                  <a:srgbClr val="000099"/>
                </a:solidFill>
              </a:rPr>
              <a:t> đĩa thịt </a:t>
            </a:r>
            <a:r>
              <a:rPr lang="en-US" altLang="en-US" sz="2400" b="1" i="1">
                <a:solidFill>
                  <a:srgbClr val="FF0000"/>
                </a:solidFill>
              </a:rPr>
              <a:t>bò.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BALLOON3">
            <a:extLst>
              <a:ext uri="{FF2B5EF4-FFF2-40B4-BE49-F238E27FC236}">
                <a16:creationId xmlns:a16="http://schemas.microsoft.com/office/drawing/2014/main" id="{EEAD463F-F173-4748-B37D-11AB261CC7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-914400"/>
            <a:ext cx="69532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6">
            <a:extLst>
              <a:ext uri="{FF2B5EF4-FFF2-40B4-BE49-F238E27FC236}">
                <a16:creationId xmlns:a16="http://schemas.microsoft.com/office/drawing/2014/main" id="{C3F95EE1-BBBD-4C2B-8FD2-5054F77AF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990600"/>
            <a:ext cx="87630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400" dirty="0"/>
              <a:t>b) </a:t>
            </a:r>
            <a:r>
              <a:rPr lang="en-US" altLang="en-US" sz="3400" dirty="0" err="1"/>
              <a:t>Một</a:t>
            </a:r>
            <a:r>
              <a:rPr lang="en-US" altLang="en-US" sz="3400" dirty="0"/>
              <a:t> </a:t>
            </a:r>
            <a:r>
              <a:rPr lang="en-US" altLang="en-US" sz="3400" dirty="0" err="1"/>
              <a:t>nghề</a:t>
            </a:r>
            <a:r>
              <a:rPr lang="en-US" altLang="en-US" sz="3400" dirty="0"/>
              <a:t> </a:t>
            </a:r>
            <a:r>
              <a:rPr lang="en-US" altLang="en-US" sz="3400" dirty="0" err="1"/>
              <a:t>cho</a:t>
            </a:r>
            <a:r>
              <a:rPr lang="en-US" altLang="en-US" sz="3400" dirty="0"/>
              <a:t> </a:t>
            </a:r>
            <a:r>
              <a:rPr lang="en-US" altLang="en-US" sz="3400" dirty="0" err="1">
                <a:solidFill>
                  <a:srgbClr val="FF0000"/>
                </a:solidFill>
              </a:rPr>
              <a:t>chín</a:t>
            </a:r>
            <a:r>
              <a:rPr lang="en-US" altLang="en-US" sz="3400" dirty="0"/>
              <a:t> </a:t>
            </a:r>
            <a:r>
              <a:rPr lang="en-US" altLang="en-US" sz="3400" dirty="0" err="1"/>
              <a:t>còn</a:t>
            </a:r>
            <a:r>
              <a:rPr lang="en-US" altLang="en-US" sz="3400" dirty="0"/>
              <a:t> </a:t>
            </a:r>
            <a:r>
              <a:rPr lang="en-US" altLang="en-US" sz="3400" dirty="0" err="1"/>
              <a:t>hơn</a:t>
            </a:r>
            <a:r>
              <a:rPr lang="en-US" altLang="en-US" sz="3400" dirty="0"/>
              <a:t> </a:t>
            </a:r>
            <a:r>
              <a:rPr lang="en-US" altLang="en-US" sz="3400" dirty="0" err="1">
                <a:solidFill>
                  <a:srgbClr val="FF0000"/>
                </a:solidFill>
              </a:rPr>
              <a:t>chín</a:t>
            </a:r>
            <a:r>
              <a:rPr lang="en-US" altLang="en-US" sz="3400" dirty="0"/>
              <a:t> </a:t>
            </a:r>
            <a:r>
              <a:rPr lang="en-US" altLang="en-US" sz="3400" dirty="0" err="1"/>
              <a:t>nghề</a:t>
            </a:r>
            <a:r>
              <a:rPr lang="en-US" altLang="en-US" sz="3400" dirty="0"/>
              <a:t>.</a:t>
            </a: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E80C6BDC-FD8B-4452-B63B-3848A06BE906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1447800"/>
            <a:ext cx="3733800" cy="37855525"/>
            <a:chOff x="2208" y="2688"/>
            <a:chExt cx="2352" cy="23846"/>
          </a:xfrm>
        </p:grpSpPr>
        <p:grpSp>
          <p:nvGrpSpPr>
            <p:cNvPr id="17417" name="Group 13">
              <a:extLst>
                <a:ext uri="{FF2B5EF4-FFF2-40B4-BE49-F238E27FC236}">
                  <a16:creationId xmlns:a16="http://schemas.microsoft.com/office/drawing/2014/main" id="{98C78816-4939-4E49-B5F3-17C359F7FD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8" y="2721"/>
              <a:ext cx="2208" cy="23813"/>
              <a:chOff x="2208" y="2496"/>
              <a:chExt cx="2208" cy="23813"/>
            </a:xfrm>
          </p:grpSpPr>
          <p:sp>
            <p:nvSpPr>
              <p:cNvPr id="17421" name="Line 7">
                <a:extLst>
                  <a:ext uri="{FF2B5EF4-FFF2-40B4-BE49-F238E27FC236}">
                    <a16:creationId xmlns:a16="http://schemas.microsoft.com/office/drawing/2014/main" id="{61E64CBE-418C-4976-B6D2-7A1D48F5CA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84" y="26309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2" name="Line 8">
                <a:extLst>
                  <a:ext uri="{FF2B5EF4-FFF2-40B4-BE49-F238E27FC236}">
                    <a16:creationId xmlns:a16="http://schemas.microsoft.com/office/drawing/2014/main" id="{69AEB47C-ED3B-4EA5-BD8B-DACEA440E4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2496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7418" name="Group 12">
              <a:extLst>
                <a:ext uri="{FF2B5EF4-FFF2-40B4-BE49-F238E27FC236}">
                  <a16:creationId xmlns:a16="http://schemas.microsoft.com/office/drawing/2014/main" id="{A765D209-2DCC-4849-A521-8D6121F5EB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52" y="2688"/>
              <a:ext cx="2208" cy="281"/>
              <a:chOff x="2352" y="2679"/>
              <a:chExt cx="2208" cy="281"/>
            </a:xfrm>
          </p:grpSpPr>
          <p:sp>
            <p:nvSpPr>
              <p:cNvPr id="17419" name="Text Box 9">
                <a:extLst>
                  <a:ext uri="{FF2B5EF4-FFF2-40B4-BE49-F238E27FC236}">
                    <a16:creationId xmlns:a16="http://schemas.microsoft.com/office/drawing/2014/main" id="{C5B39CD7-78E8-4A54-9588-8852F4AC64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52" y="2679"/>
                <a:ext cx="384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(1)</a:t>
                </a:r>
                <a:endParaRPr lang="en-GB" altLang="en-US"/>
              </a:p>
            </p:txBody>
          </p:sp>
          <p:sp>
            <p:nvSpPr>
              <p:cNvPr id="17420" name="Text Box 10">
                <a:extLst>
                  <a:ext uri="{FF2B5EF4-FFF2-40B4-BE49-F238E27FC236}">
                    <a16:creationId xmlns:a16="http://schemas.microsoft.com/office/drawing/2014/main" id="{15698139-A939-4774-9D28-D08DA08837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8" y="2727"/>
                <a:ext cx="67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     (2)</a:t>
                </a:r>
                <a:endParaRPr lang="en-GB" altLang="en-US"/>
              </a:p>
            </p:txBody>
          </p:sp>
        </p:grpSp>
      </p:grpSp>
      <p:sp>
        <p:nvSpPr>
          <p:cNvPr id="351243" name="Text Box 11">
            <a:extLst>
              <a:ext uri="{FF2B5EF4-FFF2-40B4-BE49-F238E27FC236}">
                <a16:creationId xmlns:a16="http://schemas.microsoft.com/office/drawing/2014/main" id="{2187635F-E1E6-4A1C-A6B0-C0D5345A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267" y="2667000"/>
            <a:ext cx="75438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/>
              <a:t>chín</a:t>
            </a:r>
            <a:r>
              <a:rPr lang="en-US" altLang="en-US" sz="2800" b="1" dirty="0"/>
              <a:t> (1): </a:t>
            </a:r>
            <a:r>
              <a:rPr lang="en-US" altLang="en-US" sz="2800" dirty="0" err="1"/>
              <a:t>tinh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thông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giỏi</a:t>
            </a:r>
            <a:endParaRPr lang="en-US" altLang="en-US" sz="2800" dirty="0"/>
          </a:p>
          <a:p>
            <a:pPr>
              <a:spcBef>
                <a:spcPct val="50000"/>
              </a:spcBef>
            </a:pPr>
            <a:r>
              <a:rPr lang="en-US" altLang="en-US" sz="2800" b="1" dirty="0" err="1"/>
              <a:t>chín</a:t>
            </a:r>
            <a:r>
              <a:rPr lang="en-US" altLang="en-US" sz="2800" b="1" dirty="0"/>
              <a:t> (2): </a:t>
            </a:r>
            <a:r>
              <a:rPr lang="en-US" altLang="en-US" sz="2800" dirty="0" err="1"/>
              <a:t>là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số</a:t>
            </a:r>
            <a:r>
              <a:rPr lang="en-US" altLang="en-US" sz="2800" dirty="0"/>
              <a:t> 9</a:t>
            </a:r>
            <a:endParaRPr lang="en-GB" altLang="en-US" sz="28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04190B5-D92C-4CA4-9039-B95F1D1BB6D4}"/>
              </a:ext>
            </a:extLst>
          </p:cNvPr>
          <p:cNvCxnSpPr/>
          <p:nvPr/>
        </p:nvCxnSpPr>
        <p:spPr>
          <a:xfrm>
            <a:off x="6543932" y="15240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1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1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43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BALLOON3">
            <a:extLst>
              <a:ext uri="{FF2B5EF4-FFF2-40B4-BE49-F238E27FC236}">
                <a16:creationId xmlns:a16="http://schemas.microsoft.com/office/drawing/2014/main" id="{830C7585-8079-4414-ADAA-3C6C2661AA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381000"/>
            <a:ext cx="69532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 Box 6">
            <a:extLst>
              <a:ext uri="{FF2B5EF4-FFF2-40B4-BE49-F238E27FC236}">
                <a16:creationId xmlns:a16="http://schemas.microsoft.com/office/drawing/2014/main" id="{28127355-08A0-40B7-A777-7B2A032A2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1123709"/>
            <a:ext cx="87630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400" dirty="0"/>
              <a:t>c) </a:t>
            </a:r>
            <a:r>
              <a:rPr lang="en-US" altLang="en-US" sz="3400" dirty="0" err="1">
                <a:solidFill>
                  <a:srgbClr val="FF0000"/>
                </a:solidFill>
              </a:rPr>
              <a:t>Bác</a:t>
            </a:r>
            <a:r>
              <a:rPr lang="en-US" altLang="en-US" sz="3400" dirty="0"/>
              <a:t> </a:t>
            </a:r>
            <a:r>
              <a:rPr lang="en-US" altLang="en-US" sz="3400" dirty="0" err="1">
                <a:solidFill>
                  <a:srgbClr val="FF0000"/>
                </a:solidFill>
              </a:rPr>
              <a:t>bác</a:t>
            </a:r>
            <a:r>
              <a:rPr lang="en-US" altLang="en-US" sz="3400" dirty="0"/>
              <a:t> </a:t>
            </a:r>
            <a:r>
              <a:rPr lang="en-US" altLang="en-US" sz="3400" dirty="0" err="1"/>
              <a:t>trứng</a:t>
            </a:r>
            <a:r>
              <a:rPr lang="en-US" altLang="en-US" sz="3400" dirty="0"/>
              <a:t>, </a:t>
            </a:r>
            <a:r>
              <a:rPr lang="en-US" altLang="en-US" sz="3400" dirty="0" err="1">
                <a:solidFill>
                  <a:srgbClr val="0070C0"/>
                </a:solidFill>
              </a:rPr>
              <a:t>tôi</a:t>
            </a:r>
            <a:r>
              <a:rPr lang="en-US" altLang="en-US" sz="3400" dirty="0"/>
              <a:t> </a:t>
            </a:r>
            <a:r>
              <a:rPr lang="en-US" altLang="en-US" sz="3400" dirty="0" err="1">
                <a:solidFill>
                  <a:srgbClr val="0070C0"/>
                </a:solidFill>
              </a:rPr>
              <a:t>tôi</a:t>
            </a:r>
            <a:r>
              <a:rPr lang="en-US" altLang="en-US" sz="3400" dirty="0"/>
              <a:t> </a:t>
            </a:r>
            <a:r>
              <a:rPr lang="en-US" altLang="en-US" sz="3400" dirty="0" err="1"/>
              <a:t>vôi</a:t>
            </a:r>
            <a:r>
              <a:rPr lang="en-US" altLang="en-US" sz="3400" dirty="0"/>
              <a:t>.</a:t>
            </a:r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id="{7FF4B2AF-F319-48BC-B8EA-5D2B355DEA75}"/>
              </a:ext>
            </a:extLst>
          </p:cNvPr>
          <p:cNvGrpSpPr>
            <a:grpSpLocks/>
          </p:cNvGrpSpPr>
          <p:nvPr/>
        </p:nvGrpSpPr>
        <p:grpSpPr bwMode="auto">
          <a:xfrm>
            <a:off x="1152525" y="1635917"/>
            <a:ext cx="4257675" cy="1030959"/>
            <a:chOff x="630" y="2566"/>
            <a:chExt cx="2682" cy="303"/>
          </a:xfrm>
        </p:grpSpPr>
        <p:grpSp>
          <p:nvGrpSpPr>
            <p:cNvPr id="18443" name="Group 19">
              <a:extLst>
                <a:ext uri="{FF2B5EF4-FFF2-40B4-BE49-F238E27FC236}">
                  <a16:creationId xmlns:a16="http://schemas.microsoft.com/office/drawing/2014/main" id="{F9315CF6-070F-4912-B2D6-C9F20DA854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0" y="2584"/>
              <a:ext cx="2538" cy="8"/>
              <a:chOff x="543" y="2443"/>
              <a:chExt cx="2538" cy="8"/>
            </a:xfrm>
          </p:grpSpPr>
          <p:sp>
            <p:nvSpPr>
              <p:cNvPr id="18449" name="Line 7">
                <a:extLst>
                  <a:ext uri="{FF2B5EF4-FFF2-40B4-BE49-F238E27FC236}">
                    <a16:creationId xmlns:a16="http://schemas.microsoft.com/office/drawing/2014/main" id="{EE9C39D6-93D8-4587-92D9-CDE6262070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" y="2443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0" name="Line 8">
                <a:extLst>
                  <a:ext uri="{FF2B5EF4-FFF2-40B4-BE49-F238E27FC236}">
                    <a16:creationId xmlns:a16="http://schemas.microsoft.com/office/drawing/2014/main" id="{E3A1640A-9878-45D9-BFF2-F54DC88CAB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09" y="2448"/>
                <a:ext cx="240" cy="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1" name="Line 9">
                <a:extLst>
                  <a:ext uri="{FF2B5EF4-FFF2-40B4-BE49-F238E27FC236}">
                    <a16:creationId xmlns:a16="http://schemas.microsoft.com/office/drawing/2014/main" id="{50ABCF92-988C-4A0A-88DA-4E1DD9625B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13" y="244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2" name="Line 10">
                <a:extLst>
                  <a:ext uri="{FF2B5EF4-FFF2-40B4-BE49-F238E27FC236}">
                    <a16:creationId xmlns:a16="http://schemas.microsoft.com/office/drawing/2014/main" id="{C63BBB05-C689-464C-A477-C87236A6BB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93" y="2451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44" name="Group 18">
              <a:extLst>
                <a:ext uri="{FF2B5EF4-FFF2-40B4-BE49-F238E27FC236}">
                  <a16:creationId xmlns:a16="http://schemas.microsoft.com/office/drawing/2014/main" id="{DEF55C87-606C-420B-AE97-F9185224C5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2566"/>
              <a:ext cx="2640" cy="303"/>
              <a:chOff x="666" y="2470"/>
              <a:chExt cx="2640" cy="303"/>
            </a:xfrm>
          </p:grpSpPr>
          <p:sp>
            <p:nvSpPr>
              <p:cNvPr id="18445" name="Text Box 11">
                <a:extLst>
                  <a:ext uri="{FF2B5EF4-FFF2-40B4-BE49-F238E27FC236}">
                    <a16:creationId xmlns:a16="http://schemas.microsoft.com/office/drawing/2014/main" id="{71AC1E26-EF48-4E50-9102-128DB29F9D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6" y="2485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(1)</a:t>
                </a:r>
                <a:endParaRPr lang="en-GB" altLang="en-US" dirty="0"/>
              </a:p>
            </p:txBody>
          </p:sp>
          <p:sp>
            <p:nvSpPr>
              <p:cNvPr id="18446" name="Text Box 12">
                <a:extLst>
                  <a:ext uri="{FF2B5EF4-FFF2-40B4-BE49-F238E27FC236}">
                    <a16:creationId xmlns:a16="http://schemas.microsoft.com/office/drawing/2014/main" id="{B0318A96-373C-44EE-8F91-A70E99AA15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2" y="2496"/>
                <a:ext cx="480" cy="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  (2)</a:t>
                </a:r>
                <a:endParaRPr lang="en-GB" altLang="en-US"/>
              </a:p>
            </p:txBody>
          </p:sp>
          <p:sp>
            <p:nvSpPr>
              <p:cNvPr id="18447" name="Text Box 15">
                <a:extLst>
                  <a:ext uri="{FF2B5EF4-FFF2-40B4-BE49-F238E27FC236}">
                    <a16:creationId xmlns:a16="http://schemas.microsoft.com/office/drawing/2014/main" id="{127DE569-A873-4942-9866-C828513FAA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66" y="2485"/>
                <a:ext cx="528" cy="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(1)</a:t>
                </a:r>
                <a:endParaRPr lang="en-GB" altLang="en-US" dirty="0"/>
              </a:p>
            </p:txBody>
          </p:sp>
          <p:sp>
            <p:nvSpPr>
              <p:cNvPr id="18448" name="Text Box 16">
                <a:extLst>
                  <a:ext uri="{FF2B5EF4-FFF2-40B4-BE49-F238E27FC236}">
                    <a16:creationId xmlns:a16="http://schemas.microsoft.com/office/drawing/2014/main" id="{D4B5F3FE-6654-48CD-89F0-5DC87D7230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26" y="2470"/>
                <a:ext cx="480" cy="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(2)</a:t>
                </a:r>
                <a:endParaRPr lang="en-GB" altLang="en-US"/>
              </a:p>
            </p:txBody>
          </p:sp>
        </p:grpSp>
      </p:grpSp>
      <p:sp>
        <p:nvSpPr>
          <p:cNvPr id="353297" name="Text Box 17">
            <a:extLst>
              <a:ext uri="{FF2B5EF4-FFF2-40B4-BE49-F238E27FC236}">
                <a16:creationId xmlns:a16="http://schemas.microsoft.com/office/drawing/2014/main" id="{94CA8A1D-1423-4075-A7A4-A1DADE0F6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011" y="3029868"/>
            <a:ext cx="8763000" cy="232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 err="1"/>
              <a:t>Bác</a:t>
            </a:r>
            <a:r>
              <a:rPr lang="en-US" altLang="en-US" sz="2800" b="1" dirty="0"/>
              <a:t> (1): </a:t>
            </a:r>
            <a:r>
              <a:rPr lang="en-US" altLang="en-US" sz="2800" dirty="0" err="1"/>
              <a:t>từ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người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nói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dùng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để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gọi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người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nghe</a:t>
            </a:r>
            <a:r>
              <a:rPr lang="en-US" altLang="en-US" sz="2800" dirty="0"/>
              <a:t>.</a:t>
            </a:r>
          </a:p>
          <a:p>
            <a:r>
              <a:rPr lang="en-US" altLang="en-US" sz="2800" b="1" dirty="0" err="1"/>
              <a:t>bác</a:t>
            </a:r>
            <a:r>
              <a:rPr lang="en-US" altLang="en-US" sz="2800" b="1" dirty="0"/>
              <a:t> (2): </a:t>
            </a:r>
            <a:r>
              <a:rPr lang="en-US" altLang="en-US" sz="2800" dirty="0" err="1"/>
              <a:t>làm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chín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thức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ăn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bằng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đun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nhỏ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lửa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và</a:t>
            </a:r>
            <a:r>
              <a:rPr lang="en-US" altLang="en-US" sz="2800" dirty="0"/>
              <a:t> </a:t>
            </a:r>
            <a:r>
              <a:rPr lang="en-US" altLang="en-US" sz="2800" dirty="0" err="1"/>
              <a:t>quấy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đều</a:t>
            </a:r>
            <a:r>
              <a:rPr lang="en-US" altLang="en-US" sz="2800" dirty="0"/>
              <a:t>.</a:t>
            </a:r>
          </a:p>
          <a:p>
            <a:r>
              <a:rPr lang="en-US" altLang="en-US" sz="2800" b="1" dirty="0" err="1"/>
              <a:t>tôi</a:t>
            </a:r>
            <a:r>
              <a:rPr lang="en-US" altLang="en-US" sz="2800" b="1" dirty="0"/>
              <a:t> (1)</a:t>
            </a:r>
            <a:r>
              <a:rPr lang="en-US" altLang="en-US" sz="2800" dirty="0"/>
              <a:t>: </a:t>
            </a:r>
            <a:r>
              <a:rPr lang="en-US" altLang="en-US" sz="2800" dirty="0" err="1"/>
              <a:t>từ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người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nói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dùng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để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tự</a:t>
            </a:r>
            <a:r>
              <a:rPr lang="en-US" altLang="en-US" sz="2800" dirty="0"/>
              <a:t> </a:t>
            </a:r>
            <a:r>
              <a:rPr lang="en-US" altLang="en-US" sz="2800" dirty="0" err="1"/>
              <a:t>xưng</a:t>
            </a:r>
            <a:r>
              <a:rPr lang="en-US" altLang="en-US" sz="2800" dirty="0"/>
              <a:t>.</a:t>
            </a:r>
          </a:p>
          <a:p>
            <a:r>
              <a:rPr lang="en-US" altLang="en-US" sz="2800" b="1" dirty="0" err="1"/>
              <a:t>tôi</a:t>
            </a:r>
            <a:r>
              <a:rPr lang="en-US" altLang="en-US" sz="2800" b="1" dirty="0"/>
              <a:t> (2)</a:t>
            </a:r>
            <a:r>
              <a:rPr lang="en-US" altLang="en-US" sz="2800" dirty="0"/>
              <a:t>: </a:t>
            </a:r>
            <a:r>
              <a:rPr lang="en-US" altLang="en-US" sz="2800" dirty="0" err="1"/>
              <a:t>đổ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vôi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sống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vào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nước</a:t>
            </a:r>
            <a:r>
              <a:rPr lang="en-US" altLang="en-US" sz="2800" dirty="0"/>
              <a:t>.</a:t>
            </a:r>
            <a:endParaRPr lang="en-GB" altLang="en-US" sz="2800" dirty="0"/>
          </a:p>
        </p:txBody>
      </p:sp>
      <p:grpSp>
        <p:nvGrpSpPr>
          <p:cNvPr id="5" name="Group 22">
            <a:extLst>
              <a:ext uri="{FF2B5EF4-FFF2-40B4-BE49-F238E27FC236}">
                <a16:creationId xmlns:a16="http://schemas.microsoft.com/office/drawing/2014/main" id="{B67076EF-275F-4DFA-B30E-89448FF9AF25}"/>
              </a:ext>
            </a:extLst>
          </p:cNvPr>
          <p:cNvGrpSpPr>
            <a:grpSpLocks/>
          </p:cNvGrpSpPr>
          <p:nvPr/>
        </p:nvGrpSpPr>
        <p:grpSpPr bwMode="auto">
          <a:xfrm>
            <a:off x="1932709" y="1249441"/>
            <a:ext cx="2715491" cy="390525"/>
            <a:chOff x="1011" y="2226"/>
            <a:chExt cx="1581" cy="246"/>
          </a:xfrm>
        </p:grpSpPr>
        <p:sp>
          <p:nvSpPr>
            <p:cNvPr id="18441" name="Line 20">
              <a:extLst>
                <a:ext uri="{FF2B5EF4-FFF2-40B4-BE49-F238E27FC236}">
                  <a16:creationId xmlns:a16="http://schemas.microsoft.com/office/drawing/2014/main" id="{EB978DC8-C766-4D95-BEBD-942A6EC1B3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11" y="2232"/>
              <a:ext cx="48" cy="24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Line 21">
              <a:extLst>
                <a:ext uri="{FF2B5EF4-FFF2-40B4-BE49-F238E27FC236}">
                  <a16:creationId xmlns:a16="http://schemas.microsoft.com/office/drawing/2014/main" id="{8E0C92E6-960D-418F-A814-706C6E3734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44" y="2226"/>
              <a:ext cx="48" cy="24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3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3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97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BALLOON3">
            <a:extLst>
              <a:ext uri="{FF2B5EF4-FFF2-40B4-BE49-F238E27FC236}">
                <a16:creationId xmlns:a16="http://schemas.microsoft.com/office/drawing/2014/main" id="{E3F8DFEC-6380-475D-9247-711EBFE4B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381000"/>
            <a:ext cx="69532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WordArt 4">
            <a:extLst>
              <a:ext uri="{FF2B5EF4-FFF2-40B4-BE49-F238E27FC236}">
                <a16:creationId xmlns:a16="http://schemas.microsoft.com/office/drawing/2014/main" id="{E0E53BBF-D09A-4FCF-8017-457B6F135D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38200" y="609600"/>
            <a:ext cx="7772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940"/>
              </a:avLst>
            </a:prstTxWarp>
          </a:bodyPr>
          <a:lstStyle/>
          <a:p>
            <a:pPr algn="ctr"/>
            <a:endParaRPr lang="en-US" sz="500" b="1" i="1" kern="10">
              <a:ln w="12700">
                <a:solidFill>
                  <a:srgbClr val="EAEAEA"/>
                </a:solidFill>
                <a:round/>
                <a:headEnd type="none" w="sm" len="sm"/>
                <a:tailEnd type="none" w="sm" len="sm"/>
              </a:ln>
              <a:solidFill>
                <a:srgbClr val="0000CC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TimeH"/>
            </a:endParaRP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4B03D94B-95BD-4F31-990C-983E94CBA4B0}"/>
              </a:ext>
            </a:extLst>
          </p:cNvPr>
          <p:cNvGrpSpPr>
            <a:grpSpLocks/>
          </p:cNvGrpSpPr>
          <p:nvPr/>
        </p:nvGrpSpPr>
        <p:grpSpPr bwMode="auto">
          <a:xfrm>
            <a:off x="1891958" y="1486166"/>
            <a:ext cx="6477000" cy="519113"/>
            <a:chOff x="1344" y="2544"/>
            <a:chExt cx="3504" cy="327"/>
          </a:xfrm>
        </p:grpSpPr>
        <p:grpSp>
          <p:nvGrpSpPr>
            <p:cNvPr id="19468" name="Group 16">
              <a:extLst>
                <a:ext uri="{FF2B5EF4-FFF2-40B4-BE49-F238E27FC236}">
                  <a16:creationId xmlns:a16="http://schemas.microsoft.com/office/drawing/2014/main" id="{2A78FFEF-FD41-4304-849C-781B69067F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44" y="2544"/>
              <a:ext cx="3504" cy="327"/>
              <a:chOff x="1335" y="2340"/>
              <a:chExt cx="3504" cy="327"/>
            </a:xfrm>
          </p:grpSpPr>
          <p:sp>
            <p:nvSpPr>
              <p:cNvPr id="19474" name="Text Box 7">
                <a:extLst>
                  <a:ext uri="{FF2B5EF4-FFF2-40B4-BE49-F238E27FC236}">
                    <a16:creationId xmlns:a16="http://schemas.microsoft.com/office/drawing/2014/main" id="{EF8B9E62-2C0B-4DE5-B855-73D5F6D8E4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35" y="2379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(1)</a:t>
                </a:r>
                <a:endParaRPr lang="en-GB" altLang="en-US"/>
              </a:p>
            </p:txBody>
          </p:sp>
          <p:sp>
            <p:nvSpPr>
              <p:cNvPr id="19475" name="Text Box 8">
                <a:extLst>
                  <a:ext uri="{FF2B5EF4-FFF2-40B4-BE49-F238E27FC236}">
                    <a16:creationId xmlns:a16="http://schemas.microsoft.com/office/drawing/2014/main" id="{D4E2C057-4283-47C3-905C-9BBF03D1D5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1" y="2379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(2)</a:t>
                </a:r>
                <a:endParaRPr lang="en-GB" altLang="en-US"/>
              </a:p>
            </p:txBody>
          </p:sp>
          <p:sp>
            <p:nvSpPr>
              <p:cNvPr id="19476" name="Text Box 9">
                <a:extLst>
                  <a:ext uri="{FF2B5EF4-FFF2-40B4-BE49-F238E27FC236}">
                    <a16:creationId xmlns:a16="http://schemas.microsoft.com/office/drawing/2014/main" id="{CEDC7E4B-3BC5-4499-B174-BE0BD7D37C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43" y="2379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(3)</a:t>
                </a:r>
                <a:endParaRPr lang="en-GB" altLang="en-US"/>
              </a:p>
            </p:txBody>
          </p:sp>
          <p:sp>
            <p:nvSpPr>
              <p:cNvPr id="19477" name="Text Box 10">
                <a:extLst>
                  <a:ext uri="{FF2B5EF4-FFF2-40B4-BE49-F238E27FC236}">
                    <a16:creationId xmlns:a16="http://schemas.microsoft.com/office/drawing/2014/main" id="{DDE8501A-BD07-4A1E-A80B-C5A7852C25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59" y="2340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(4)</a:t>
                </a:r>
                <a:endParaRPr lang="en-GB" altLang="en-US"/>
              </a:p>
            </p:txBody>
          </p:sp>
        </p:grpSp>
        <p:grpSp>
          <p:nvGrpSpPr>
            <p:cNvPr id="19469" name="Group 17">
              <a:extLst>
                <a:ext uri="{FF2B5EF4-FFF2-40B4-BE49-F238E27FC236}">
                  <a16:creationId xmlns:a16="http://schemas.microsoft.com/office/drawing/2014/main" id="{771A555A-FAC0-41F0-A0D2-44862BC229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71" y="2589"/>
              <a:ext cx="3297" cy="9"/>
              <a:chOff x="1353" y="2367"/>
              <a:chExt cx="3297" cy="9"/>
            </a:xfrm>
          </p:grpSpPr>
          <p:sp>
            <p:nvSpPr>
              <p:cNvPr id="19470" name="Line 11">
                <a:extLst>
                  <a:ext uri="{FF2B5EF4-FFF2-40B4-BE49-F238E27FC236}">
                    <a16:creationId xmlns:a16="http://schemas.microsoft.com/office/drawing/2014/main" id="{C334CC9B-4E45-4945-9464-9C1193903B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53" y="2370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1" name="Line 12">
                <a:extLst>
                  <a:ext uri="{FF2B5EF4-FFF2-40B4-BE49-F238E27FC236}">
                    <a16:creationId xmlns:a16="http://schemas.microsoft.com/office/drawing/2014/main" id="{59805AF9-398E-45DD-B3C0-CB31295C13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0" y="2376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2" name="Line 13">
                <a:extLst>
                  <a:ext uri="{FF2B5EF4-FFF2-40B4-BE49-F238E27FC236}">
                    <a16:creationId xmlns:a16="http://schemas.microsoft.com/office/drawing/2014/main" id="{199A6EE2-53FF-4B2E-B64F-D1A232A4D3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52" y="2373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3" name="Line 14">
                <a:extLst>
                  <a:ext uri="{FF2B5EF4-FFF2-40B4-BE49-F238E27FC236}">
                    <a16:creationId xmlns:a16="http://schemas.microsoft.com/office/drawing/2014/main" id="{B73A0D28-214F-49CE-8026-59981BAE8E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2" y="2367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54319" name="Text Box 15">
            <a:extLst>
              <a:ext uri="{FF2B5EF4-FFF2-40B4-BE49-F238E27FC236}">
                <a16:creationId xmlns:a16="http://schemas.microsoft.com/office/drawing/2014/main" id="{65662612-66A9-4C4A-9515-18B907CC4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891" y="2819400"/>
            <a:ext cx="8610600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b="1"/>
              <a:t>đá (1) và đá (4): </a:t>
            </a:r>
            <a:r>
              <a:rPr lang="en-US" altLang="en-US" sz="2800"/>
              <a:t>hoạt động dùng chân hất mạnh vào 1 vật</a:t>
            </a:r>
          </a:p>
          <a:p>
            <a:pPr>
              <a:spcBef>
                <a:spcPct val="20000"/>
              </a:spcBef>
            </a:pPr>
            <a:r>
              <a:rPr lang="en-US" altLang="en-US" sz="2800" b="1"/>
              <a:t>đá (2) và đá (3): </a:t>
            </a:r>
            <a:r>
              <a:rPr lang="en-US" altLang="en-US" sz="2800"/>
              <a:t>1 loại</a:t>
            </a:r>
            <a:r>
              <a:rPr lang="en-US" altLang="en-US" sz="2800" b="1"/>
              <a:t> </a:t>
            </a:r>
            <a:r>
              <a:rPr lang="en-US" altLang="en-US" sz="2800"/>
              <a:t>đá</a:t>
            </a:r>
            <a:r>
              <a:rPr lang="en-US" altLang="en-US" sz="2800" b="1"/>
              <a:t> </a:t>
            </a:r>
            <a:r>
              <a:rPr lang="en-US" altLang="en-US" sz="2800"/>
              <a:t>dùng làm vật liệu .</a:t>
            </a:r>
          </a:p>
        </p:txBody>
      </p:sp>
      <p:sp>
        <p:nvSpPr>
          <p:cNvPr id="19464" name="Text Box 6">
            <a:extLst>
              <a:ext uri="{FF2B5EF4-FFF2-40B4-BE49-F238E27FC236}">
                <a16:creationId xmlns:a16="http://schemas.microsoft.com/office/drawing/2014/main" id="{59AFFC36-597E-4D09-A29E-5465ECE51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" y="1121829"/>
            <a:ext cx="9296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dirty="0"/>
              <a:t>d) Con </a:t>
            </a:r>
            <a:r>
              <a:rPr lang="en-US" altLang="en-US" sz="2600" dirty="0" err="1"/>
              <a:t>ngựa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đá</a:t>
            </a:r>
            <a:r>
              <a:rPr lang="en-US" altLang="en-US" sz="2600" dirty="0"/>
              <a:t> con </a:t>
            </a:r>
            <a:r>
              <a:rPr lang="en-US" altLang="en-US" sz="2600" dirty="0" err="1"/>
              <a:t>ngựa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đá</a:t>
            </a:r>
            <a:r>
              <a:rPr lang="en-US" altLang="en-US" sz="2600" dirty="0"/>
              <a:t>, con </a:t>
            </a:r>
            <a:r>
              <a:rPr lang="en-US" altLang="en-US" sz="2600" dirty="0" err="1"/>
              <a:t>ngựa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đá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không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đá</a:t>
            </a:r>
            <a:r>
              <a:rPr lang="en-US" altLang="en-US" sz="2600" dirty="0"/>
              <a:t> con </a:t>
            </a:r>
            <a:r>
              <a:rPr lang="en-US" altLang="en-US" sz="2600" dirty="0" err="1"/>
              <a:t>ngựa</a:t>
            </a:r>
            <a:r>
              <a:rPr lang="en-US" altLang="en-US" sz="2600" dirty="0"/>
              <a:t>.</a:t>
            </a:r>
            <a:endParaRPr lang="en-GB" altLang="en-US" sz="26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4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4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19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AutoShape 10" descr="Kết quả hình ảnh cho hình ảnh con kiến">
            <a:extLst>
              <a:ext uri="{FF2B5EF4-FFF2-40B4-BE49-F238E27FC236}">
                <a16:creationId xmlns:a16="http://schemas.microsoft.com/office/drawing/2014/main" id="{5325850F-5DA0-439E-8BA1-14153EC9FE3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484" name="Rectangle 23">
            <a:extLst>
              <a:ext uri="{FF2B5EF4-FFF2-40B4-BE49-F238E27FC236}">
                <a16:creationId xmlns:a16="http://schemas.microsoft.com/office/drawing/2014/main" id="{DFF23574-C10C-479C-AFA4-F689BD5AF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5876925"/>
            <a:ext cx="3471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b="1" i="1">
                <a:solidFill>
                  <a:srgbClr val="000099"/>
                </a:solidFill>
              </a:rPr>
              <a:t>Con ngựa </a:t>
            </a:r>
            <a:r>
              <a:rPr lang="en-US" altLang="en-US" sz="2400" b="1" i="1">
                <a:solidFill>
                  <a:srgbClr val="FF0000"/>
                </a:solidFill>
              </a:rPr>
              <a:t>đá </a:t>
            </a:r>
            <a:r>
              <a:rPr lang="en-US" altLang="en-US" sz="2400" b="1" i="1">
                <a:solidFill>
                  <a:srgbClr val="000099"/>
                </a:solidFill>
              </a:rPr>
              <a:t>con ngựa </a:t>
            </a:r>
            <a:r>
              <a:rPr lang="en-US" altLang="en-US" sz="2400" b="1" i="1">
                <a:solidFill>
                  <a:srgbClr val="FF0000"/>
                </a:solidFill>
              </a:rPr>
              <a:t>đá</a:t>
            </a:r>
          </a:p>
        </p:txBody>
      </p:sp>
      <p:pic>
        <p:nvPicPr>
          <p:cNvPr id="20485" name="Picture 28" descr="Kết quả hình ảnh cho hinh con ngua da com ngua da">
            <a:extLst>
              <a:ext uri="{FF2B5EF4-FFF2-40B4-BE49-F238E27FC236}">
                <a16:creationId xmlns:a16="http://schemas.microsoft.com/office/drawing/2014/main" id="{5C3D01E9-14B5-455A-85C8-7CB83A759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914400"/>
            <a:ext cx="6096000" cy="488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29" descr="Kết quả hình ảnh cho hinh con ngua da com ngua da">
            <a:extLst>
              <a:ext uri="{FF2B5EF4-FFF2-40B4-BE49-F238E27FC236}">
                <a16:creationId xmlns:a16="http://schemas.microsoft.com/office/drawing/2014/main" id="{2B558E46-A71A-430F-BBFC-BD1304D3E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14400"/>
            <a:ext cx="4308475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Text Box 8">
            <a:extLst>
              <a:ext uri="{FF2B5EF4-FFF2-40B4-BE49-F238E27FC236}">
                <a16:creationId xmlns:a16="http://schemas.microsoft.com/office/drawing/2014/main" id="{515759FF-F90E-4F6B-A101-7BEE24ABA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"/>
            <a:ext cx="883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 i="1" u="sng">
                <a:latin typeface="Arial" panose="020B0604020202020204" pitchFamily="34" charset="0"/>
              </a:rPr>
              <a:t>Bài 2</a:t>
            </a:r>
            <a:r>
              <a:rPr lang="en-US" altLang="en-US" sz="2000" b="1">
                <a:latin typeface="Arial" panose="020B0604020202020204" pitchFamily="34" charset="0"/>
              </a:rPr>
              <a:t> : </a:t>
            </a:r>
            <a:r>
              <a:rPr lang="en-US" altLang="en-US" sz="2400" b="1" u="sng">
                <a:latin typeface="Arial" panose="020B0604020202020204" pitchFamily="34" charset="0"/>
              </a:rPr>
              <a:t>Đặt câu với một cặp từ đồng âm </a:t>
            </a:r>
            <a:r>
              <a:rPr lang="en-US" altLang="en-US" sz="2400" b="1">
                <a:latin typeface="Arial" panose="020B0604020202020204" pitchFamily="34" charset="0"/>
              </a:rPr>
              <a:t>em vừa tìm được ở bài tập 1:</a:t>
            </a:r>
          </a:p>
        </p:txBody>
      </p:sp>
      <p:sp>
        <p:nvSpPr>
          <p:cNvPr id="14345" name="Text Box 9">
            <a:extLst>
              <a:ext uri="{FF2B5EF4-FFF2-40B4-BE49-F238E27FC236}">
                <a16:creationId xmlns:a16="http://schemas.microsoft.com/office/drawing/2014/main" id="{997DCD28-CA81-4249-8053-19D3A8C8C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990600"/>
            <a:ext cx="4953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panose="020B0604020202020204" pitchFamily="34" charset="0"/>
              </a:rPr>
              <a:t>M </a:t>
            </a:r>
            <a:r>
              <a:rPr lang="en-US" altLang="en-US" sz="1800" b="1">
                <a:latin typeface="Arial" panose="020B0604020202020204" pitchFamily="34" charset="0"/>
              </a:rPr>
              <a:t>: - </a:t>
            </a:r>
            <a:r>
              <a:rPr lang="en-US" altLang="en-US" sz="2000" b="1">
                <a:latin typeface="Arial" panose="020B0604020202020204" pitchFamily="34" charset="0"/>
              </a:rPr>
              <a:t>Mẹ em rán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     - Thuyền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 </a:t>
            </a:r>
            <a:r>
              <a:rPr lang="en-US" altLang="en-US" sz="2000" b="1">
                <a:latin typeface="Arial" panose="020B0604020202020204" pitchFamily="34" charset="0"/>
              </a:rPr>
              <a:t>san sát trên bến sông.</a:t>
            </a:r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7079248D-6C43-456D-9921-D2BEC7F99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71600"/>
            <a:ext cx="320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 </a:t>
            </a:r>
            <a:r>
              <a:rPr lang="en-US" altLang="en-US" sz="2000" b="1">
                <a:latin typeface="Arial" panose="020B0604020202020204" pitchFamily="34" charset="0"/>
              </a:rPr>
              <a:t>Cặp từ :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 - đậu</a:t>
            </a:r>
          </a:p>
        </p:txBody>
      </p:sp>
      <p:sp>
        <p:nvSpPr>
          <p:cNvPr id="21512" name="Text Box 11">
            <a:extLst>
              <a:ext uri="{FF2B5EF4-FFF2-40B4-BE49-F238E27FC236}">
                <a16:creationId xmlns:a16="http://schemas.microsoft.com/office/drawing/2014/main" id="{C3C578F9-2ED2-44D8-9447-154603566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9812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A6B38DD6-749C-43FB-9C3F-BBF95181A6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1676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6" name="Picture 20" descr="DSC00552">
            <a:extLst>
              <a:ext uri="{FF2B5EF4-FFF2-40B4-BE49-F238E27FC236}">
                <a16:creationId xmlns:a16="http://schemas.microsoft.com/office/drawing/2014/main" id="{5E08B84E-8F1F-40A2-B282-6056213842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7772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4345" grpId="0"/>
      <p:bldP spid="1434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5" name="Text Box 9">
            <a:extLst>
              <a:ext uri="{FF2B5EF4-FFF2-40B4-BE49-F238E27FC236}">
                <a16:creationId xmlns:a16="http://schemas.microsoft.com/office/drawing/2014/main" id="{94F6AE65-66A4-4049-9F4A-6DF896A7F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1524000"/>
            <a:ext cx="4953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panose="020B0604020202020204" pitchFamily="34" charset="0"/>
              </a:rPr>
              <a:t>M </a:t>
            </a:r>
            <a:r>
              <a:rPr lang="en-US" altLang="en-US" sz="1800" b="1">
                <a:latin typeface="Arial" panose="020B0604020202020204" pitchFamily="34" charset="0"/>
              </a:rPr>
              <a:t>: - </a:t>
            </a:r>
            <a:r>
              <a:rPr lang="en-US" altLang="en-US" sz="2000" b="1">
                <a:latin typeface="Arial" panose="020B0604020202020204" pitchFamily="34" charset="0"/>
              </a:rPr>
              <a:t>Mẹ em rán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     - Thuyền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 </a:t>
            </a:r>
            <a:r>
              <a:rPr lang="en-US" altLang="en-US" sz="2000" b="1">
                <a:latin typeface="Arial" panose="020B0604020202020204" pitchFamily="34" charset="0"/>
              </a:rPr>
              <a:t>san sát trên bến sông.</a:t>
            </a:r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61A260F2-6A9C-49A2-B16E-A2353DB7A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0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</a:rPr>
              <a:t>Cặp</a:t>
            </a:r>
            <a:r>
              <a:rPr lang="en-US" altLang="en-US" sz="2000" b="1" dirty="0"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</a:rPr>
              <a:t>từ</a:t>
            </a:r>
            <a:r>
              <a:rPr lang="en-US" altLang="en-US" sz="2000" b="1" dirty="0">
                <a:latin typeface="Arial" panose="020B0604020202020204" pitchFamily="34" charset="0"/>
              </a:rPr>
              <a:t> :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đậu</a:t>
            </a: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 - 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đậu</a:t>
            </a:r>
            <a:endParaRPr lang="en-US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2536" name="Text Box 11">
            <a:extLst>
              <a:ext uri="{FF2B5EF4-FFF2-40B4-BE49-F238E27FC236}">
                <a16:creationId xmlns:a16="http://schemas.microsoft.com/office/drawing/2014/main" id="{0203345D-6323-4CC7-BD11-6B686D3EA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6764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4348" name="Text Box 12">
            <a:extLst>
              <a:ext uri="{FF2B5EF4-FFF2-40B4-BE49-F238E27FC236}">
                <a16:creationId xmlns:a16="http://schemas.microsoft.com/office/drawing/2014/main" id="{F43C6F51-33CF-4903-B3B7-4248DF1B1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362200"/>
            <a:ext cx="563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a)   Cặp từ :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bò - bò</a:t>
            </a:r>
          </a:p>
        </p:txBody>
      </p:sp>
      <p:sp>
        <p:nvSpPr>
          <p:cNvPr id="14350" name="Text Box 14">
            <a:extLst>
              <a:ext uri="{FF2B5EF4-FFF2-40B4-BE49-F238E27FC236}">
                <a16:creationId xmlns:a16="http://schemas.microsoft.com/office/drawing/2014/main" id="{CE77D24D-AD83-4407-B949-3D5C55FA1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743200"/>
            <a:ext cx="594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b)  Cặp từ: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chín - chín</a:t>
            </a:r>
          </a:p>
        </p:txBody>
      </p:sp>
      <p:sp>
        <p:nvSpPr>
          <p:cNvPr id="14351" name="Text Box 15">
            <a:extLst>
              <a:ext uri="{FF2B5EF4-FFF2-40B4-BE49-F238E27FC236}">
                <a16:creationId xmlns:a16="http://schemas.microsoft.com/office/drawing/2014/main" id="{C61A5E24-9D97-40E0-AD81-E7ED0A16C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048000"/>
            <a:ext cx="6477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c)   Cặp từ :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bác - bác</a:t>
            </a:r>
          </a:p>
        </p:txBody>
      </p:sp>
      <p:sp>
        <p:nvSpPr>
          <p:cNvPr id="14352" name="Text Box 16">
            <a:extLst>
              <a:ext uri="{FF2B5EF4-FFF2-40B4-BE49-F238E27FC236}">
                <a16:creationId xmlns:a16="http://schemas.microsoft.com/office/drawing/2014/main" id="{F22CCE09-1293-42A6-9B62-1287ACFEC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352800"/>
            <a:ext cx="6858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     </a:t>
            </a:r>
            <a:r>
              <a:rPr lang="en-US" altLang="en-US" sz="2000" b="1" dirty="0" err="1">
                <a:latin typeface="Arial" panose="020B0604020202020204" pitchFamily="34" charset="0"/>
              </a:rPr>
              <a:t>Cặp</a:t>
            </a:r>
            <a:r>
              <a:rPr lang="en-US" altLang="en-US" sz="2000" b="1" dirty="0"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</a:rPr>
              <a:t>từ</a:t>
            </a:r>
            <a:r>
              <a:rPr lang="en-US" altLang="en-US" sz="2000" b="1" dirty="0">
                <a:latin typeface="Arial" panose="020B0604020202020204" pitchFamily="34" charset="0"/>
              </a:rPr>
              <a:t>: 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 - 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tôi</a:t>
            </a:r>
            <a:endParaRPr lang="en-US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4353" name="Text Box 17">
            <a:extLst>
              <a:ext uri="{FF2B5EF4-FFF2-40B4-BE49-F238E27FC236}">
                <a16:creationId xmlns:a16="http://schemas.microsoft.com/office/drawing/2014/main" id="{504AA0D6-F289-4620-9581-850C4F0C7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733800"/>
            <a:ext cx="6781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d)  Cặp từ: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đá - đá</a:t>
            </a:r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D34F4242-C83D-4326-82B0-1FC87A7B8D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18288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A5E643-97DC-4DE1-B50B-A910AB7A7C65}"/>
              </a:ext>
            </a:extLst>
          </p:cNvPr>
          <p:cNvSpPr/>
          <p:nvPr/>
        </p:nvSpPr>
        <p:spPr>
          <a:xfrm>
            <a:off x="1752600" y="1828800"/>
            <a:ext cx="5295040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222588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WordArt 8">
            <a:extLst>
              <a:ext uri="{FF2B5EF4-FFF2-40B4-BE49-F238E27FC236}">
                <a16:creationId xmlns:a16="http://schemas.microsoft.com/office/drawing/2014/main" id="{9F96B537-F696-42C5-9002-37118B0B728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3776990"/>
            <a:ext cx="8382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</a:p>
        </p:txBody>
      </p:sp>
      <p:sp>
        <p:nvSpPr>
          <p:cNvPr id="21513" name="WordArt 9">
            <a:extLst>
              <a:ext uri="{FF2B5EF4-FFF2-40B4-BE49-F238E27FC236}">
                <a16:creationId xmlns:a16="http://schemas.microsoft.com/office/drawing/2014/main" id="{DEC75DD8-4110-429E-9E3C-8F31F9102ED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248400" y="2557790"/>
            <a:ext cx="7620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</a:p>
        </p:txBody>
      </p:sp>
      <p:sp>
        <p:nvSpPr>
          <p:cNvPr id="21514" name="WordArt 10">
            <a:extLst>
              <a:ext uri="{FF2B5EF4-FFF2-40B4-BE49-F238E27FC236}">
                <a16:creationId xmlns:a16="http://schemas.microsoft.com/office/drawing/2014/main" id="{7BF548DA-4DD3-43A5-A518-589840FB553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343400" y="3700790"/>
            <a:ext cx="6858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</a:p>
        </p:txBody>
      </p:sp>
      <p:sp>
        <p:nvSpPr>
          <p:cNvPr id="21515" name="WordArt 11">
            <a:extLst>
              <a:ext uri="{FF2B5EF4-FFF2-40B4-BE49-F238E27FC236}">
                <a16:creationId xmlns:a16="http://schemas.microsoft.com/office/drawing/2014/main" id="{CEBF20A3-F429-4865-A2F5-708846DB784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248400" y="3929390"/>
            <a:ext cx="7620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</a:p>
        </p:txBody>
      </p:sp>
      <p:sp>
        <p:nvSpPr>
          <p:cNvPr id="21516" name="WordArt 12">
            <a:extLst>
              <a:ext uri="{FF2B5EF4-FFF2-40B4-BE49-F238E27FC236}">
                <a16:creationId xmlns:a16="http://schemas.microsoft.com/office/drawing/2014/main" id="{0C67C642-D88A-4B0C-9068-639401DF468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3600" y="2481590"/>
            <a:ext cx="8382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</a:p>
        </p:txBody>
      </p:sp>
      <p:sp>
        <p:nvSpPr>
          <p:cNvPr id="21517" name="WordArt 13">
            <a:extLst>
              <a:ext uri="{FF2B5EF4-FFF2-40B4-BE49-F238E27FC236}">
                <a16:creationId xmlns:a16="http://schemas.microsoft.com/office/drawing/2014/main" id="{3FFA2062-6D7F-44F3-878D-B068FD51A4A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84663" y="1773565"/>
            <a:ext cx="6858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</a:p>
        </p:txBody>
      </p:sp>
      <p:sp>
        <p:nvSpPr>
          <p:cNvPr id="21518" name="Oval 14">
            <a:extLst>
              <a:ext uri="{FF2B5EF4-FFF2-40B4-BE49-F238E27FC236}">
                <a16:creationId xmlns:a16="http://schemas.microsoft.com/office/drawing/2014/main" id="{6803D85F-B078-480D-8B4A-A1A845713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2205365"/>
            <a:ext cx="609600" cy="6096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1519" name="Oval 15">
            <a:extLst>
              <a:ext uri="{FF2B5EF4-FFF2-40B4-BE49-F238E27FC236}">
                <a16:creationId xmlns:a16="http://schemas.microsoft.com/office/drawing/2014/main" id="{4E0C4911-6FF6-4105-915E-08217E675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786390"/>
            <a:ext cx="609600" cy="609600"/>
          </a:xfrm>
          <a:prstGeom prst="ellipse">
            <a:avLst/>
          </a:prstGeom>
          <a:solidFill>
            <a:srgbClr val="000099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1520" name="Oval 16">
            <a:extLst>
              <a:ext uri="{FF2B5EF4-FFF2-40B4-BE49-F238E27FC236}">
                <a16:creationId xmlns:a16="http://schemas.microsoft.com/office/drawing/2014/main" id="{24AA1B39-96B1-4B4F-9833-E60DA366F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005590"/>
            <a:ext cx="609600" cy="609600"/>
          </a:xfrm>
          <a:prstGeom prst="ellipse">
            <a:avLst/>
          </a:prstGeom>
          <a:solidFill>
            <a:srgbClr val="80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1521" name="Oval 17">
            <a:extLst>
              <a:ext uri="{FF2B5EF4-FFF2-40B4-BE49-F238E27FC236}">
                <a16:creationId xmlns:a16="http://schemas.microsoft.com/office/drawing/2014/main" id="{5B99C209-C85E-4782-9426-98FC94B50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4081790"/>
            <a:ext cx="609600" cy="609600"/>
          </a:xfrm>
          <a:prstGeom prst="ellipse">
            <a:avLst/>
          </a:prstGeom>
          <a:solidFill>
            <a:srgbClr val="0033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1522" name="Oval 18">
            <a:extLst>
              <a:ext uri="{FF2B5EF4-FFF2-40B4-BE49-F238E27FC236}">
                <a16:creationId xmlns:a16="http://schemas.microsoft.com/office/drawing/2014/main" id="{8BB57D0C-32B7-4BD0-B9A4-6D5CFD421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786390"/>
            <a:ext cx="609600" cy="609600"/>
          </a:xfrm>
          <a:prstGeom prst="ellipse">
            <a:avLst/>
          </a:prstGeom>
          <a:solidFill>
            <a:srgbClr val="33CC33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1523" name="Oval 19">
            <a:extLst>
              <a:ext uri="{FF2B5EF4-FFF2-40B4-BE49-F238E27FC236}">
                <a16:creationId xmlns:a16="http://schemas.microsoft.com/office/drawing/2014/main" id="{230FCF0A-7696-4202-8770-CB87FDAF8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005590"/>
            <a:ext cx="609600" cy="609600"/>
          </a:xfrm>
          <a:prstGeom prst="ellipse">
            <a:avLst/>
          </a:prstGeom>
          <a:solidFill>
            <a:srgbClr val="6600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5</a:t>
            </a:r>
          </a:p>
        </p:txBody>
      </p:sp>
      <p:pic>
        <p:nvPicPr>
          <p:cNvPr id="23581" name="Picture 11" descr="CRNRC407">
            <a:extLst>
              <a:ext uri="{FF2B5EF4-FFF2-40B4-BE49-F238E27FC236}">
                <a16:creationId xmlns:a16="http://schemas.microsoft.com/office/drawing/2014/main" id="{5F74FC14-A312-445C-A2A2-21201D87B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52400" y="-87121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82" name="Picture 11" descr="CRNRC407">
            <a:extLst>
              <a:ext uri="{FF2B5EF4-FFF2-40B4-BE49-F238E27FC236}">
                <a16:creationId xmlns:a16="http://schemas.microsoft.com/office/drawing/2014/main" id="{CE0FCD22-AC58-437B-8DB1-25D58D955E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467600" y="-71881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C04116-E8D1-4872-9364-BDA4B86619C0}"/>
              </a:ext>
            </a:extLst>
          </p:cNvPr>
          <p:cNvSpPr txBox="1"/>
          <p:nvPr/>
        </p:nvSpPr>
        <p:spPr>
          <a:xfrm flipH="1">
            <a:off x="152400" y="7815590"/>
            <a:ext cx="64312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HS </a:t>
            </a:r>
            <a:r>
              <a:rPr lang="en-US" sz="1100" dirty="0" err="1"/>
              <a:t>lựa</a:t>
            </a:r>
            <a:r>
              <a:rPr lang="en-US" sz="1100" dirty="0"/>
              <a:t> </a:t>
            </a:r>
            <a:r>
              <a:rPr lang="en-US" sz="1100" dirty="0" err="1"/>
              <a:t>chọn</a:t>
            </a:r>
            <a:r>
              <a:rPr lang="en-US" sz="1100" dirty="0"/>
              <a:t> </a:t>
            </a:r>
            <a:r>
              <a:rPr lang="en-US" sz="1100" dirty="0" err="1"/>
              <a:t>số</a:t>
            </a:r>
            <a:r>
              <a:rPr lang="en-US" sz="1100" dirty="0"/>
              <a:t>, </a:t>
            </a:r>
            <a:r>
              <a:rPr lang="en-US" sz="1100" dirty="0" err="1"/>
              <a:t>chọn</a:t>
            </a:r>
            <a:r>
              <a:rPr lang="en-US" sz="1100" dirty="0"/>
              <a:t> </a:t>
            </a:r>
            <a:r>
              <a:rPr lang="en-US" sz="1100" dirty="0" err="1"/>
              <a:t>từ</a:t>
            </a:r>
            <a:r>
              <a:rPr lang="en-US" sz="1100" dirty="0"/>
              <a:t> </a:t>
            </a:r>
            <a:r>
              <a:rPr lang="en-US" sz="1100" dirty="0" err="1"/>
              <a:t>để</a:t>
            </a:r>
            <a:r>
              <a:rPr lang="en-US" sz="1100" dirty="0"/>
              <a:t> </a:t>
            </a:r>
            <a:r>
              <a:rPr lang="en-US" sz="1100" dirty="0" err="1"/>
              <a:t>đặt</a:t>
            </a:r>
            <a:r>
              <a:rPr lang="en-US" sz="1100" dirty="0"/>
              <a:t> </a:t>
            </a:r>
            <a:r>
              <a:rPr lang="en-US" sz="1100" dirty="0" err="1"/>
              <a:t>câu</a:t>
            </a:r>
            <a:endParaRPr lang="en-US" sz="1100" dirty="0"/>
          </a:p>
        </p:txBody>
      </p:sp>
      <p:sp>
        <p:nvSpPr>
          <p:cNvPr id="30" name="AutoShape 6">
            <a:extLst>
              <a:ext uri="{FF2B5EF4-FFF2-40B4-BE49-F238E27FC236}">
                <a16:creationId xmlns:a16="http://schemas.microsoft.com/office/drawing/2014/main" id="{94835E07-938B-41EC-BE83-598614C95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" y="413078"/>
            <a:ext cx="4233863" cy="1524000"/>
          </a:xfrm>
          <a:prstGeom prst="cloudCallout">
            <a:avLst>
              <a:gd name="adj1" fmla="val -122662"/>
              <a:gd name="adj2" fmla="val 51722"/>
            </a:avLst>
          </a:prstGeom>
          <a:solidFill>
            <a:srgbClr val="66FFFF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Trò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chơi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: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Chọn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số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đặt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câu</a:t>
            </a:r>
            <a:endParaRPr lang="en-US" altLang="en-US" sz="2400" b="1" i="1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15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18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15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1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15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15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1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15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3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215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2"/>
                  </p:tgtEl>
                </p:cond>
              </p:nextCondLst>
            </p:seq>
          </p:childTnLst>
        </p:cTn>
      </p:par>
    </p:tnLst>
    <p:bldLst>
      <p:bldP spid="21518" grpId="0" animBg="1"/>
      <p:bldP spid="21519" grpId="0" animBg="1"/>
      <p:bldP spid="21520" grpId="0" animBg="1"/>
      <p:bldP spid="21521" grpId="0" animBg="1"/>
      <p:bldP spid="21522" grpId="0" animBg="1"/>
      <p:bldP spid="2152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WordArt 7">
            <a:extLst>
              <a:ext uri="{FF2B5EF4-FFF2-40B4-BE49-F238E27FC236}">
                <a16:creationId xmlns:a16="http://schemas.microsoft.com/office/drawing/2014/main" id="{D9D89944-1FF8-4E22-8E62-8A409436C78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95400" y="501650"/>
            <a:ext cx="4267200" cy="2057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60801"/>
              </a:avLst>
            </a:prstTxWarp>
            <a:scene3d>
              <a:camera prst="legacyPerspectiveTopLeft">
                <a:rot lat="0" lon="20519966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en-US" sz="3600" b="1" i="1" kern="10" dirty="0" err="1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3600" b="1" i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kern="10" dirty="0" err="1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3600" b="1" i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1512" name="Text Box 8">
            <a:extLst>
              <a:ext uri="{FF2B5EF4-FFF2-40B4-BE49-F238E27FC236}">
                <a16:creationId xmlns:a16="http://schemas.microsoft.com/office/drawing/2014/main" id="{ACAC7617-B4E4-4028-9979-2165F5B81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787650"/>
            <a:ext cx="6400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Arial" panose="020B0604020202020204" pitchFamily="34" charset="0"/>
              </a:rPr>
              <a:t>Về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nhà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tìm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các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câu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có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dùng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từ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đồng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âm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để</a:t>
            </a:r>
            <a:r>
              <a:rPr lang="en-US" altLang="en-US" sz="2800" b="1" dirty="0">
                <a:latin typeface="Arial" panose="020B0604020202020204" pitchFamily="34" charset="0"/>
              </a:rPr>
              <a:t>  </a:t>
            </a:r>
            <a:r>
              <a:rPr lang="en-US" altLang="en-US" sz="2800" b="1" dirty="0" err="1">
                <a:latin typeface="Arial" panose="020B0604020202020204" pitchFamily="34" charset="0"/>
              </a:rPr>
              <a:t>chơi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chữ</a:t>
            </a:r>
            <a:r>
              <a:rPr lang="en-US" altLang="en-US" sz="1800" dirty="0">
                <a:latin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562100" y="1676400"/>
            <a:ext cx="6019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</a:rPr>
              <a:t>Thế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nào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là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từ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đồng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âm</a:t>
            </a:r>
            <a:r>
              <a:rPr lang="en-US" sz="3200" b="1" dirty="0">
                <a:solidFill>
                  <a:srgbClr val="FF0000"/>
                </a:solidFill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</a:rPr>
              <a:t>Đặt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câu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với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từ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đồng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âm</a:t>
            </a:r>
            <a:r>
              <a:rPr lang="en-US" sz="3200" b="1" dirty="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2EF9E-479C-4626-9D8D-8625D8A99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đạt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CFDAD39-6376-4FE4-AD4D-E5A8CF3E3FE0}"/>
              </a:ext>
            </a:extLst>
          </p:cNvPr>
          <p:cNvGrpSpPr/>
          <p:nvPr/>
        </p:nvGrpSpPr>
        <p:grpSpPr bwMode="auto">
          <a:xfrm>
            <a:off x="457200" y="1742221"/>
            <a:ext cx="11672840" cy="1200329"/>
            <a:chOff x="681488" y="2935272"/>
            <a:chExt cx="12110161" cy="1198905"/>
          </a:xfrm>
        </p:grpSpPr>
        <p:sp>
          <p:nvSpPr>
            <p:cNvPr id="6" name="Rectangle 14">
              <a:extLst>
                <a:ext uri="{FF2B5EF4-FFF2-40B4-BE49-F238E27FC236}">
                  <a16:creationId xmlns:a16="http://schemas.microsoft.com/office/drawing/2014/main" id="{6A1C9E72-1AB8-4B48-ADCC-ECB59E574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036" y="2935272"/>
              <a:ext cx="11319613" cy="119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lang="en-US" sz="3600" dirty="0" err="1"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iểu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thế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dùng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âm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just"/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chơi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chữ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sz="3600" b="1" dirty="0">
                <a:solidFill>
                  <a:srgbClr val="0070C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A17847AF-6D1E-4E26-BA63-1279AB2C6D06}"/>
                </a:ext>
              </a:extLst>
            </p:cNvPr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00B05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7E0CEC0-2C50-4736-B40B-4F3A97731933}"/>
              </a:ext>
            </a:extLst>
          </p:cNvPr>
          <p:cNvGrpSpPr/>
          <p:nvPr/>
        </p:nvGrpSpPr>
        <p:grpSpPr bwMode="auto">
          <a:xfrm>
            <a:off x="533400" y="3219271"/>
            <a:ext cx="11672840" cy="1200329"/>
            <a:chOff x="681488" y="2935272"/>
            <a:chExt cx="12110161" cy="1198905"/>
          </a:xfrm>
        </p:grpSpPr>
        <p:sp>
          <p:nvSpPr>
            <p:cNvPr id="9" name="Rectangle 14">
              <a:extLst>
                <a:ext uri="{FF2B5EF4-FFF2-40B4-BE49-F238E27FC236}">
                  <a16:creationId xmlns:a16="http://schemas.microsoft.com/office/drawing/2014/main" id="{E73EED53-F836-4195-83BC-ACD3A0C2E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036" y="2935272"/>
              <a:ext cx="11319613" cy="119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lang="en-US" sz="3600" dirty="0" err="1">
                  <a:effectLst/>
                  <a:ea typeface="Times New Roman" panose="02020603050405020304" pitchFamily="18" charset="0"/>
                </a:rPr>
                <a:t>Hiểu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tác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dụng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của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biện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pháp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dùng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từ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</a:p>
            <a:p>
              <a:pPr algn="just"/>
              <a:r>
                <a:rPr lang="en-US" sz="3600" dirty="0" err="1">
                  <a:effectLst/>
                  <a:ea typeface="Times New Roman" panose="02020603050405020304" pitchFamily="18" charset="0"/>
                </a:rPr>
                <a:t>đồng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âm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chơi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chữ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.</a:t>
              </a:r>
              <a:endParaRPr lang="en-US" altLang="en-US" sz="3600" b="1" dirty="0">
                <a:solidFill>
                  <a:srgbClr val="0070C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184DBAD9-088A-4EAC-A04D-E88276225964}"/>
                </a:ext>
              </a:extLst>
            </p:cNvPr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00B050"/>
                </a:solidFill>
              </a:endParaRPr>
            </a:p>
          </p:txBody>
        </p:sp>
      </p:grp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D43D8B2-4BC7-44B5-B88E-4ADF43241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0813"/>
            <a:ext cx="8229600" cy="45307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84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44B59-4BC0-4F7B-A915-024F1774D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2B40A6-AF0C-4722-8E3F-C6B44AB60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5902" y="1600200"/>
            <a:ext cx="5912195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indent="0" algn="ctr">
              <a:buNone/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106311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AutoShape 9">
            <a:extLst>
              <a:ext uri="{FF2B5EF4-FFF2-40B4-BE49-F238E27FC236}">
                <a16:creationId xmlns:a16="http://schemas.microsoft.com/office/drawing/2014/main" id="{A1D8239D-B127-4036-B665-D70A82F11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7330" y="609600"/>
            <a:ext cx="4343400" cy="1600200"/>
          </a:xfrm>
          <a:prstGeom prst="cloudCallout">
            <a:avLst>
              <a:gd name="adj1" fmla="val -44958"/>
              <a:gd name="adj2" fmla="val 65435"/>
            </a:avLst>
          </a:prstGeom>
          <a:gradFill rotWithShape="1">
            <a:gsLst>
              <a:gs pos="0">
                <a:schemeClr val="bg1"/>
              </a:gs>
              <a:gs pos="100000">
                <a:srgbClr val="66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Arial" panose="020B0604020202020204" pitchFamily="34" charset="0"/>
              </a:rPr>
              <a:t>Có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thể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hiểu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câu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này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theo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những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cách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nào</a:t>
            </a:r>
            <a:r>
              <a:rPr lang="en-US" altLang="en-US" sz="2400" dirty="0">
                <a:latin typeface="Arial" panose="020B0604020202020204" pitchFamily="34" charset="0"/>
              </a:rPr>
              <a:t> ?</a:t>
            </a:r>
          </a:p>
        </p:txBody>
      </p:sp>
      <p:sp>
        <p:nvSpPr>
          <p:cNvPr id="10251" name="AutoShape 11">
            <a:extLst>
              <a:ext uri="{FF2B5EF4-FFF2-40B4-BE49-F238E27FC236}">
                <a16:creationId xmlns:a16="http://schemas.microsoft.com/office/drawing/2014/main" id="{56D3394E-5332-4192-94D0-2B987EB61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828800"/>
            <a:ext cx="4114800" cy="1524000"/>
          </a:xfrm>
          <a:prstGeom prst="flowChartTerminator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Hổ mang bò lên núi</a:t>
            </a:r>
            <a:r>
              <a:rPr lang="en-US" altLang="en-US">
                <a:latin typeface="Arial" panose="020B0604020202020204" pitchFamily="34" charset="0"/>
              </a:rPr>
              <a:t>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102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>
            <a:extLst>
              <a:ext uri="{FF2B5EF4-FFF2-40B4-BE49-F238E27FC236}">
                <a16:creationId xmlns:a16="http://schemas.microsoft.com/office/drawing/2014/main" id="{542E04C5-6A65-48BD-AC2E-FCCE8ABB9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238625"/>
            <a:ext cx="3313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>
                <a:latin typeface="Arial" panose="020B0604020202020204" pitchFamily="34" charset="0"/>
              </a:rPr>
              <a:t>Hổ mang  </a:t>
            </a:r>
            <a:r>
              <a:rPr lang="en-US" altLang="en-US" sz="2400" b="1" i="1">
                <a:solidFill>
                  <a:srgbClr val="FF0000"/>
                </a:solidFill>
                <a:latin typeface="Arial" panose="020B0604020202020204" pitchFamily="34" charset="0"/>
              </a:rPr>
              <a:t>bò</a:t>
            </a:r>
            <a:r>
              <a:rPr lang="en-US" altLang="en-US" sz="2400" b="1" i="1">
                <a:latin typeface="Arial" panose="020B0604020202020204" pitchFamily="34" charset="0"/>
              </a:rPr>
              <a:t> lên núi.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20483" name="Text Box 3">
            <a:extLst>
              <a:ext uri="{FF2B5EF4-FFF2-40B4-BE49-F238E27FC236}">
                <a16:creationId xmlns:a16="http://schemas.microsoft.com/office/drawing/2014/main" id="{4ABB7691-098E-4BEA-9D53-6D40AA6E3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04800"/>
            <a:ext cx="800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* Có </a:t>
            </a:r>
            <a:r>
              <a:rPr lang="en-US" altLang="en-US" i="1" dirty="0" err="1">
                <a:solidFill>
                  <a:srgbClr val="002060"/>
                </a:solidFill>
                <a:latin typeface="Arial" panose="020B0604020202020204" pitchFamily="34" charset="0"/>
              </a:rPr>
              <a:t>thê</a:t>
            </a: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̉ </a:t>
            </a:r>
            <a:r>
              <a:rPr lang="en-US" altLang="en-US" i="1" dirty="0" err="1">
                <a:solidFill>
                  <a:srgbClr val="002060"/>
                </a:solidFill>
                <a:latin typeface="Arial" panose="020B0604020202020204" pitchFamily="34" charset="0"/>
              </a:rPr>
              <a:t>hiểu</a:t>
            </a: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002060"/>
                </a:solidFill>
                <a:latin typeface="Arial" panose="020B0604020202020204" pitchFamily="34" charset="0"/>
              </a:rPr>
              <a:t>câu</a:t>
            </a: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 :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Hô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̉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mang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bò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lên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núi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B64FC73F-DB94-447C-AC54-6F47A681C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314825"/>
            <a:ext cx="3527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latin typeface="Arial" panose="020B0604020202020204" pitchFamily="34" charset="0"/>
              </a:rPr>
              <a:t>Hô</a:t>
            </a:r>
            <a:r>
              <a:rPr lang="en-US" altLang="en-US" sz="2400" b="1" i="1" dirty="0">
                <a:latin typeface="Arial" panose="020B0604020202020204" pitchFamily="34" charset="0"/>
              </a:rPr>
              <a:t>̉  </a:t>
            </a:r>
            <a:r>
              <a:rPr lang="en-US" altLang="en-US" sz="2400" b="1" i="1" dirty="0" err="1">
                <a:latin typeface="Arial" panose="020B0604020202020204" pitchFamily="34" charset="0"/>
              </a:rPr>
              <a:t>mang</a:t>
            </a:r>
            <a:r>
              <a:rPr lang="en-US" altLang="en-US" sz="2400" b="1" i="1" dirty="0"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bò</a:t>
            </a:r>
            <a:r>
              <a:rPr lang="en-US" altLang="en-US" sz="2400" b="1" i="1" dirty="0"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latin typeface="Arial" panose="020B0604020202020204" pitchFamily="34" charset="0"/>
              </a:rPr>
              <a:t>lên</a:t>
            </a:r>
            <a:r>
              <a:rPr lang="en-US" altLang="en-US" sz="2400" b="1" i="1" dirty="0"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latin typeface="Arial" panose="020B0604020202020204" pitchFamily="34" charset="0"/>
              </a:rPr>
              <a:t>núi</a:t>
            </a:r>
            <a:r>
              <a:rPr lang="en-US" altLang="en-US" sz="2400" b="1" i="1" dirty="0">
                <a:latin typeface="Arial" panose="020B0604020202020204" pitchFamily="34" charset="0"/>
              </a:rPr>
              <a:t>.</a:t>
            </a:r>
            <a:endParaRPr lang="en-US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7173" name="Line 5">
            <a:extLst>
              <a:ext uri="{FF2B5EF4-FFF2-40B4-BE49-F238E27FC236}">
                <a16:creationId xmlns:a16="http://schemas.microsoft.com/office/drawing/2014/main" id="{291167BD-BFC2-4FB6-BBE7-9A201709A8F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038225"/>
            <a:ext cx="0" cy="3529013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Line 6">
            <a:extLst>
              <a:ext uri="{FF2B5EF4-FFF2-40B4-BE49-F238E27FC236}">
                <a16:creationId xmlns:a16="http://schemas.microsoft.com/office/drawing/2014/main" id="{2AE8ACE0-853F-4B8E-B960-D2DFB5FB0D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4400" y="4238625"/>
            <a:ext cx="215900" cy="574675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0487" name="Line 7">
            <a:extLst>
              <a:ext uri="{FF2B5EF4-FFF2-40B4-BE49-F238E27FC236}">
                <a16:creationId xmlns:a16="http://schemas.microsoft.com/office/drawing/2014/main" id="{B7A4BCC3-1B5D-4D98-82FF-3BD018FEC5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314825"/>
            <a:ext cx="215900" cy="574675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0488" name="Text Box 8">
            <a:extLst>
              <a:ext uri="{FF2B5EF4-FFF2-40B4-BE49-F238E27FC236}">
                <a16:creationId xmlns:a16="http://schemas.microsoft.com/office/drawing/2014/main" id="{376FD066-08A6-4327-B666-3CE3B3D21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619625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CN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89" name="Text Box 9">
            <a:extLst>
              <a:ext uri="{FF2B5EF4-FFF2-40B4-BE49-F238E27FC236}">
                <a16:creationId xmlns:a16="http://schemas.microsoft.com/office/drawing/2014/main" id="{2F227A99-FC13-4766-8871-0C1571150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4695825"/>
            <a:ext cx="126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CN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90" name="Text Box 10">
            <a:extLst>
              <a:ext uri="{FF2B5EF4-FFF2-40B4-BE49-F238E27FC236}">
                <a16:creationId xmlns:a16="http://schemas.microsoft.com/office/drawing/2014/main" id="{2FC19761-8800-4A1F-99A9-78E659844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19625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VN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91" name="Text Box 11">
            <a:extLst>
              <a:ext uri="{FF2B5EF4-FFF2-40B4-BE49-F238E27FC236}">
                <a16:creationId xmlns:a16="http://schemas.microsoft.com/office/drawing/2014/main" id="{67574785-79DD-4795-8275-11ADFFEED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695825"/>
            <a:ext cx="1420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VN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92" name="Text Box 12">
            <a:extLst>
              <a:ext uri="{FF2B5EF4-FFF2-40B4-BE49-F238E27FC236}">
                <a16:creationId xmlns:a16="http://schemas.microsoft.com/office/drawing/2014/main" id="{C73BA03E-A413-4F85-9D5B-05438BBD2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096963"/>
            <a:ext cx="15440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i="1" dirty="0" err="1">
                <a:solidFill>
                  <a:srgbClr val="002060"/>
                </a:solidFill>
                <a:latin typeface="Arial" panose="020B0604020202020204" pitchFamily="34" charset="0"/>
              </a:rPr>
              <a:t>Cách</a:t>
            </a:r>
            <a:r>
              <a:rPr lang="en-US" altLang="en-US" sz="1800" b="1" i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i="1" dirty="0" err="1">
                <a:solidFill>
                  <a:srgbClr val="002060"/>
                </a:solidFill>
                <a:latin typeface="Arial" panose="020B0604020202020204" pitchFamily="34" charset="0"/>
              </a:rPr>
              <a:t>hiểu</a:t>
            </a:r>
            <a:r>
              <a:rPr lang="en-US" altLang="en-US" sz="1800" i="1" dirty="0">
                <a:solidFill>
                  <a:srgbClr val="002060"/>
                </a:solidFill>
                <a:latin typeface="Arial" panose="020B0604020202020204" pitchFamily="34" charset="0"/>
              </a:rPr>
              <a:t> 1</a:t>
            </a:r>
            <a:r>
              <a:rPr lang="en-US" altLang="en-US" sz="1800" dirty="0">
                <a:solidFill>
                  <a:srgbClr val="002060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20493" name="Text Box 13">
            <a:extLst>
              <a:ext uri="{FF2B5EF4-FFF2-40B4-BE49-F238E27FC236}">
                <a16:creationId xmlns:a16="http://schemas.microsoft.com/office/drawing/2014/main" id="{72EF319F-DF19-4544-922C-0B613E765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1096963"/>
            <a:ext cx="15440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i="1">
                <a:solidFill>
                  <a:srgbClr val="002060"/>
                </a:solidFill>
                <a:latin typeface="Arial" panose="020B0604020202020204" pitchFamily="34" charset="0"/>
              </a:rPr>
              <a:t>Cách hiểu</a:t>
            </a:r>
            <a:r>
              <a:rPr lang="en-US" altLang="en-US" sz="1800" i="1">
                <a:solidFill>
                  <a:srgbClr val="002060"/>
                </a:solidFill>
                <a:latin typeface="Arial" panose="020B0604020202020204" pitchFamily="34" charset="0"/>
              </a:rPr>
              <a:t> 2:</a:t>
            </a: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8EC5B250-FC9E-4E38-ACFB-3BCD2BA758D3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1419225"/>
            <a:ext cx="4103688" cy="2667000"/>
            <a:chOff x="2544" y="336"/>
            <a:chExt cx="2208" cy="1296"/>
          </a:xfrm>
        </p:grpSpPr>
        <p:pic>
          <p:nvPicPr>
            <p:cNvPr id="7185" name="Picture 17" descr="images">
              <a:extLst>
                <a:ext uri="{FF2B5EF4-FFF2-40B4-BE49-F238E27FC236}">
                  <a16:creationId xmlns:a16="http://schemas.microsoft.com/office/drawing/2014/main" id="{33F1682C-3325-466E-BDA9-6526298AFA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336"/>
              <a:ext cx="2208" cy="1296"/>
            </a:xfrm>
            <a:prstGeom prst="rect">
              <a:avLst/>
            </a:prstGeom>
            <a:noFill/>
            <a:ln w="19050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86" name="Picture 18" descr="1">
              <a:extLst>
                <a:ext uri="{FF2B5EF4-FFF2-40B4-BE49-F238E27FC236}">
                  <a16:creationId xmlns:a16="http://schemas.microsoft.com/office/drawing/2014/main" id="{FE1D6338-9DC4-4A0F-A28A-99144568A5F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1200"/>
              <a:ext cx="86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500" name="Picture 20" descr="Kết quả hình ảnh cho hinh anh con ho trong rung">
            <a:extLst>
              <a:ext uri="{FF2B5EF4-FFF2-40B4-BE49-F238E27FC236}">
                <a16:creationId xmlns:a16="http://schemas.microsoft.com/office/drawing/2014/main" id="{E7D8C10A-D292-45BB-8ED6-FCD000100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419225"/>
            <a:ext cx="3960812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85BA3-5A38-4A00-8612-262E14CC3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9DB2F-D370-4F6F-8E24-F1D2182F4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5" descr="1">
            <a:extLst>
              <a:ext uri="{FF2B5EF4-FFF2-40B4-BE49-F238E27FC236}">
                <a16:creationId xmlns:a16="http://schemas.microsoft.com/office/drawing/2014/main" id="{3C107640-9281-4258-BABE-47D6E7A6C8F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04800"/>
            <a:ext cx="222091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AutoShape 9">
            <a:extLst>
              <a:ext uri="{FF2B5EF4-FFF2-40B4-BE49-F238E27FC236}">
                <a16:creationId xmlns:a16="http://schemas.microsoft.com/office/drawing/2014/main" id="{8D1BA2C4-F2B4-47E8-8AF1-6C60DD413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981200"/>
            <a:ext cx="3886200" cy="1295400"/>
          </a:xfrm>
          <a:prstGeom prst="flowChartTerminator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Hổ mang bò lên núi</a:t>
            </a:r>
            <a:r>
              <a:rPr lang="en-US" altLang="en-US">
                <a:latin typeface="Arial" panose="020B0604020202020204" pitchFamily="34" charset="0"/>
              </a:rPr>
              <a:t>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A7647E1A-2EEB-4B4F-99E8-CA6FED812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828800"/>
            <a:ext cx="41148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(</a:t>
            </a: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</a:rPr>
              <a:t>Rắn) hổ mang (đang) bò lên núi.</a:t>
            </a:r>
            <a:endParaRPr lang="en-US" altLang="en-US" sz="28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107387F7-A406-4EB7-9C1D-29D2A8587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667000"/>
            <a:ext cx="396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</a:rPr>
              <a:t>(Con) hổ (đang) mang (con) bò lên núi.</a:t>
            </a:r>
          </a:p>
        </p:txBody>
      </p:sp>
      <p:sp>
        <p:nvSpPr>
          <p:cNvPr id="17" name="AutoShape 15">
            <a:extLst>
              <a:ext uri="{FF2B5EF4-FFF2-40B4-BE49-F238E27FC236}">
                <a16:creationId xmlns:a16="http://schemas.microsoft.com/office/drawing/2014/main" id="{9D3E4607-49E5-44DD-8B8F-B380C1E64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00200" y="3429000"/>
            <a:ext cx="12039600" cy="2286000"/>
          </a:xfrm>
          <a:prstGeom prst="ribbon">
            <a:avLst>
              <a:gd name="adj1" fmla="val 0"/>
              <a:gd name="adj2" fmla="val 74185"/>
            </a:avLst>
          </a:prstGeom>
          <a:gradFill rotWithShape="1">
            <a:gsLst>
              <a:gs pos="0">
                <a:srgbClr val="FFFFCC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/>
              <a:t>-Các tiếng </a:t>
            </a:r>
            <a:r>
              <a:rPr lang="en-US" altLang="en-US" sz="2400">
                <a:solidFill>
                  <a:srgbClr val="FF0000"/>
                </a:solidFill>
              </a:rPr>
              <a:t>hổ, mang </a:t>
            </a:r>
            <a:r>
              <a:rPr lang="en-US" altLang="en-US" sz="2400"/>
              <a:t>trong từ </a:t>
            </a:r>
            <a:r>
              <a:rPr lang="en-US" altLang="en-US" sz="2400">
                <a:solidFill>
                  <a:srgbClr val="FF0000"/>
                </a:solidFill>
              </a:rPr>
              <a:t>hổ mang </a:t>
            </a:r>
            <a:r>
              <a:rPr lang="en-US" altLang="en-US" sz="2400"/>
              <a:t>đồng âm với từ</a:t>
            </a:r>
            <a:r>
              <a:rPr lang="en-US" altLang="en-US" sz="2400">
                <a:solidFill>
                  <a:srgbClr val="FF0000"/>
                </a:solidFill>
              </a:rPr>
              <a:t> hổ </a:t>
            </a:r>
            <a:r>
              <a:rPr lang="en-US" altLang="en-US" sz="2400"/>
              <a:t>và động</a:t>
            </a:r>
          </a:p>
          <a:p>
            <a:r>
              <a:rPr lang="en-US" altLang="en-US" sz="2400"/>
              <a:t> từ</a:t>
            </a:r>
            <a:r>
              <a:rPr lang="en-US" altLang="en-US" sz="2400">
                <a:solidFill>
                  <a:srgbClr val="FF0000"/>
                </a:solidFill>
              </a:rPr>
              <a:t> mang</a:t>
            </a:r>
            <a:r>
              <a:rPr lang="en-US" altLang="en-US" sz="2400"/>
              <a:t>.</a:t>
            </a:r>
          </a:p>
          <a:p>
            <a:r>
              <a:rPr lang="en-US" altLang="en-US" sz="2400"/>
              <a:t> -</a:t>
            </a:r>
            <a:r>
              <a:rPr lang="en-US" altLang="en-US" sz="2400">
                <a:solidFill>
                  <a:srgbClr val="FF0000"/>
                </a:solidFill>
              </a:rPr>
              <a:t>Động từ bò</a:t>
            </a:r>
            <a:r>
              <a:rPr lang="en-US" altLang="en-US" sz="2400"/>
              <a:t> đồng âm với </a:t>
            </a:r>
            <a:r>
              <a:rPr lang="en-US" altLang="en-US" sz="2400">
                <a:solidFill>
                  <a:srgbClr val="FF0000"/>
                </a:solidFill>
              </a:rPr>
              <a:t>danh từ bò</a:t>
            </a:r>
            <a:r>
              <a:rPr lang="en-US" altLang="en-US" sz="2400"/>
              <a:t>.</a:t>
            </a:r>
          </a:p>
          <a:p>
            <a:r>
              <a:rPr lang="en-US" altLang="en-US" sz="2400" u="sng"/>
              <a:t>Các từ đồng âm</a:t>
            </a:r>
            <a:r>
              <a:rPr lang="en-US" altLang="en-US" sz="2400"/>
              <a:t>: </a:t>
            </a:r>
            <a:r>
              <a:rPr lang="en-US" altLang="en-US" sz="2400">
                <a:solidFill>
                  <a:srgbClr val="FF0000"/>
                </a:solidFill>
              </a:rPr>
              <a:t>Hổ; mang; bò.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2B04A86-CC65-41A8-A64C-72E0CE10D2B2}"/>
              </a:ext>
            </a:extLst>
          </p:cNvPr>
          <p:cNvCxnSpPr/>
          <p:nvPr/>
        </p:nvCxnSpPr>
        <p:spPr>
          <a:xfrm flipV="1">
            <a:off x="4114800" y="2209800"/>
            <a:ext cx="914400" cy="26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B365838-1B18-4E10-8A50-B47849CEAE55}"/>
              </a:ext>
            </a:extLst>
          </p:cNvPr>
          <p:cNvCxnSpPr>
            <a:stCxn id="14" idx="3"/>
          </p:cNvCxnSpPr>
          <p:nvPr/>
        </p:nvCxnSpPr>
        <p:spPr>
          <a:xfrm>
            <a:off x="4191000" y="2628900"/>
            <a:ext cx="114300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5" descr="1">
            <a:extLst>
              <a:ext uri="{FF2B5EF4-FFF2-40B4-BE49-F238E27FC236}">
                <a16:creationId xmlns:a16="http://schemas.microsoft.com/office/drawing/2014/main" id="{D8A19400-8E90-46A3-BAE0-E1ED002A18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1337"/>
            <a:ext cx="222091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AutoShape 6">
            <a:extLst>
              <a:ext uri="{FF2B5EF4-FFF2-40B4-BE49-F238E27FC236}">
                <a16:creationId xmlns:a16="http://schemas.microsoft.com/office/drawing/2014/main" id="{E64699BF-67FB-4B5B-A0BE-5618EB1CF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0"/>
            <a:ext cx="4233863" cy="1524000"/>
          </a:xfrm>
          <a:prstGeom prst="cloudCallout">
            <a:avLst>
              <a:gd name="adj1" fmla="val -122662"/>
              <a:gd name="adj2" fmla="val 51722"/>
            </a:avLst>
          </a:prstGeom>
          <a:solidFill>
            <a:srgbClr val="00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Vì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sao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có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thê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̉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hiểu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theo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nhiều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nghĩa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như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vậy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20178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1" name="AutoShape 9">
            <a:extLst>
              <a:ext uri="{FF2B5EF4-FFF2-40B4-BE49-F238E27FC236}">
                <a16:creationId xmlns:a16="http://schemas.microsoft.com/office/drawing/2014/main" id="{61FF87EC-D0FC-491F-BDAA-0574043B6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05000"/>
            <a:ext cx="7924800" cy="22098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FF00"/>
              </a:gs>
              <a:gs pos="100000">
                <a:srgbClr val="66FF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 err="1">
                <a:solidFill>
                  <a:srgbClr val="0000CC"/>
                </a:solidFill>
              </a:rPr>
              <a:t>Dùng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từ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đồng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âm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để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chơi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chữ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là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dựa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vào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hiện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tượng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</a:p>
          <a:p>
            <a:r>
              <a:rPr lang="en-US" altLang="en-US" sz="2400" dirty="0" err="1">
                <a:solidFill>
                  <a:srgbClr val="0000CC"/>
                </a:solidFill>
              </a:rPr>
              <a:t>đồng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âm</a:t>
            </a:r>
            <a:r>
              <a:rPr lang="en-US" altLang="en-US" sz="2400" dirty="0">
                <a:solidFill>
                  <a:srgbClr val="0000CC"/>
                </a:solidFill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</a:rPr>
              <a:t>tạo</a:t>
            </a:r>
            <a:r>
              <a:rPr lang="en-US" altLang="en-US" sz="2400" dirty="0">
                <a:solidFill>
                  <a:srgbClr val="0000CC"/>
                </a:solidFill>
              </a:rPr>
              <a:t> ra </a:t>
            </a:r>
            <a:r>
              <a:rPr lang="en-US" altLang="en-US" sz="2400" dirty="0" err="1">
                <a:solidFill>
                  <a:srgbClr val="0000CC"/>
                </a:solidFill>
              </a:rPr>
              <a:t>những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câu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nói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có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nhiều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nghĩa</a:t>
            </a:r>
            <a:r>
              <a:rPr lang="en-US" altLang="en-US" sz="2400" dirty="0">
                <a:solidFill>
                  <a:srgbClr val="0000CC"/>
                </a:solidFill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</a:rPr>
              <a:t>gây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</a:p>
          <a:p>
            <a:r>
              <a:rPr lang="en-US" altLang="en-US" sz="2400" dirty="0" err="1">
                <a:solidFill>
                  <a:srgbClr val="0000CC"/>
                </a:solidFill>
              </a:rPr>
              <a:t>những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bất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ngờ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thú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vị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cho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người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đọc</a:t>
            </a:r>
            <a:r>
              <a:rPr lang="en-US" altLang="en-US" sz="2400" dirty="0">
                <a:solidFill>
                  <a:srgbClr val="0000CC"/>
                </a:solidFill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</a:rPr>
              <a:t>người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nghe</a:t>
            </a:r>
            <a:r>
              <a:rPr lang="en-US" altLang="en-US" sz="2400" dirty="0">
                <a:solidFill>
                  <a:srgbClr val="0000CC"/>
                </a:solidFill>
              </a:rPr>
              <a:t>.</a:t>
            </a:r>
          </a:p>
          <a:p>
            <a:endParaRPr lang="en-US" altLang="en-US" sz="32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 animBg="1"/>
    </p:bldLst>
  </p:timing>
</p:sld>
</file>

<file path=ppt/theme/theme1.xml><?xml version="1.0" encoding="utf-8"?>
<a:theme xmlns:a="http://schemas.openxmlformats.org/drawingml/2006/main" name="Maple">
  <a:themeElements>
    <a:clrScheme name="Maple 9">
      <a:dk1>
        <a:srgbClr val="003366"/>
      </a:dk1>
      <a:lt1>
        <a:srgbClr val="FFFFFF"/>
      </a:lt1>
      <a:dk2>
        <a:srgbClr val="003366"/>
      </a:dk2>
      <a:lt2>
        <a:srgbClr val="CBD5DF"/>
      </a:lt2>
      <a:accent1>
        <a:srgbClr val="A9BEE9"/>
      </a:accent1>
      <a:accent2>
        <a:srgbClr val="D6E4F2"/>
      </a:accent2>
      <a:accent3>
        <a:srgbClr val="FFFFFF"/>
      </a:accent3>
      <a:accent4>
        <a:srgbClr val="002A56"/>
      </a:accent4>
      <a:accent5>
        <a:srgbClr val="D1DBF2"/>
      </a:accent5>
      <a:accent6>
        <a:srgbClr val="C2CFDB"/>
      </a:accent6>
      <a:hlink>
        <a:srgbClr val="0000CC"/>
      </a:hlink>
      <a:folHlink>
        <a:srgbClr val="8668E8"/>
      </a:folHlink>
    </a:clrScheme>
    <a:fontScheme name="Map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287</TotalTime>
  <Words>730</Words>
  <Application>Microsoft Office PowerPoint</Application>
  <PresentationFormat>On-screen Show (4:3)</PresentationFormat>
  <Paragraphs>103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.VnTimeH</vt:lpstr>
      <vt:lpstr>Arial</vt:lpstr>
      <vt:lpstr>Times New Roman</vt:lpstr>
      <vt:lpstr>Wingdings</vt:lpstr>
      <vt:lpstr>Maple</vt:lpstr>
      <vt:lpstr>PowerPoint Presentation</vt:lpstr>
      <vt:lpstr>PowerPoint Presentation</vt:lpstr>
      <vt:lpstr>PowerPoint Presentation</vt:lpstr>
      <vt:lpstr>Yêu cầu cần đạt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QTKD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LY HUNG</dc:creator>
  <cp:lastModifiedBy>VIETTECH88</cp:lastModifiedBy>
  <cp:revision>27</cp:revision>
  <dcterms:created xsi:type="dcterms:W3CDTF">2009-06-30T08:47:04Z</dcterms:created>
  <dcterms:modified xsi:type="dcterms:W3CDTF">2021-10-09T16:39:13Z</dcterms:modified>
</cp:coreProperties>
</file>