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0" r:id="rId2"/>
    <p:sldId id="281" r:id="rId3"/>
    <p:sldId id="282" r:id="rId4"/>
    <p:sldId id="257" r:id="rId5"/>
    <p:sldId id="258" r:id="rId6"/>
    <p:sldId id="261" r:id="rId7"/>
    <p:sldId id="259" r:id="rId8"/>
    <p:sldId id="260" r:id="rId9"/>
    <p:sldId id="262" r:id="rId10"/>
    <p:sldId id="263" r:id="rId11"/>
    <p:sldId id="264" r:id="rId12"/>
    <p:sldId id="276" r:id="rId13"/>
    <p:sldId id="277" r:id="rId14"/>
    <p:sldId id="265" r:id="rId15"/>
    <p:sldId id="266" r:id="rId16"/>
    <p:sldId id="278" r:id="rId17"/>
    <p:sldId id="279" r:id="rId18"/>
    <p:sldId id="267" r:id="rId19"/>
    <p:sldId id="268" r:id="rId20"/>
    <p:sldId id="271" r:id="rId21"/>
    <p:sldId id="269" r:id="rId22"/>
    <p:sldId id="270" r:id="rId23"/>
    <p:sldId id="283" r:id="rId24"/>
    <p:sldId id="273" r:id="rId25"/>
    <p:sldId id="284" r:id="rId26"/>
  </p:sldIdLst>
  <p:sldSz cx="9144000" cy="5486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3CD"/>
    <a:srgbClr val="FF7C80"/>
    <a:srgbClr val="FDC1CF"/>
    <a:srgbClr val="D9DEC0"/>
    <a:srgbClr val="D3CCCB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28" autoAdjust="0"/>
  </p:normalViewPr>
  <p:slideViewPr>
    <p:cSldViewPr>
      <p:cViewPr>
        <p:scale>
          <a:sx n="72" d="100"/>
          <a:sy n="72" d="100"/>
        </p:scale>
        <p:origin x="-1096" y="-224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67EB85B-C904-49B6-9459-CFC9269B074E}" type="datetimeFigureOut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noProof="0"/>
              <a:t>Bấm &amp; sửa kiểu tiêu đề</a:t>
            </a:r>
          </a:p>
          <a:p>
            <a:pPr lvl="1"/>
            <a:r>
              <a:rPr lang="vi-VN" noProof="0"/>
              <a:t>Mức hai</a:t>
            </a:r>
          </a:p>
          <a:p>
            <a:pPr lvl="2"/>
            <a:r>
              <a:rPr lang="vi-VN" noProof="0"/>
              <a:t>Mức ba</a:t>
            </a:r>
          </a:p>
          <a:p>
            <a:pPr lvl="3"/>
            <a:r>
              <a:rPr lang="vi-VN" noProof="0"/>
              <a:t>Mức bốn</a:t>
            </a:r>
          </a:p>
          <a:p>
            <a:pPr lvl="4"/>
            <a:r>
              <a:rPr lang="vi-VN" noProof="0"/>
              <a:t>Mức năm</a:t>
            </a:r>
            <a:endParaRPr lang="en-US" noProof="0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6F9789C-AE8F-4176-815C-BD9F84DB9E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58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71500" y="685800"/>
            <a:ext cx="5715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ơi giữ chỗ cho Ghi ch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Nơi giữ chỗ cho Số hiệu Bản chiế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B11141A-C18F-432D-9B51-4F38BB7B172F}" type="slidenum">
              <a:rPr lang="en-US" altLang="en-US">
                <a:latin typeface="Arial" charset="0"/>
              </a:rPr>
              <a:pPr/>
              <a:t>11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04340"/>
            <a:ext cx="7772400" cy="117602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108960"/>
            <a:ext cx="6400800" cy="140208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266F5A-E45E-430E-B622-0EBCCD193A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89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65404-5B0B-4F5C-9CDC-32AFF10C91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7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19711"/>
            <a:ext cx="2057400" cy="4681220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19711"/>
            <a:ext cx="6019800" cy="4681220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740DB-2F6A-4390-9EBD-F3CDBADBAC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54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FBA7F-B832-48F3-B1A6-4177B910A5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63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525520"/>
            <a:ext cx="7772400" cy="10896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325371"/>
            <a:ext cx="7772400" cy="12001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8BD80B-8A35-4A4F-AFFC-2C1069756E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60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280161"/>
            <a:ext cx="4038600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280161"/>
            <a:ext cx="4038600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5592A-5A18-4DBF-B063-B7EF1C2BC7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25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228090"/>
            <a:ext cx="4040188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1739900"/>
            <a:ext cx="4040188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28090"/>
            <a:ext cx="4041775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6" y="1739900"/>
            <a:ext cx="4041775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E9B7F-54D8-45CA-8792-608802BB42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11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2283AB-6F55-4FD9-9F52-8AEABF6017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91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3A050B-FD97-4854-BE0A-D3E465B50A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91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18440"/>
            <a:ext cx="3008313" cy="929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18441"/>
            <a:ext cx="5111750" cy="46824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48081"/>
            <a:ext cx="3008313" cy="375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E3D389-984B-42CD-87E0-D1AC98652E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31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3840480"/>
            <a:ext cx="5486400" cy="4533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490220"/>
            <a:ext cx="5486400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293870"/>
            <a:ext cx="5486400" cy="6438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EFDC6-FE67-455E-808C-3A88A7103F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203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971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0161"/>
            <a:ext cx="8229600" cy="362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9618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99618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99618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C541CC3-D085-4E0B-97D7-51467EC2310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image" Target="../media/image6.png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5.png"/><Relationship Id="rId2" Type="http://schemas.openxmlformats.org/officeDocument/2006/relationships/control" Target="../activeX/activeX1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slideLayout" Target="../slideLayouts/slideLayout7.xml"/><Relationship Id="rId5" Type="http://schemas.openxmlformats.org/officeDocument/2006/relationships/control" Target="../activeX/activeX4.xml"/><Relationship Id="rId15" Type="http://schemas.openxmlformats.org/officeDocument/2006/relationships/image" Target="../media/image8.wmf"/><Relationship Id="rId10" Type="http://schemas.openxmlformats.org/officeDocument/2006/relationships/control" Target="../activeX/activeX9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19400" y="304800"/>
            <a:ext cx="4343400" cy="16764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90600" y="2438400"/>
            <a:ext cx="784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 eaLnBrk="1" hangingPunct="1"/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hãy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kể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việc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hiện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người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trách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nhiệm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lang="en-US" altLang="en-US" sz="3200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25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3" t="49596" r="33449" b="22026"/>
          <a:stretch>
            <a:fillRect/>
          </a:stretch>
        </p:blipFill>
        <p:spPr bwMode="auto">
          <a:xfrm>
            <a:off x="4572000" y="1828800"/>
            <a:ext cx="4038600" cy="3352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sai%20buoc%20den%20truong%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11020"/>
            <a:ext cx="3886200" cy="3370580"/>
          </a:xfrm>
          <a:prstGeom prst="rect">
            <a:avLst/>
          </a:prstGeom>
          <a:solidFill>
            <a:schemeClr val="bg2"/>
          </a:solidFill>
          <a:ln w="9525">
            <a:solidFill>
              <a:srgbClr val="D3CCCB"/>
            </a:solidFill>
            <a:miter lim="800000"/>
            <a:headEnd/>
            <a:tailEnd/>
          </a:ln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533400" y="2232660"/>
            <a:ext cx="7696200" cy="2438400"/>
          </a:xfrm>
          <a:prstGeom prst="plaque">
            <a:avLst>
              <a:gd name="adj" fmla="val 16667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6169" y="533400"/>
            <a:ext cx="7696200" cy="54864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err="1" smtClean="0">
                <a:solidFill>
                  <a:schemeClr val="hlink"/>
                </a:solidFill>
                <a:latin typeface="Times New Roman" pitchFamily="18" charset="0"/>
              </a:rPr>
              <a:t>Đại</a:t>
            </a:r>
            <a:r>
              <a:rPr lang="en-US" altLang="en-US" b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hlink"/>
                </a:solidFill>
                <a:latin typeface="Times New Roman" pitchFamily="18" charset="0"/>
              </a:rPr>
              <a:t>diện</a:t>
            </a:r>
            <a:r>
              <a:rPr lang="en-US" altLang="en-US" b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hlink"/>
                </a:solidFill>
                <a:latin typeface="Times New Roman" pitchFamily="18" charset="0"/>
              </a:rPr>
              <a:t>nhóm</a:t>
            </a:r>
            <a:r>
              <a:rPr lang="en-US" altLang="en-US" b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hlink"/>
                </a:solidFill>
                <a:latin typeface="Times New Roman" pitchFamily="18" charset="0"/>
              </a:rPr>
              <a:t>trình</a:t>
            </a:r>
            <a:r>
              <a:rPr lang="en-US" altLang="en-US" b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hlink"/>
                </a:solidFill>
                <a:latin typeface="Times New Roman" pitchFamily="18" charset="0"/>
              </a:rPr>
              <a:t>bày</a:t>
            </a:r>
            <a:r>
              <a:rPr lang="en-US" altLang="en-US" b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hlink"/>
                </a:solidFill>
                <a:latin typeface="Times New Roman" pitchFamily="18" charset="0"/>
              </a:rPr>
              <a:t>kết</a:t>
            </a:r>
            <a:r>
              <a:rPr lang="en-US" altLang="en-US" b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hlink"/>
                </a:solidFill>
                <a:latin typeface="Times New Roman" pitchFamily="18" charset="0"/>
              </a:rPr>
              <a:t>quả</a:t>
            </a:r>
            <a:r>
              <a:rPr lang="en-US" altLang="en-US" b="1" dirty="0" smtClean="0"/>
              <a:t> </a:t>
            </a:r>
          </a:p>
          <a:p>
            <a:pPr eaLnBrk="1" hangingPunct="1">
              <a:buFontTx/>
              <a:buNone/>
            </a:pPr>
            <a:endParaRPr lang="en-US" altLang="en-US" b="1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85800" y="1219200"/>
            <a:ext cx="7315200" cy="249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</a:rPr>
              <a:t>Kết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</a:rPr>
              <a:t>luận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en-US" altLang="en-US" sz="3200" dirty="0">
              <a:solidFill>
                <a:srgbClr val="FF3300"/>
              </a:solidFill>
              <a:latin typeface="Times New Roman" pitchFamily="18" charset="0"/>
            </a:endParaRPr>
          </a:p>
          <a:p>
            <a:pPr marL="342900" indent="-342900" algn="just" eaLnBrk="1" hangingPunct="1">
              <a:spcBef>
                <a:spcPct val="2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Trong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tình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huống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như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trên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người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ta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có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thể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tuyệt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vọng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chán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nản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bỏ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học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, …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Biết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vượt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mọi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khó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khăn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để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sống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và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tiếp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tục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học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tập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mới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là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người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có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chí</a:t>
            </a:r>
            <a:r>
              <a:rPr lang="en-US" altLang="en-US" sz="32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.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altLang="en-US" sz="3200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762000"/>
            <a:ext cx="7620000" cy="48768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Một số hình ảnh vượt khó học tập :</a:t>
            </a:r>
          </a:p>
        </p:txBody>
      </p:sp>
      <p:pic>
        <p:nvPicPr>
          <p:cNvPr id="10244" name="Picture 4" descr="70084884-100404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50720"/>
            <a:ext cx="6705600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dsc_00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705600" cy="3459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xfrm>
            <a:off x="2438400" y="335280"/>
            <a:ext cx="4724400" cy="365760"/>
          </a:xfrm>
          <a:noFill/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 : Có chí thì nên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>
          <a:xfrm>
            <a:off x="2532185" y="319454"/>
            <a:ext cx="4724400" cy="365760"/>
          </a:xfrm>
          <a:noFill/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 : Có chí thì nên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08185" y="746174"/>
            <a:ext cx="716280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3200" kern="0" dirty="0" err="1">
                <a:latin typeface="+mn-lt"/>
              </a:rPr>
              <a:t>Một</a:t>
            </a:r>
            <a:r>
              <a:rPr lang="en-US" sz="3200" kern="0" dirty="0">
                <a:latin typeface="+mn-lt"/>
              </a:rPr>
              <a:t> </a:t>
            </a:r>
            <a:r>
              <a:rPr lang="en-US" sz="3200" kern="0" dirty="0" err="1">
                <a:latin typeface="+mn-lt"/>
              </a:rPr>
              <a:t>số</a:t>
            </a:r>
            <a:r>
              <a:rPr lang="en-US" sz="3200" kern="0" dirty="0">
                <a:latin typeface="+mn-lt"/>
              </a:rPr>
              <a:t> </a:t>
            </a:r>
            <a:r>
              <a:rPr lang="en-US" sz="3200" kern="0" dirty="0" err="1">
                <a:latin typeface="+mn-lt"/>
              </a:rPr>
              <a:t>hình</a:t>
            </a:r>
            <a:r>
              <a:rPr lang="en-US" sz="3200" kern="0" dirty="0">
                <a:latin typeface="+mn-lt"/>
              </a:rPr>
              <a:t> </a:t>
            </a:r>
            <a:r>
              <a:rPr lang="en-US" sz="3200" kern="0" dirty="0" err="1">
                <a:latin typeface="+mn-lt"/>
              </a:rPr>
              <a:t>ảnh</a:t>
            </a:r>
            <a:r>
              <a:rPr lang="en-US" sz="3200" kern="0" dirty="0">
                <a:latin typeface="+mn-lt"/>
              </a:rPr>
              <a:t> </a:t>
            </a:r>
            <a:r>
              <a:rPr lang="en-US" sz="3200" kern="0" dirty="0" err="1">
                <a:latin typeface="+mn-lt"/>
              </a:rPr>
              <a:t>vượt</a:t>
            </a:r>
            <a:r>
              <a:rPr lang="en-US" sz="3200" kern="0" dirty="0">
                <a:latin typeface="+mn-lt"/>
              </a:rPr>
              <a:t> </a:t>
            </a:r>
            <a:r>
              <a:rPr lang="en-US" sz="3200" kern="0" dirty="0" err="1">
                <a:latin typeface="+mn-lt"/>
              </a:rPr>
              <a:t>khó</a:t>
            </a:r>
            <a:r>
              <a:rPr lang="en-US" sz="3200" kern="0" dirty="0">
                <a:latin typeface="+mn-lt"/>
              </a:rPr>
              <a:t> </a:t>
            </a:r>
            <a:r>
              <a:rPr lang="en-US" sz="3200" kern="0" dirty="0" err="1">
                <a:latin typeface="+mn-lt"/>
              </a:rPr>
              <a:t>học</a:t>
            </a:r>
            <a:r>
              <a:rPr lang="en-US" sz="3200" kern="0" dirty="0">
                <a:latin typeface="+mn-lt"/>
              </a:rPr>
              <a:t> </a:t>
            </a:r>
            <a:r>
              <a:rPr lang="en-US" sz="3200" kern="0" dirty="0" err="1">
                <a:latin typeface="+mn-lt"/>
              </a:rPr>
              <a:t>tập</a:t>
            </a:r>
            <a:r>
              <a:rPr lang="en-US" sz="3200" kern="0" dirty="0">
                <a:latin typeface="+mn-lt"/>
              </a:rPr>
              <a:t> :</a:t>
            </a:r>
          </a:p>
        </p:txBody>
      </p:sp>
      <p:pic>
        <p:nvPicPr>
          <p:cNvPr id="14341" name="Ảnh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4" t="25850" r="44843" b="33333"/>
          <a:stretch>
            <a:fillRect/>
          </a:stretch>
        </p:blipFill>
        <p:spPr bwMode="auto">
          <a:xfrm>
            <a:off x="914400" y="1889760"/>
            <a:ext cx="7239000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Ảnh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8" t="38435" r="67818" b="34354"/>
          <a:stretch>
            <a:fillRect/>
          </a:stretch>
        </p:blipFill>
        <p:spPr bwMode="auto">
          <a:xfrm>
            <a:off x="914400" y="1447800"/>
            <a:ext cx="7239000" cy="355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2514600" y="228600"/>
            <a:ext cx="4724400" cy="365760"/>
          </a:xfrm>
          <a:noFill/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 : Có chí thì nên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655320"/>
            <a:ext cx="792480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3200" kern="0" dirty="0" err="1">
                <a:latin typeface="+mn-lt"/>
              </a:rPr>
              <a:t>Một</a:t>
            </a:r>
            <a:r>
              <a:rPr lang="en-US" sz="3200" kern="0" dirty="0">
                <a:latin typeface="+mn-lt"/>
              </a:rPr>
              <a:t> </a:t>
            </a:r>
            <a:r>
              <a:rPr lang="en-US" sz="3200" kern="0" dirty="0" err="1">
                <a:latin typeface="+mn-lt"/>
              </a:rPr>
              <a:t>số</a:t>
            </a:r>
            <a:r>
              <a:rPr lang="en-US" sz="3200" kern="0" dirty="0">
                <a:latin typeface="+mn-lt"/>
              </a:rPr>
              <a:t> </a:t>
            </a:r>
            <a:r>
              <a:rPr lang="en-US" sz="3200" kern="0" dirty="0" err="1">
                <a:latin typeface="+mn-lt"/>
              </a:rPr>
              <a:t>hình</a:t>
            </a:r>
            <a:r>
              <a:rPr lang="en-US" sz="3200" kern="0" dirty="0">
                <a:latin typeface="+mn-lt"/>
              </a:rPr>
              <a:t> </a:t>
            </a:r>
            <a:r>
              <a:rPr lang="en-US" sz="3200" kern="0" dirty="0" err="1">
                <a:latin typeface="+mn-lt"/>
              </a:rPr>
              <a:t>ảnh</a:t>
            </a:r>
            <a:r>
              <a:rPr lang="en-US" sz="3200" kern="0" dirty="0">
                <a:latin typeface="+mn-lt"/>
              </a:rPr>
              <a:t> </a:t>
            </a:r>
            <a:r>
              <a:rPr lang="en-US" sz="3200" kern="0" dirty="0" err="1">
                <a:latin typeface="+mn-lt"/>
              </a:rPr>
              <a:t>vượt</a:t>
            </a:r>
            <a:r>
              <a:rPr lang="en-US" sz="3200" kern="0" dirty="0">
                <a:latin typeface="+mn-lt"/>
              </a:rPr>
              <a:t> </a:t>
            </a:r>
            <a:r>
              <a:rPr lang="en-US" sz="3200" kern="0" dirty="0" err="1">
                <a:latin typeface="+mn-lt"/>
              </a:rPr>
              <a:t>khó</a:t>
            </a:r>
            <a:r>
              <a:rPr lang="en-US" sz="3200" kern="0" dirty="0">
                <a:latin typeface="+mn-lt"/>
              </a:rPr>
              <a:t> </a:t>
            </a:r>
            <a:r>
              <a:rPr lang="en-US" sz="3200" kern="0" dirty="0" err="1">
                <a:latin typeface="+mn-lt"/>
              </a:rPr>
              <a:t>học</a:t>
            </a:r>
            <a:r>
              <a:rPr lang="en-US" sz="3200" kern="0" dirty="0">
                <a:latin typeface="+mn-lt"/>
              </a:rPr>
              <a:t> </a:t>
            </a:r>
            <a:r>
              <a:rPr lang="en-US" sz="3200" kern="0" dirty="0" err="1">
                <a:latin typeface="+mn-lt"/>
              </a:rPr>
              <a:t>tập</a:t>
            </a:r>
            <a:r>
              <a:rPr lang="en-US" sz="3200" kern="0" dirty="0">
                <a:latin typeface="+mn-lt"/>
              </a:rPr>
              <a:t> :</a:t>
            </a:r>
          </a:p>
        </p:txBody>
      </p:sp>
      <p:pic>
        <p:nvPicPr>
          <p:cNvPr id="15365" name="Ảnh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0" t="36395" r="44843" b="44559"/>
          <a:stretch>
            <a:fillRect/>
          </a:stretch>
        </p:blipFill>
        <p:spPr bwMode="auto">
          <a:xfrm>
            <a:off x="1066800" y="1889760"/>
            <a:ext cx="7315200" cy="323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Ảnh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9" t="17007" r="44843" b="37074"/>
          <a:stretch>
            <a:fillRect/>
          </a:stretch>
        </p:blipFill>
        <p:spPr bwMode="auto">
          <a:xfrm>
            <a:off x="1066800" y="1371600"/>
            <a:ext cx="7315200" cy="374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594360"/>
            <a:ext cx="8229600" cy="54864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Một số hình ảnh vượt khó học tập :</a:t>
            </a:r>
          </a:p>
        </p:txBody>
      </p:sp>
      <p:pic>
        <p:nvPicPr>
          <p:cNvPr id="11269" name="Picture 5" descr="8-9, Anh 8, Vuot suoi, bang rung den truong gui 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705600" cy="323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8-9, Anh 3, Vuot suoi, bang rung den truong gui V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705600" cy="368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2667000" y="167640"/>
            <a:ext cx="4724400" cy="365760"/>
          </a:xfrm>
          <a:noFill/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 : Có chí thì nên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4840"/>
            <a:ext cx="8229600" cy="36576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/>
              <a:t>Một số hình ảnh vượt khó học tập :</a:t>
            </a:r>
          </a:p>
        </p:txBody>
      </p:sp>
      <p:pic>
        <p:nvPicPr>
          <p:cNvPr id="12292" name="Picture 4" descr="8-9, Anh 2, Vuot suoi, bang rung den truong gui 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45920"/>
            <a:ext cx="7086600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8-9, Anh 4, Vuot suoi, bang rung den truong gui V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239000" cy="379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>
          <a:xfrm>
            <a:off x="2667000" y="198120"/>
            <a:ext cx="4724400" cy="365760"/>
          </a:xfrm>
          <a:noFill/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 : Có chí thì nên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55320"/>
            <a:ext cx="8229600" cy="54864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Một số hình ảnh vượt khó học tập :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>
          <a:xfrm>
            <a:off x="2667000" y="228600"/>
            <a:ext cx="4724400" cy="365760"/>
          </a:xfrm>
          <a:noFill/>
        </p:spPr>
        <p:txBody>
          <a:bodyPr/>
          <a:lstStyle/>
          <a:p>
            <a:pPr eaLnBrk="1" hangingPunct="1"/>
            <a:r>
              <a:rPr lang="en-US" alt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9154" name="Ảnh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4766" r="55354" b="28082"/>
          <a:stretch>
            <a:fillRect/>
          </a:stretch>
        </p:blipFill>
        <p:spPr bwMode="auto">
          <a:xfrm>
            <a:off x="1066800" y="1828800"/>
            <a:ext cx="7086600" cy="341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Ảnh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1" t="16667" r="53635" b="45238"/>
          <a:stretch>
            <a:fillRect/>
          </a:stretch>
        </p:blipFill>
        <p:spPr bwMode="auto">
          <a:xfrm>
            <a:off x="914400" y="1371600"/>
            <a:ext cx="7239000" cy="387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838200"/>
            <a:ext cx="6858000" cy="36576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err="1" smtClean="0"/>
              <a:t>Một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số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hình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ảnh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vượt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khó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học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tập</a:t>
            </a:r>
            <a:r>
              <a:rPr lang="en-US" altLang="en-US" sz="2800" dirty="0" smtClean="0"/>
              <a:t> :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4724400" cy="365760"/>
          </a:xfrm>
          <a:noFill/>
        </p:spPr>
        <p:txBody>
          <a:bodyPr/>
          <a:lstStyle/>
          <a:p>
            <a:pPr eaLnBrk="1" hangingPunct="1"/>
            <a:r>
              <a:rPr lang="en-US" alt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Ảnh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8" t="34409" r="45416" b="24709"/>
          <a:stretch>
            <a:fillRect/>
          </a:stretch>
        </p:blipFill>
        <p:spPr bwMode="auto">
          <a:xfrm>
            <a:off x="1143000" y="1706880"/>
            <a:ext cx="7086600" cy="323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̉nh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2" t="28935" r="39110" b="20001"/>
          <a:stretch>
            <a:fillRect/>
          </a:stretch>
        </p:blipFill>
        <p:spPr bwMode="auto">
          <a:xfrm>
            <a:off x="1181100" y="1327638"/>
            <a:ext cx="7086600" cy="332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ình Chữ nhật 10"/>
          <p:cNvSpPr>
            <a:spLocks noChangeArrowheads="1"/>
          </p:cNvSpPr>
          <p:nvPr/>
        </p:nvSpPr>
        <p:spPr bwMode="auto">
          <a:xfrm>
            <a:off x="1752600" y="4937760"/>
            <a:ext cx="594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vi-VN" altLang="en-US" b="1"/>
              <a:t>Lý Thị Liều, xã Nậm Lành, huyện Văn Chấn, Yên Bái.</a:t>
            </a:r>
            <a:endParaRPr lang="en-US" altLang="en-US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219200" y="4751121"/>
            <a:ext cx="7391400" cy="6463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7200" algn="just"/>
            <a:r>
              <a:rPr lang="vi-VN" altLang="en-US" b="1" dirty="0">
                <a:solidFill>
                  <a:srgbClr val="222222"/>
                </a:solidFill>
                <a:ea typeface="Calibri" pitchFamily="34" charset="0"/>
                <a:cs typeface="Arial" charset="0"/>
              </a:rPr>
              <a:t>Lương Văn Mậu (14 tuổi, </a:t>
            </a:r>
            <a:r>
              <a:rPr lang="vi-VN" altLang="en-US" b="1" dirty="0">
                <a:solidFill>
                  <a:srgbClr val="000000"/>
                </a:solidFill>
                <a:ea typeface="Calibri" pitchFamily="34" charset="0"/>
                <a:cs typeface="Arial" charset="0"/>
              </a:rPr>
              <a:t>học</a:t>
            </a:r>
            <a:r>
              <a:rPr lang="vi-VN" altLang="en-US" b="1" dirty="0">
                <a:solidFill>
                  <a:srgbClr val="222222"/>
                </a:solidFill>
                <a:ea typeface="Calibri" pitchFamily="34" charset="0"/>
                <a:cs typeface="Arial" charset="0"/>
              </a:rPr>
              <a:t> sinh </a:t>
            </a:r>
            <a:r>
              <a:rPr lang="en-US" altLang="en-US" b="1" dirty="0">
                <a:solidFill>
                  <a:srgbClr val="222222"/>
                </a:solidFill>
                <a:ea typeface="Calibri" pitchFamily="34" charset="0"/>
                <a:cs typeface="Arial" charset="0"/>
              </a:rPr>
              <a:t>   </a:t>
            </a:r>
            <a:r>
              <a:rPr lang="vi-VN" altLang="en-US" b="1" dirty="0">
                <a:solidFill>
                  <a:srgbClr val="222222"/>
                </a:solidFill>
                <a:ea typeface="Calibri" pitchFamily="34" charset="0"/>
                <a:cs typeface="Arial" charset="0"/>
              </a:rPr>
              <a:t>lớp 8A, trường THCS Lượng Minh, huyện Tương Dương, Nghệ An)</a:t>
            </a:r>
            <a:endParaRPr lang="vi-VN" altLang="en-US" b="1" dirty="0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1201" grpId="0" animBg="1"/>
      <p:bldP spid="5120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4815840"/>
            <a:ext cx="5791200" cy="67056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600" b="1" smtClean="0">
                <a:latin typeface="Times New Roman" pitchFamily="18" charset="0"/>
              </a:rPr>
              <a:t>Tới trường</a:t>
            </a:r>
            <a:r>
              <a:rPr lang="en-US" altLang="en-US" sz="3600" b="1" smtClean="0"/>
              <a:t> </a:t>
            </a:r>
          </a:p>
        </p:txBody>
      </p:sp>
      <p:pic>
        <p:nvPicPr>
          <p:cNvPr id="13316" name="Picture 11" descr="Co chi thi 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467600" cy="370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5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4724400" cy="365760"/>
          </a:xfrm>
          <a:noFill/>
        </p:spPr>
        <p:txBody>
          <a:bodyPr/>
          <a:lstStyle/>
          <a:p>
            <a:pPr eaLnBrk="1" hangingPunct="1"/>
            <a:r>
              <a:rPr lang="en-US" alt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4582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Bài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tập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1:  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Những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trường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hợp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nào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dưới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đây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là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biểu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hiện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người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có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ý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chí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457200" y="153924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09600" y="1356360"/>
            <a:ext cx="8229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a.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Nguyễn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Ngọc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Ký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bị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liệt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cả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hai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tay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phải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dùng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chân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</a:rPr>
              <a:t>đ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ể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    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viết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mà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vẫn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giỏi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.</a:t>
            </a:r>
          </a:p>
          <a:p>
            <a:pPr lvl="1"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b. 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Dù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phải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trèo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</a:rPr>
              <a:t>đèo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,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lội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suối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, v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</a:rPr>
              <a:t>ượt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</a:rPr>
              <a:t>đường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xa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tr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</a:rPr>
              <a:t>ường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nh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</a:rPr>
              <a:t>ư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Mai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vẫn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</a:rPr>
              <a:t>đ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i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</a:rPr>
              <a:t>đều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.</a:t>
            </a:r>
          </a:p>
          <a:p>
            <a:pPr lvl="1"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c.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Vụ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lúa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này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nhà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bạn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Ph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</a:rPr>
              <a:t>ươ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mất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mùa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nên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khó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kh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</a:rPr>
              <a:t>ă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n,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Ph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</a:rPr>
              <a:t>ươ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liền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bỏ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lvl="1"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d.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Chữ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bạn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Hiếu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rất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xấu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nhưng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2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năm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kiên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trì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rèn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luyện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nay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Hiếu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viết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vừa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đẹp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vừa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nhanh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4342" name="Picture 6" descr="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1036638" cy="74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" y="4114800"/>
            <a:ext cx="1054100" cy="75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2362200"/>
            <a:ext cx="976313" cy="70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" y="3249186"/>
            <a:ext cx="91440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2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5" dur="20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8" dur="20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1" dur="2000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4" dur="2000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96;p14"/>
          <p:cNvSpPr/>
          <p:nvPr/>
        </p:nvSpPr>
        <p:spPr>
          <a:xfrm>
            <a:off x="8763000" y="242783"/>
            <a:ext cx="1067402" cy="636186"/>
          </a:xfrm>
          <a:custGeom>
            <a:avLst/>
            <a:gdLst/>
            <a:ahLst/>
            <a:cxnLst/>
            <a:rect l="l" t="t" r="r" b="b"/>
            <a:pathLst>
              <a:path w="35870" h="21379" extrusionOk="0">
                <a:moveTo>
                  <a:pt x="20195" y="1"/>
                </a:moveTo>
                <a:cubicBezTo>
                  <a:pt x="14830" y="1"/>
                  <a:pt x="10436" y="4268"/>
                  <a:pt x="10267" y="9634"/>
                </a:cubicBezTo>
                <a:lnTo>
                  <a:pt x="5831" y="9634"/>
                </a:lnTo>
                <a:cubicBezTo>
                  <a:pt x="2620" y="9676"/>
                  <a:pt x="1" y="12295"/>
                  <a:pt x="1" y="15506"/>
                </a:cubicBezTo>
                <a:cubicBezTo>
                  <a:pt x="1" y="18759"/>
                  <a:pt x="2620" y="21378"/>
                  <a:pt x="5831" y="21378"/>
                </a:cubicBezTo>
                <a:lnTo>
                  <a:pt x="30039" y="21378"/>
                </a:lnTo>
                <a:cubicBezTo>
                  <a:pt x="33250" y="21378"/>
                  <a:pt x="35869" y="18759"/>
                  <a:pt x="35869" y="15506"/>
                </a:cubicBezTo>
                <a:cubicBezTo>
                  <a:pt x="35869" y="12337"/>
                  <a:pt x="33334" y="9760"/>
                  <a:pt x="30166" y="9676"/>
                </a:cubicBezTo>
                <a:cubicBezTo>
                  <a:pt x="29997" y="4268"/>
                  <a:pt x="25603" y="1"/>
                  <a:pt x="20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TextBox 123"/>
          <p:cNvSpPr txBox="1"/>
          <p:nvPr/>
        </p:nvSpPr>
        <p:spPr>
          <a:xfrm>
            <a:off x="1542154" y="374185"/>
            <a:ext cx="7754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       ,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   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 2021</a:t>
            </a:r>
            <a:endParaRPr lang="en-US" sz="3200" b="1" dirty="0">
              <a:solidFill>
                <a:srgbClr val="002060"/>
              </a:solidFill>
              <a:latin typeface="HP001 4 hàng" pitchFamily="34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810000" y="1066800"/>
            <a:ext cx="3013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Đạo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đức</a:t>
            </a:r>
            <a:endParaRPr lang="en-US" sz="3200" b="1" dirty="0">
              <a:solidFill>
                <a:srgbClr val="002060"/>
              </a:solidFill>
              <a:latin typeface="HP001 4 hàng" pitchFamily="34" charset="0"/>
              <a:cs typeface="Times New Roman" pitchFamily="18" charset="0"/>
            </a:endParaRPr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7" y="0"/>
            <a:ext cx="1021020" cy="1143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0173" y="1828800"/>
            <a:ext cx="7763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BÀI 3: CÓ CHÍ THÌ NÊN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3265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71800"/>
            <a:ext cx="5821809" cy="27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53272" name="TextBox1" r:id="rId2" imgW="990720" imgH="533520"/>
        </mc:Choice>
        <mc:Fallback>
          <p:control name="TextBox1" r:id="rId2" imgW="990720" imgH="53352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0800" y="304800"/>
                  <a:ext cx="990600" cy="533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273" name="TextBox2" r:id="rId3" imgW="457200" imgH="533520"/>
        </mc:Choice>
        <mc:Fallback>
          <p:control name="TextBox2" r:id="rId3" imgW="457200" imgH="53352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0" y="304800"/>
                  <a:ext cx="457200" cy="533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274" name="TextBox3" r:id="rId4" imgW="457200" imgH="533520"/>
        </mc:Choice>
        <mc:Fallback>
          <p:control name="TextBox3" r:id="rId4" imgW="457200" imgH="533520">
            <p:pic>
              <p:nvPicPr>
                <p:cNvPr id="0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72200" y="304800"/>
                  <a:ext cx="457200" cy="533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275" name="TextBox5" r:id="rId5" imgW="457200" imgH="533520"/>
        </mc:Choice>
        <mc:Fallback>
          <p:control name="TextBox5" r:id="rId5" imgW="457200" imgH="533520">
            <p:pic>
              <p:nvPicPr>
                <p:cNvPr id="0" name="Text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0" y="304800"/>
                  <a:ext cx="457200" cy="533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276" name="TextBox7" r:id="rId6" imgW="457200" imgH="533520"/>
        </mc:Choice>
        <mc:Fallback>
          <p:control name="TextBox7" r:id="rId6" imgW="457200" imgH="533520">
            <p:pic>
              <p:nvPicPr>
                <p:cNvPr id="0" name="Text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72200" y="304800"/>
                  <a:ext cx="457200" cy="533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277" name="TextBox8" r:id="rId7" imgW="457200" imgH="533520"/>
        </mc:Choice>
        <mc:Fallback>
          <p:control name="TextBox8" r:id="rId7" imgW="457200" imgH="533520">
            <p:pic>
              <p:nvPicPr>
                <p:cNvPr id="0" name="Text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0" y="304800"/>
                  <a:ext cx="457200" cy="533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278" name="TextBox10" r:id="rId8" imgW="457200" imgH="533520"/>
        </mc:Choice>
        <mc:Fallback>
          <p:control name="TextBox10" r:id="rId8" imgW="457200" imgH="533520">
            <p:pic>
              <p:nvPicPr>
                <p:cNvPr id="0" name="TextBox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0" y="304800"/>
                  <a:ext cx="457200" cy="533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279" name="TextBox12" r:id="rId9" imgW="457200" imgH="533520"/>
        </mc:Choice>
        <mc:Fallback>
          <p:control name="TextBox12" r:id="rId9" imgW="457200" imgH="533520">
            <p:pic>
              <p:nvPicPr>
                <p:cNvPr id="0" name="TextBox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72200" y="304800"/>
                  <a:ext cx="457200" cy="533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280" name="TextBox13" r:id="rId10" imgW="457200" imgH="533520"/>
        </mc:Choice>
        <mc:Fallback>
          <p:control name="TextBox13" r:id="rId10" imgW="457200" imgH="533520">
            <p:pic>
              <p:nvPicPr>
                <p:cNvPr id="0" name="TextBox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0" y="304800"/>
                  <a:ext cx="457200" cy="533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1026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849923" y="1676400"/>
            <a:ext cx="7620000" cy="2743200"/>
          </a:xfrm>
          <a:prstGeom prst="plaque">
            <a:avLst>
              <a:gd name="adj" fmla="val 16667"/>
            </a:avLst>
          </a:prstGeom>
          <a:solidFill>
            <a:schemeClr val="bg1">
              <a:alpha val="85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420370"/>
            <a:ext cx="7086600" cy="224663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800" b="1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altLang="en-US" sz="4800" b="1" u="sng" dirty="0" err="1" smtClean="0">
                <a:solidFill>
                  <a:schemeClr val="bg1"/>
                </a:solidFill>
                <a:latin typeface="Times New Roman" pitchFamily="18" charset="0"/>
              </a:rPr>
              <a:t>Kết</a:t>
            </a:r>
            <a:r>
              <a:rPr lang="en-US" altLang="en-US" sz="4800" b="1" u="sng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4800" b="1" u="sng" dirty="0" err="1" smtClean="0">
                <a:solidFill>
                  <a:schemeClr val="bg1"/>
                </a:solidFill>
                <a:latin typeface="Times New Roman" pitchFamily="18" charset="0"/>
              </a:rPr>
              <a:t>luận</a:t>
            </a:r>
            <a:r>
              <a:rPr lang="en-US" altLang="en-US" sz="4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sz="4400" b="1" dirty="0" smtClean="0">
              <a:solidFill>
                <a:srgbClr val="FF7C8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 smtClean="0">
                <a:latin typeface="Times New Roman" pitchFamily="18" charset="0"/>
              </a:rPr>
              <a:t>        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đã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biết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phân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biệt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rõ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đâu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biểu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hiện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người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ý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chí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Những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biểu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hiện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đó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thể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hiện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cả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việc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nhỏ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việc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lớn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cả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tập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đời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sống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1143000"/>
            <a:ext cx="7924800" cy="685800"/>
          </a:xfrm>
          <a:prstGeom prst="roundRect">
            <a:avLst/>
          </a:prstGeom>
          <a:solidFill>
            <a:srgbClr val="FDE3C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229600" cy="36576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 smtClean="0">
                <a:latin typeface="Times New Roman" pitchFamily="18" charset="0"/>
              </a:rPr>
              <a:t>     </a:t>
            </a:r>
            <a:r>
              <a:rPr lang="en-US" altLang="en-US" sz="2000" dirty="0" err="1" smtClean="0">
                <a:latin typeface="Times New Roman" pitchFamily="18" charset="0"/>
              </a:rPr>
              <a:t>Nguyễn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Ngọc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Ký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bị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liệt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cả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hai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tay</a:t>
            </a:r>
            <a:r>
              <a:rPr lang="en-US" altLang="en-US" sz="2000" dirty="0" smtClean="0">
                <a:latin typeface="Times New Roman" pitchFamily="18" charset="0"/>
              </a:rPr>
              <a:t>, </a:t>
            </a:r>
            <a:r>
              <a:rPr lang="en-US" altLang="en-US" sz="2000" dirty="0" err="1" smtClean="0">
                <a:latin typeface="Times New Roman" pitchFamily="18" charset="0"/>
              </a:rPr>
              <a:t>phải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dùng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chân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vi-VN" altLang="en-US" sz="2000" dirty="0" smtClean="0">
                <a:latin typeface="Times New Roman" pitchFamily="18" charset="0"/>
              </a:rPr>
              <a:t>đ</a:t>
            </a:r>
            <a:r>
              <a:rPr lang="en-US" altLang="en-US" sz="2000" dirty="0" smtClean="0">
                <a:latin typeface="Times New Roman" pitchFamily="18" charset="0"/>
              </a:rPr>
              <a:t>ể </a:t>
            </a:r>
            <a:r>
              <a:rPr lang="en-US" altLang="en-US" sz="2000" dirty="0" err="1" smtClean="0">
                <a:latin typeface="Times New Roman" pitchFamily="18" charset="0"/>
              </a:rPr>
              <a:t>viết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mà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vẫn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học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giỏi</a:t>
            </a:r>
            <a:endParaRPr lang="en-US" altLang="en-US" sz="2000" dirty="0" smtClean="0">
              <a:latin typeface="Times New Roman" pitchFamily="18" charset="0"/>
            </a:endParaRPr>
          </a:p>
        </p:txBody>
      </p:sp>
      <p:pic>
        <p:nvPicPr>
          <p:cNvPr id="15364" name="Picture 4" descr="ngoc ki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0720"/>
            <a:ext cx="3429000" cy="316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IMG_57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50720"/>
            <a:ext cx="3581400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2743200" y="457200"/>
            <a:ext cx="4724400" cy="365760"/>
          </a:xfrm>
          <a:noFill/>
        </p:spPr>
        <p:txBody>
          <a:bodyPr/>
          <a:lstStyle/>
          <a:p>
            <a:pPr eaLnBrk="1" hangingPunct="1"/>
            <a:r>
              <a:rPr lang="en-US" alt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3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85800" y="914400"/>
            <a:ext cx="7924800" cy="685800"/>
          </a:xfrm>
          <a:prstGeom prst="roundRect">
            <a:avLst/>
          </a:prstGeom>
          <a:solidFill>
            <a:srgbClr val="FDE3C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36576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dirty="0" smtClean="0">
                <a:latin typeface="Times New Roman" pitchFamily="18" charset="0"/>
              </a:rPr>
              <a:t>    </a:t>
            </a:r>
            <a:r>
              <a:rPr lang="en-US" altLang="en-US" sz="2000" dirty="0" err="1" smtClean="0">
                <a:latin typeface="Times New Roman" pitchFamily="18" charset="0"/>
              </a:rPr>
              <a:t>Nguyễn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Ngọc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Ký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bị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liệt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cả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hai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tay</a:t>
            </a:r>
            <a:r>
              <a:rPr lang="en-US" altLang="en-US" sz="2000" dirty="0" smtClean="0">
                <a:latin typeface="Times New Roman" pitchFamily="18" charset="0"/>
              </a:rPr>
              <a:t>, </a:t>
            </a:r>
            <a:r>
              <a:rPr lang="en-US" altLang="en-US" sz="2000" dirty="0" err="1" smtClean="0">
                <a:latin typeface="Times New Roman" pitchFamily="18" charset="0"/>
              </a:rPr>
              <a:t>phải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dùng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chân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vi-VN" altLang="en-US" sz="2000" dirty="0" smtClean="0">
                <a:latin typeface="Times New Roman" pitchFamily="18" charset="0"/>
              </a:rPr>
              <a:t>đ</a:t>
            </a:r>
            <a:r>
              <a:rPr lang="en-US" altLang="en-US" sz="2000" dirty="0" smtClean="0">
                <a:latin typeface="Times New Roman" pitchFamily="18" charset="0"/>
              </a:rPr>
              <a:t>ể </a:t>
            </a:r>
            <a:r>
              <a:rPr lang="en-US" altLang="en-US" sz="2000" dirty="0" err="1" smtClean="0">
                <a:latin typeface="Times New Roman" pitchFamily="18" charset="0"/>
              </a:rPr>
              <a:t>viết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mà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vẫn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học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giỏi</a:t>
            </a:r>
            <a:endParaRPr lang="en-US" altLang="en-US" sz="2000" dirty="0" smtClean="0">
              <a:latin typeface="Times New Roman" pitchFamily="18" charset="0"/>
            </a:endParaRPr>
          </a:p>
        </p:txBody>
      </p:sp>
      <p:pic>
        <p:nvPicPr>
          <p:cNvPr id="16388" name="Picture 4" descr="Imag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67840"/>
            <a:ext cx="3733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NguyenNgocKy%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67840"/>
            <a:ext cx="3505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2628900" y="228600"/>
            <a:ext cx="4724400" cy="365760"/>
          </a:xfrm>
          <a:noFill/>
        </p:spPr>
        <p:txBody>
          <a:bodyPr/>
          <a:lstStyle/>
          <a:p>
            <a:pPr eaLnBrk="1" hangingPunct="1"/>
            <a:r>
              <a:rPr lang="en-US" alt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ong hoa 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4" y="2518898"/>
            <a:ext cx="425450" cy="3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66800" y="304800"/>
            <a:ext cx="8229600" cy="85471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2 :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việc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cả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lớp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xét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ý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kiến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dưới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đây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5800" y="1676400"/>
            <a:ext cx="8001000" cy="298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dirty="0">
                <a:latin typeface="Times New Roman" pitchFamily="18" charset="0"/>
              </a:rPr>
              <a:t>a) </a:t>
            </a:r>
            <a:r>
              <a:rPr lang="en-US" sz="2400" dirty="0" err="1">
                <a:latin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khuyết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tật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đù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gắng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chẳng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</a:rPr>
              <a:t> .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dirty="0">
                <a:latin typeface="Times New Roman" pitchFamily="18" charset="0"/>
              </a:rPr>
              <a:t>b) “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mài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sắt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kim</a:t>
            </a:r>
            <a:r>
              <a:rPr lang="en-US" sz="2400" dirty="0">
                <a:latin typeface="Times New Roman" pitchFamily="18" charset="0"/>
              </a:rPr>
              <a:t>” (</a:t>
            </a:r>
            <a:r>
              <a:rPr lang="en-US" sz="2400" dirty="0" err="1">
                <a:latin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</a:rPr>
              <a:t>).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dirty="0">
                <a:latin typeface="Times New Roman" pitchFamily="18" charset="0"/>
              </a:rPr>
              <a:t>c) </a:t>
            </a:r>
            <a:r>
              <a:rPr lang="en-US" sz="2400" dirty="0" err="1">
                <a:latin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nghèo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vượt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</a:rPr>
              <a:t> , </a:t>
            </a:r>
            <a:r>
              <a:rPr lang="en-US" sz="2400" dirty="0" err="1">
                <a:latin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giàu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</a:rPr>
              <a:t> 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dirty="0">
                <a:latin typeface="Times New Roman" pitchFamily="18" charset="0"/>
              </a:rPr>
              <a:t>d) Con </a:t>
            </a:r>
            <a:r>
              <a:rPr lang="en-US" sz="2400" dirty="0" err="1">
                <a:latin typeface="Times New Roman" pitchFamily="18" charset="0"/>
              </a:rPr>
              <a:t>trai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</a:rPr>
              <a:t> 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dirty="0">
                <a:latin typeface="Times New Roman" pitchFamily="18" charset="0"/>
              </a:rPr>
              <a:t>đ) </a:t>
            </a:r>
            <a:r>
              <a:rPr lang="en-US" sz="2400" dirty="0" err="1">
                <a:latin typeface="Times New Roman" pitchFamily="18" charset="0"/>
              </a:rPr>
              <a:t>Kiên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sửa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chữa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khiếm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khuyết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ngọng</a:t>
            </a:r>
            <a:r>
              <a:rPr lang="en-US" sz="2400" dirty="0">
                <a:latin typeface="Times New Roman" pitchFamily="18" charset="0"/>
              </a:rPr>
              <a:t> , </a:t>
            </a:r>
            <a:r>
              <a:rPr lang="en-US" sz="2400" dirty="0" err="1">
                <a:latin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lắp</a:t>
            </a:r>
            <a:r>
              <a:rPr lang="en-US" sz="2400" dirty="0">
                <a:latin typeface="Times New Roman" pitchFamily="18" charset="0"/>
              </a:rPr>
              <a:t> , … ) </a:t>
            </a:r>
            <a:r>
              <a:rPr lang="en-US" sz="2400" dirty="0" err="1">
                <a:latin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</a:rPr>
              <a:t> .</a:t>
            </a:r>
          </a:p>
        </p:txBody>
      </p:sp>
      <p:pic>
        <p:nvPicPr>
          <p:cNvPr id="5" name="Picture 6" descr="Bong hoa 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752600"/>
            <a:ext cx="4318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bong hoa 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4855"/>
            <a:ext cx="4318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Bong hoa 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733800"/>
            <a:ext cx="4318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Bong hoa 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4" y="3078480"/>
            <a:ext cx="4318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26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762000" y="1447800"/>
            <a:ext cx="7848600" cy="3733800"/>
          </a:xfrm>
          <a:prstGeom prst="plaque">
            <a:avLst>
              <a:gd name="adj" fmla="val 16667"/>
            </a:avLst>
          </a:prstGeom>
          <a:solidFill>
            <a:schemeClr val="bg1">
              <a:alpha val="4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086600" cy="268224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    </a:t>
            </a:r>
            <a:r>
              <a:rPr lang="en-US" altLang="en-US" i="1" dirty="0" err="1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Trong</a:t>
            </a:r>
            <a:r>
              <a:rPr lang="en-US" altLang="en-US" i="1" dirty="0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 </a:t>
            </a:r>
            <a:r>
              <a:rPr lang="en-US" altLang="en-US" i="1" dirty="0" err="1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cuộc</a:t>
            </a:r>
            <a:r>
              <a:rPr lang="en-US" altLang="en-US" i="1" dirty="0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 </a:t>
            </a:r>
            <a:r>
              <a:rPr lang="en-US" altLang="en-US" i="1" dirty="0" err="1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sống</a:t>
            </a:r>
            <a:r>
              <a:rPr lang="en-US" altLang="en-US" i="1" dirty="0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 , </a:t>
            </a:r>
            <a:r>
              <a:rPr lang="en-US" altLang="en-US" i="1" dirty="0" err="1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ai</a:t>
            </a:r>
            <a:r>
              <a:rPr lang="en-US" altLang="en-US" i="1" dirty="0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 </a:t>
            </a:r>
            <a:r>
              <a:rPr lang="en-US" altLang="en-US" i="1" dirty="0" err="1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cũng</a:t>
            </a:r>
            <a:r>
              <a:rPr lang="en-US" altLang="en-US" i="1" dirty="0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 </a:t>
            </a:r>
            <a:r>
              <a:rPr lang="en-US" altLang="en-US" i="1" dirty="0" err="1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có</a:t>
            </a:r>
            <a:r>
              <a:rPr lang="en-US" altLang="en-US" i="1" dirty="0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 </a:t>
            </a:r>
            <a:r>
              <a:rPr lang="en-US" altLang="en-US" i="1" dirty="0" err="1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thể</a:t>
            </a:r>
            <a:r>
              <a:rPr lang="en-US" altLang="en-US" i="1" dirty="0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 </a:t>
            </a:r>
            <a:r>
              <a:rPr lang="en-US" altLang="en-US" i="1" dirty="0" err="1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gặp</a:t>
            </a:r>
            <a:r>
              <a:rPr lang="en-US" altLang="en-US" i="1" dirty="0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 </a:t>
            </a:r>
            <a:r>
              <a:rPr lang="en-US" altLang="en-US" i="1" dirty="0" err="1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khó</a:t>
            </a:r>
            <a:r>
              <a:rPr lang="en-US" altLang="en-US" i="1" dirty="0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 </a:t>
            </a:r>
            <a:r>
              <a:rPr lang="en-US" altLang="en-US" i="1" dirty="0" err="1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khăn</a:t>
            </a:r>
            <a:r>
              <a:rPr lang="en-US" altLang="en-US" i="1" dirty="0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, </a:t>
            </a:r>
            <a:r>
              <a:rPr lang="en-US" altLang="en-US" i="1" dirty="0" err="1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nhưng</a:t>
            </a:r>
            <a:r>
              <a:rPr lang="en-US" altLang="en-US" i="1" dirty="0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 </a:t>
            </a:r>
            <a:r>
              <a:rPr lang="en-US" altLang="en-US" i="1" dirty="0" err="1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nếu</a:t>
            </a:r>
            <a:r>
              <a:rPr lang="en-US" altLang="en-US" i="1" dirty="0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 </a:t>
            </a:r>
            <a:r>
              <a:rPr lang="en-US" altLang="en-US" i="1" dirty="0" err="1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có</a:t>
            </a:r>
            <a:r>
              <a:rPr lang="en-US" altLang="en-US" i="1" dirty="0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 </a:t>
            </a:r>
            <a:r>
              <a:rPr lang="en-US" altLang="en-US" i="1" dirty="0" err="1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niềm</a:t>
            </a:r>
            <a:r>
              <a:rPr lang="en-US" altLang="en-US" i="1" dirty="0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 tin </a:t>
            </a:r>
            <a:r>
              <a:rPr lang="en-US" altLang="en-US" i="1" dirty="0" err="1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và</a:t>
            </a:r>
            <a:r>
              <a:rPr lang="en-US" altLang="en-US" i="1" dirty="0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 </a:t>
            </a:r>
            <a:r>
              <a:rPr lang="en-US" altLang="en-US" i="1" dirty="0" err="1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cố</a:t>
            </a:r>
            <a:r>
              <a:rPr lang="en-US" altLang="en-US" i="1" dirty="0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 </a:t>
            </a:r>
            <a:r>
              <a:rPr lang="en-US" altLang="en-US" i="1" dirty="0" err="1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sức</a:t>
            </a:r>
            <a:r>
              <a:rPr lang="en-US" altLang="en-US" i="1" dirty="0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 </a:t>
            </a:r>
            <a:r>
              <a:rPr lang="en-US" altLang="en-US" i="1" dirty="0" err="1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vượt</a:t>
            </a:r>
            <a:r>
              <a:rPr lang="en-US" altLang="en-US" i="1" dirty="0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 qua </a:t>
            </a:r>
            <a:r>
              <a:rPr lang="en-US" altLang="en-US" i="1" dirty="0" err="1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thì</a:t>
            </a:r>
            <a:r>
              <a:rPr lang="en-US" altLang="en-US" i="1" dirty="0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 </a:t>
            </a:r>
            <a:r>
              <a:rPr lang="en-US" altLang="en-US" i="1" dirty="0" err="1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có</a:t>
            </a:r>
            <a:r>
              <a:rPr lang="en-US" altLang="en-US" i="1" dirty="0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 </a:t>
            </a:r>
            <a:r>
              <a:rPr lang="en-US" altLang="en-US" i="1" dirty="0" err="1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thể</a:t>
            </a:r>
            <a:r>
              <a:rPr lang="en-US" altLang="en-US" i="1" dirty="0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 </a:t>
            </a:r>
            <a:r>
              <a:rPr lang="en-US" altLang="en-US" i="1" dirty="0" err="1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thành</a:t>
            </a:r>
            <a:r>
              <a:rPr lang="en-US" altLang="en-US" i="1" dirty="0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 </a:t>
            </a:r>
            <a:r>
              <a:rPr lang="en-US" altLang="en-US" i="1" dirty="0" err="1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công</a:t>
            </a:r>
            <a:r>
              <a:rPr lang="en-US" altLang="en-US" i="1" dirty="0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 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   </a:t>
            </a:r>
            <a:r>
              <a:rPr lang="en-US" altLang="en-US" sz="2800" b="1" dirty="0" err="1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Không</a:t>
            </a:r>
            <a:r>
              <a:rPr lang="en-US" altLang="en-US" sz="28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có</a:t>
            </a:r>
            <a:r>
              <a:rPr lang="en-US" altLang="en-US" sz="28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việc</a:t>
            </a:r>
            <a:r>
              <a:rPr lang="en-US" altLang="en-US" sz="28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gì</a:t>
            </a:r>
            <a:r>
              <a:rPr lang="en-US" altLang="en-US" sz="28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khó</a:t>
            </a:r>
            <a:r>
              <a:rPr lang="en-US" altLang="en-US" sz="28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     </a:t>
            </a:r>
            <a:r>
              <a:rPr lang="en-US" altLang="en-US" sz="2800" b="1" dirty="0" err="1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Chỉ</a:t>
            </a:r>
            <a:r>
              <a:rPr lang="en-US" altLang="en-US" sz="28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sợ</a:t>
            </a:r>
            <a:r>
              <a:rPr lang="en-US" altLang="en-US" sz="28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lòng</a:t>
            </a:r>
            <a:r>
              <a:rPr lang="en-US" altLang="en-US" sz="28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không</a:t>
            </a:r>
            <a:r>
              <a:rPr lang="en-US" altLang="en-US" sz="28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bền</a:t>
            </a:r>
            <a:r>
              <a:rPr lang="en-US" altLang="en-US" sz="28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 err="1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Đào</a:t>
            </a:r>
            <a:r>
              <a:rPr lang="en-US" altLang="en-US" sz="28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núi</a:t>
            </a:r>
            <a:r>
              <a:rPr lang="en-US" altLang="en-US" sz="28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và</a:t>
            </a:r>
            <a:r>
              <a:rPr lang="en-US" altLang="en-US" sz="28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lắp</a:t>
            </a:r>
            <a:r>
              <a:rPr lang="en-US" altLang="en-US" sz="28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biển</a:t>
            </a:r>
            <a:r>
              <a:rPr lang="en-US" altLang="en-US" sz="28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  </a:t>
            </a:r>
            <a:r>
              <a:rPr lang="en-US" altLang="en-US" sz="2800" b="1" dirty="0" err="1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Quyết</a:t>
            </a:r>
            <a:r>
              <a:rPr lang="en-US" altLang="en-US" sz="28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chí</a:t>
            </a:r>
            <a:r>
              <a:rPr lang="en-US" altLang="en-US" sz="28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ắt</a:t>
            </a:r>
            <a:r>
              <a:rPr lang="en-US" altLang="en-US" sz="28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làm</a:t>
            </a:r>
            <a:r>
              <a:rPr lang="en-US" altLang="en-US" sz="28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nên</a:t>
            </a:r>
            <a:r>
              <a:rPr lang="en-US" altLang="en-US" sz="28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                                                               </a:t>
            </a:r>
            <a:r>
              <a:rPr lang="en-US" altLang="en-US" sz="2800" i="1" dirty="0" err="1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Hồ</a:t>
            </a:r>
            <a:r>
              <a:rPr lang="en-US" altLang="en-US" sz="2800" i="1" dirty="0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 </a:t>
            </a:r>
            <a:r>
              <a:rPr lang="en-US" altLang="en-US" sz="2800" i="1" dirty="0" err="1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Chí</a:t>
            </a:r>
            <a:r>
              <a:rPr lang="en-US" altLang="en-US" sz="2800" i="1" dirty="0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 Minh</a:t>
            </a:r>
            <a:r>
              <a:rPr lang="en-US" altLang="en-US" sz="2800" dirty="0" smtClean="0">
                <a:solidFill>
                  <a:schemeClr val="accent1">
                    <a:lumMod val="10000"/>
                  </a:schemeClr>
                </a:solidFill>
                <a:latin typeface="Amazone" pitchFamily="66" charset="0"/>
              </a:rPr>
              <a:t> 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3505200" y="304800"/>
            <a:ext cx="24384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000" b="1" dirty="0" err="1">
                <a:latin typeface="Times New Roman" pitchFamily="18" charset="0"/>
              </a:rPr>
              <a:t>Ghi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nhớ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59" grpId="0" build="p"/>
      <p:bldP spid="1946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447800" y="1924547"/>
            <a:ext cx="6296770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Kể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cho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bạn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bè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và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người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thân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nghe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về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những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tấm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gương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vượt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khó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62200" y="302150"/>
            <a:ext cx="4343400" cy="12192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0370" y="18288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447800" y="3002942"/>
            <a:ext cx="6324600" cy="8186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Tìm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những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câu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chuyên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trong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thực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tế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về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vượt</a:t>
            </a:r>
            <a:r>
              <a:rPr lang="en-US" b="1" dirty="0" smtClean="0">
                <a:solidFill>
                  <a:schemeClr val="tx1"/>
                </a:solidFill>
              </a:rPr>
              <a:t> qua </a:t>
            </a:r>
            <a:r>
              <a:rPr lang="en-US" b="1" dirty="0" err="1" smtClean="0">
                <a:solidFill>
                  <a:schemeClr val="tx1"/>
                </a:solidFill>
              </a:rPr>
              <a:t>khó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khăn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47017" y="2955068"/>
            <a:ext cx="9144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8" descr="https://i.pinimg.com/564x/2b/32/6c/2b326cc69919773d36cced8fdb301e0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11649"/>
            <a:ext cx="1600201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2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447800" y="2293951"/>
            <a:ext cx="7086600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62200" y="302150"/>
            <a:ext cx="4343400" cy="12192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0370" y="2198204"/>
            <a:ext cx="95163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96170" y="3390900"/>
            <a:ext cx="7038230" cy="685800"/>
          </a:xfrm>
          <a:prstGeom prst="roundRect">
            <a:avLst/>
          </a:prstGeom>
          <a:solidFill>
            <a:srgbClr val="FDC1C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38200" y="3276600"/>
            <a:ext cx="951638" cy="914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8" descr="https://i.pinimg.com/564x/2b/32/6c/2b326cc69919773d36cced8fdb301e0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11649"/>
            <a:ext cx="1600201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90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5257800" cy="533400"/>
          </a:xfrm>
          <a:noFill/>
        </p:spPr>
        <p:txBody>
          <a:bodyPr/>
          <a:lstStyle/>
          <a:p>
            <a:pPr eaLnBrk="1" hangingPunct="1"/>
            <a:r>
              <a:rPr lang="en-US" alt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78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63000" cy="3901440"/>
          </a:xfrm>
          <a:noFill/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sz="7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Plây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Ku,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Lai.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2005,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bổng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nghẹn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: “Ba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đần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lo,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con”.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en-US" altLang="en-US" sz="1800" b="1" i="1" dirty="0" smtClean="0">
                <a:latin typeface="Times New Roman" pitchFamily="18" charset="0"/>
                <a:cs typeface="Times New Roman" pitchFamily="18" charset="0"/>
              </a:rPr>
              <a:t>Theo BÍCH THANH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en-US" altLang="en-US" sz="16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1600" b="1" i="1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alt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i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i="1" dirty="0" err="1" smtClean="0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altLang="en-US" sz="1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6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1600" b="1" i="1" dirty="0" smtClean="0">
                <a:latin typeface="Times New Roman" pitchFamily="18" charset="0"/>
                <a:cs typeface="Times New Roman" pitchFamily="18" charset="0"/>
              </a:rPr>
              <a:t> 286, </a:t>
            </a:r>
            <a:r>
              <a:rPr lang="en-US" altLang="en-US" sz="1600" b="1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1600" b="1" i="1" dirty="0" smtClean="0">
                <a:latin typeface="Times New Roman" pitchFamily="18" charset="0"/>
                <a:cs typeface="Times New Roman" pitchFamily="18" charset="0"/>
              </a:rPr>
              <a:t> 14/10/2005)</a:t>
            </a: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457200" y="964223"/>
            <a:ext cx="2362200" cy="36576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latin typeface="Times New Roman" pitchFamily="18" charset="0"/>
              </a:rPr>
              <a:t>Tìm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hiểu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thông</a:t>
            </a:r>
            <a:r>
              <a:rPr lang="en-US" altLang="en-US" sz="2000" b="1" dirty="0">
                <a:latin typeface="Times New Roman" pitchFamily="18" charset="0"/>
              </a:rPr>
              <a:t> 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46" y="762000"/>
            <a:ext cx="8229600" cy="301117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Thảo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luận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SGK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1/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Trần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Bảo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Đồng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đã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gặp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những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khó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khăn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cuộc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sống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tập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?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2/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Trần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Bảo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Đồng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đã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vượt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qua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khó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khăn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vươn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lên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như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thế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nào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?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3/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tập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những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từ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tấm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gương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đó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1447800" y="508629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ahoma" pitchFamily="34" charset="0"/>
              </a:rPr>
              <a:t> </a:t>
            </a:r>
          </a:p>
        </p:txBody>
      </p:sp>
      <p:sp>
        <p:nvSpPr>
          <p:cNvPr id="9220" name="Text Box 14"/>
          <p:cNvSpPr txBox="1">
            <a:spLocks noChangeArrowheads="1"/>
          </p:cNvSpPr>
          <p:nvPr/>
        </p:nvSpPr>
        <p:spPr bwMode="auto">
          <a:xfrm>
            <a:off x="2286000" y="731520"/>
            <a:ext cx="472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4400" b="1">
              <a:solidFill>
                <a:srgbClr val="25A166"/>
              </a:solidFill>
              <a:latin typeface=".VnKoala" pitchFamily="34" charset="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19089" y="1520130"/>
            <a:ext cx="2695575" cy="3445510"/>
            <a:chOff x="228" y="1488"/>
            <a:chExt cx="1698" cy="2400"/>
          </a:xfrm>
        </p:grpSpPr>
        <p:pic>
          <p:nvPicPr>
            <p:cNvPr id="9231" name="Picture 4" descr="ImageVie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" y="1488"/>
              <a:ext cx="1698" cy="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2" name="Rectangle 24"/>
            <p:cNvSpPr>
              <a:spLocks noChangeArrowheads="1"/>
            </p:cNvSpPr>
            <p:nvPr/>
          </p:nvSpPr>
          <p:spPr bwMode="auto">
            <a:xfrm>
              <a:off x="240" y="3456"/>
              <a:ext cx="1680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>
                  <a:latin typeface="Times New Roman" pitchFamily="18" charset="0"/>
                </a:rPr>
                <a:t>Công việc mỗi sáng </a:t>
              </a:r>
            </a:p>
            <a:p>
              <a:pPr algn="ctr" eaLnBrk="1" hangingPunct="1"/>
              <a:r>
                <a:rPr lang="en-US" altLang="en-US">
                  <a:latin typeface="Times New Roman" pitchFamily="18" charset="0"/>
                </a:rPr>
                <a:t>của Trần Bảo Đồng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200400" y="1520130"/>
            <a:ext cx="2757488" cy="3446780"/>
            <a:chOff x="2016" y="1488"/>
            <a:chExt cx="1737" cy="2402"/>
          </a:xfrm>
        </p:grpSpPr>
        <p:pic>
          <p:nvPicPr>
            <p:cNvPr id="9229" name="Picture 6" descr="Tran Bao Dong thu khoa DH Khoa hoc tu nhien TP HCM Phai thanh tai de tra n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5" y="1488"/>
              <a:ext cx="1728" cy="1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0" name="Rectangle 25"/>
            <p:cNvSpPr>
              <a:spLocks noChangeArrowheads="1"/>
            </p:cNvSpPr>
            <p:nvPr/>
          </p:nvSpPr>
          <p:spPr bwMode="auto">
            <a:xfrm>
              <a:off x="2016" y="3458"/>
              <a:ext cx="1723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>
                  <a:latin typeface="Times New Roman" pitchFamily="18" charset="0"/>
                </a:rPr>
                <a:t>Trần Bảo Đồng đang xem</a:t>
              </a:r>
            </a:p>
            <a:p>
              <a:pPr algn="ctr" eaLnBrk="1" hangingPunct="1"/>
              <a:r>
                <a:rPr lang="en-US" altLang="en-US" sz="1600">
                  <a:latin typeface="Times New Roman" pitchFamily="18" charset="0"/>
                </a:rPr>
                <a:t>danh sách trúng tuyển đại học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6096000" y="1520130"/>
            <a:ext cx="2743200" cy="3459480"/>
            <a:chOff x="3840" y="1488"/>
            <a:chExt cx="1728" cy="2412"/>
          </a:xfrm>
        </p:grpSpPr>
        <p:pic>
          <p:nvPicPr>
            <p:cNvPr id="9227" name="Picture 10" descr="Đó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488"/>
              <a:ext cx="1728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8" name="Rectangle 26"/>
            <p:cNvSpPr>
              <a:spLocks noChangeArrowheads="1"/>
            </p:cNvSpPr>
            <p:nvPr/>
          </p:nvSpPr>
          <p:spPr bwMode="auto">
            <a:xfrm>
              <a:off x="3840" y="3468"/>
              <a:ext cx="1680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>
                  <a:latin typeface="Times New Roman" pitchFamily="18" charset="0"/>
                </a:rPr>
                <a:t>Trần Bảo Đồng nhận học </a:t>
              </a:r>
            </a:p>
            <a:p>
              <a:pPr algn="ctr" eaLnBrk="1" hangingPunct="1"/>
              <a:r>
                <a:rPr lang="en-US" altLang="en-US">
                  <a:latin typeface="Times New Roman" pitchFamily="18" charset="0"/>
                </a:rPr>
                <a:t>bỗng Nguyễn Thái Bình</a:t>
              </a:r>
              <a:r>
                <a:rPr lang="en-US" altLang="en-US"/>
                <a:t> </a:t>
              </a:r>
            </a:p>
          </p:txBody>
        </p:sp>
      </p:grpSp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2205831" y="369277"/>
            <a:ext cx="4724400" cy="365760"/>
          </a:xfrm>
          <a:prstGeom prst="rect">
            <a:avLst/>
          </a:prstGeom>
          <a:noFill/>
        </p:spPr>
        <p:txBody>
          <a:bodyPr/>
          <a:lstStyle/>
          <a:p>
            <a:pPr algn="ctr" eaLnBrk="1" hangingPunct="1">
              <a:defRPr/>
            </a:pPr>
            <a:r>
              <a:rPr lang="en-US" sz="4000" b="1" kern="0" dirty="0" err="1">
                <a:solidFill>
                  <a:srgbClr val="FF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4000" b="1" kern="0" dirty="0">
                <a:solidFill>
                  <a:srgbClr val="FF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: </a:t>
            </a:r>
            <a:r>
              <a:rPr lang="en-US" sz="4000" b="1" kern="0" dirty="0" err="1">
                <a:solidFill>
                  <a:srgbClr val="FF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4000" b="1" kern="0" dirty="0">
                <a:solidFill>
                  <a:srgbClr val="FF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FF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chí</a:t>
            </a:r>
            <a:r>
              <a:rPr lang="en-US" sz="4000" b="1" kern="0" dirty="0">
                <a:solidFill>
                  <a:srgbClr val="FF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FF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thì</a:t>
            </a:r>
            <a:r>
              <a:rPr lang="en-US" sz="4000" b="1" kern="0" dirty="0">
                <a:solidFill>
                  <a:srgbClr val="FF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FF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nên</a:t>
            </a:r>
            <a:r>
              <a:rPr lang="en-US" sz="4000" b="1" kern="0" dirty="0">
                <a:solidFill>
                  <a:srgbClr val="FF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5"/>
          <p:cNvSpPr>
            <a:spLocks noChangeArrowheads="1"/>
          </p:cNvSpPr>
          <p:nvPr/>
        </p:nvSpPr>
        <p:spPr bwMode="auto">
          <a:xfrm>
            <a:off x="609600" y="1752600"/>
            <a:ext cx="8001000" cy="288036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28892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     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Từ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tấm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gương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Trần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Bảo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Đồng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cho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ta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thấy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: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Dù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gặp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phải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hoàn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cảnh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rất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khó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khăn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nhưng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nếu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có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quyết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tâm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cao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và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biết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sắp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xếp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thời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gian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hợp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lí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thì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vẫn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có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thể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vừa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học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tốt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vừa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giúp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gia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đình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971800" y="266700"/>
            <a:ext cx="3048000" cy="1104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KẾT LUẬN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371856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4 </a:t>
            </a:r>
          </a:p>
          <a:p>
            <a:pPr eaLnBrk="1" hangingPunct="1">
              <a:buFontTx/>
              <a:buNone/>
            </a:pP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eaLnBrk="1" hangingPunct="1">
              <a:buFontTx/>
              <a:buChar char="-"/>
            </a:pP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eaLnBrk="1" hangingPunct="1">
              <a:buFontTx/>
              <a:buChar char="-"/>
            </a:pP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2 . </a:t>
            </a:r>
          </a:p>
          <a:p>
            <a:pPr eaLnBrk="1" hangingPunct="1">
              <a:buFontTx/>
              <a:buChar char="-"/>
            </a:pP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alt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4724400" cy="533400"/>
          </a:xfrm>
          <a:noFill/>
        </p:spPr>
        <p:txBody>
          <a:bodyPr/>
          <a:lstStyle/>
          <a:p>
            <a:pPr eaLnBrk="1" hangingPunct="1"/>
            <a:r>
              <a:rPr lang="en-US" alt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"/>
            <a:ext cx="28225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800600" y="1828800"/>
            <a:ext cx="4191000" cy="3124200"/>
          </a:xfrm>
          <a:prstGeom prst="roundRect">
            <a:avLst>
              <a:gd name="adj" fmla="val 10898"/>
            </a:avLst>
          </a:prstGeom>
          <a:solidFill>
            <a:srgbClr val="FDE3CD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28600" y="1828800"/>
            <a:ext cx="4343400" cy="3200400"/>
          </a:xfrm>
          <a:prstGeom prst="roundRect">
            <a:avLst>
              <a:gd name="adj" fmla="val 10898"/>
            </a:avLst>
          </a:prstGeom>
          <a:solidFill>
            <a:srgbClr val="FDE3CD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4343400" cy="3376930"/>
          </a:xfrm>
          <a:noFill/>
          <a:ln>
            <a:noFill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alt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eaLnBrk="1" hangingPunct="1">
              <a:buFontTx/>
              <a:buNone/>
            </a:pPr>
            <a:endParaRPr lang="en-US" alt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altLang="en-US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altLang="en-US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altLang="en-US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altLang="en-US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altLang="en-US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altLang="en-US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altLang="en-US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altLang="en-US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altLang="en-US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en-US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altLang="en-US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altLang="en-US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altLang="en-US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648200" y="914400"/>
            <a:ext cx="4343400" cy="337693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alt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đạc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411</TotalTime>
  <Words>1156</Words>
  <Application>Microsoft Office PowerPoint</Application>
  <PresentationFormat>Custom</PresentationFormat>
  <Paragraphs>95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PowerPoint Presentation</vt:lpstr>
      <vt:lpstr>PowerPoint Presentation</vt:lpstr>
      <vt:lpstr>PowerPoint Presentation</vt:lpstr>
      <vt:lpstr>Bài : Có chí thì nên </vt:lpstr>
      <vt:lpstr>PowerPoint Presentation</vt:lpstr>
      <vt:lpstr>PowerPoint Presentation</vt:lpstr>
      <vt:lpstr>PowerPoint Presentation</vt:lpstr>
      <vt:lpstr>Bài : Có chí thì nên </vt:lpstr>
      <vt:lpstr>PowerPoint Presentation</vt:lpstr>
      <vt:lpstr>PowerPoint Presentation</vt:lpstr>
      <vt:lpstr>Bài : Có chí thì nên </vt:lpstr>
      <vt:lpstr>Bài : Có chí thì nên </vt:lpstr>
      <vt:lpstr>Bài : Có chí thì nên </vt:lpstr>
      <vt:lpstr>Bài : Có chí thì nên </vt:lpstr>
      <vt:lpstr>Bài : Có chí thì nên </vt:lpstr>
      <vt:lpstr>Bài : Có chí thì nên </vt:lpstr>
      <vt:lpstr>Bài : Có chí thì nên </vt:lpstr>
      <vt:lpstr>Bài : Có chí thì nên </vt:lpstr>
      <vt:lpstr>PowerPoint Presentation</vt:lpstr>
      <vt:lpstr>PowerPoint Presentation</vt:lpstr>
      <vt:lpstr>Bài : Có chí thì nên </vt:lpstr>
      <vt:lpstr>Bài : Có chí thì nên 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29</cp:revision>
  <dcterms:created xsi:type="dcterms:W3CDTF">2011-09-13T03:11:00Z</dcterms:created>
  <dcterms:modified xsi:type="dcterms:W3CDTF">2021-09-10T15:11:37Z</dcterms:modified>
</cp:coreProperties>
</file>