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9" r:id="rId3"/>
  </p:sldMasterIdLst>
  <p:notesMasterIdLst>
    <p:notesMasterId r:id="rId42"/>
  </p:notesMasterIdLst>
  <p:sldIdLst>
    <p:sldId id="329" r:id="rId4"/>
    <p:sldId id="333" r:id="rId5"/>
    <p:sldId id="410" r:id="rId6"/>
    <p:sldId id="394" r:id="rId7"/>
    <p:sldId id="382" r:id="rId8"/>
    <p:sldId id="411" r:id="rId9"/>
    <p:sldId id="334" r:id="rId10"/>
    <p:sldId id="412" r:id="rId11"/>
    <p:sldId id="330" r:id="rId12"/>
    <p:sldId id="294" r:id="rId13"/>
    <p:sldId id="332" r:id="rId14"/>
    <p:sldId id="368" r:id="rId15"/>
    <p:sldId id="417" r:id="rId16"/>
    <p:sldId id="395" r:id="rId17"/>
    <p:sldId id="414" r:id="rId18"/>
    <p:sldId id="415" r:id="rId19"/>
    <p:sldId id="416" r:id="rId20"/>
    <p:sldId id="418" r:id="rId21"/>
    <p:sldId id="339" r:id="rId22"/>
    <p:sldId id="340" r:id="rId23"/>
    <p:sldId id="388" r:id="rId24"/>
    <p:sldId id="341" r:id="rId25"/>
    <p:sldId id="397" r:id="rId26"/>
    <p:sldId id="425" r:id="rId27"/>
    <p:sldId id="426" r:id="rId28"/>
    <p:sldId id="419" r:id="rId29"/>
    <p:sldId id="420" r:id="rId30"/>
    <p:sldId id="344" r:id="rId31"/>
    <p:sldId id="370" r:id="rId32"/>
    <p:sldId id="371" r:id="rId33"/>
    <p:sldId id="372" r:id="rId34"/>
    <p:sldId id="347" r:id="rId35"/>
    <p:sldId id="348" r:id="rId36"/>
    <p:sldId id="323" r:id="rId37"/>
    <p:sldId id="421" r:id="rId38"/>
    <p:sldId id="422" r:id="rId39"/>
    <p:sldId id="423" r:id="rId40"/>
    <p:sldId id="42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000"/>
    <a:srgbClr val="33CC99"/>
    <a:srgbClr val="FFD0CF"/>
    <a:srgbClr val="4B91AF"/>
    <a:srgbClr val="5673BD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hướng dẫn HS đọc diễn cảm khổ thơ đầu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thể hiện tâm trạng của chú Mo-ri-xơn và bé Ê-mi-li.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đọc với giọng trang nghiêm, kiên định; bé Ê-mi-li đọc với giọng ngây thơ, hồn nhiên.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lên án cuộc chiến tranh xâm lược của chính quyền Mĩ?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1200" b="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 Mo-ri-xơn lên án cuộc chiến tranh xâm lược của đế quốc vì đó là cuộc chiến tranh phi nghĩa – không: “nhân danh ai” – và vô nhân đạo – “đốt bệnh viện, trường học”, “giết trẻ em”, “giết những đồng xanh”,…)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200" b="0" i="1" u="none" strike="noStrike" cap="none" baseline="0" dirty="0">
              <a:solidFill>
                <a:schemeClr val="dk1"/>
              </a:solidFill>
              <a:latin typeface="Calibri"/>
              <a:ea typeface="Times New Roman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05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Gv cho HS đọc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lại khổ 3 và TLCH: 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nói với con điều gì khi từ biệt?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 lời theo cách diễn lại lời thơ.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lại nói “Cha đi vui, xin mẹ đừng buồn”?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muốn khuyên vợ con không nên đau buồn vì chú hi sinh hoàn toàn thanh thản và tự nguyện.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Em có suy nghĩ gì về hành động của chú Mo-ri-xơn?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Mo-ri-xơn đã có hành động cao đẹp, sẵn sàng xả thân vì nghĩa.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Vậy</a:t>
            </a:r>
            <a:r>
              <a:rPr lang="en-US" sz="1200" b="1" i="0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đại ý của bài hôm nay là gì?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2,3 HS trả lời, GV nhận xét và chốt đại ý.</a:t>
            </a: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4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7F83-6E8F-4D31-A1F2-57C49FC656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BA76-8897-442B-A223-9BD8DC30EF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B2EF-F4F8-421F-96BF-1741CB900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CEF67-2455-4DA8-8C80-0E36962E7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8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95FB-58BD-440B-B369-4DCF7631B8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76D7-243C-41CA-A699-332666E774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8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0B01-17BE-47CD-8EC8-23FACB9E5D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0D74-CB76-4059-8807-8AD282C6F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DFC7-9E61-4EFC-8AE7-D86C1A5EFCD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99FA-6FF5-4C11-ABF3-9E8FBD7A1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2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859-541A-44DC-9B5E-9F84B087390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4CC5C-BDE8-4E42-BF71-6318FD017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3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440A-F3E8-4C70-BDAA-57C09402F21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43EE0-876D-41D4-BDC8-A093AB3276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165D-1100-4EAC-9A82-A04D0F19914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BC40-1BE0-4D50-95BF-B1E778D022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E603-4EEB-4340-81C7-3D95004E4C8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FB574-09BE-4991-847F-AA626CB1E0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78C2-3C31-4D79-8758-8480219064A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A080-AD8C-4414-81AC-DD0C7FC51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0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A953-6536-4843-A35C-D76A5DDEFA3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7D7D-E72B-4F05-A3D8-C0935E00E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46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43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9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96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0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2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4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2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65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1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A9A41-2A27-42D8-8145-5ECC6850FA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5045-F9A0-4022-8B3A-765CF7477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32.jp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jp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g"/><Relationship Id="rId1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9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32.jp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jp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g"/><Relationship Id="rId1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5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783463" y="252210"/>
            <a:ext cx="10562823" cy="1525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LÊ 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 ĐÔN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#9Slide03 AllRoundGothic" panose="020B07030202020201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3958046" y="2243070"/>
            <a:ext cx="406254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35818" y="3670727"/>
            <a:ext cx="8534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Ê– MI- LI, CON…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4417386" y="11756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639637"/>
            <a:ext cx="5392701" cy="10383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5394" y="5825057"/>
            <a:ext cx="57455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0272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41588" y="3391589"/>
            <a:ext cx="5393250" cy="9340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65329" y="1265864"/>
            <a:ext cx="488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dirty="0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58965" y="2862468"/>
            <a:ext cx="9682844" cy="212249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00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sz="100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450376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381338" y="625621"/>
            <a:ext cx="2213318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110144" y="530087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mẫu</a:t>
            </a:r>
            <a:endParaRPr lang="en-US" sz="3500" b="1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49" y="549965"/>
            <a:ext cx="4496215" cy="125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571835" y="2093845"/>
            <a:ext cx="11249103" cy="4214190"/>
          </a:xfrm>
          <a:prstGeom prst="rect">
            <a:avLst/>
          </a:prstGeom>
        </p:spPr>
      </p:pic>
      <p:pic>
        <p:nvPicPr>
          <p:cNvPr id="1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13252"/>
            <a:ext cx="2756454" cy="1987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3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599"/>
            <a:ext cx="1799532" cy="1577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53" y="576469"/>
            <a:ext cx="4962850" cy="1186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>
          <a:xfrm>
            <a:off x="2178970" y="1959429"/>
            <a:ext cx="9812733" cy="4506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2" y="0"/>
            <a:ext cx="1158115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57" y="0"/>
            <a:ext cx="1603513" cy="636104"/>
          </a:xfrm>
          <a:prstGeom prst="rect">
            <a:avLst/>
          </a:prstGeom>
        </p:spPr>
      </p:pic>
      <p:pic>
        <p:nvPicPr>
          <p:cNvPr id="17" name="Picture 2" descr="Tại sao Mỹ không ném bom nguyên tử xuống Việt Nam - Tiểu Đoàn 126-Một Thời  Hoa Lử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-1"/>
            <a:ext cx="5698435" cy="369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3" y="0"/>
            <a:ext cx="10058400" cy="6858000"/>
          </a:xfrm>
          <a:prstGeom prst="rect">
            <a:avLst/>
          </a:prstGeom>
        </p:spPr>
      </p:pic>
      <p:pic>
        <p:nvPicPr>
          <p:cNvPr id="19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-1"/>
            <a:ext cx="3869635" cy="54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>
          <a:xfrm>
            <a:off x="911088" y="754751"/>
            <a:ext cx="8961782" cy="5924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" y="0"/>
            <a:ext cx="12273171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0147" y="207917"/>
            <a:ext cx="5328366" cy="3261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0" y="5857461"/>
            <a:ext cx="33859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756138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9335069" y="109181"/>
            <a:ext cx="2856931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339545" y="0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Chia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khổ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34" y="620304"/>
            <a:ext cx="3829275" cy="855799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0970" y="1588540"/>
            <a:ext cx="11545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endParaRPr lang="en-US" alt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5775" y="2716549"/>
            <a:ext cx="12165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Ê-mi-li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ngây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5775" y="373034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quyền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Giôn-xơn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phẫn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45775" y="479714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vợ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nghẹn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5775" y="574467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3000" dirty="0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 smtClean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7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4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61" y="811370"/>
            <a:ext cx="4709318" cy="811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5" y="2191786"/>
            <a:ext cx="8796131" cy="42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02" y="698072"/>
            <a:ext cx="2021983" cy="157700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75791" y="2393113"/>
            <a:ext cx="457200" cy="4572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0"/>
            <a:ext cx="12193057" cy="75597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388626" y="135664"/>
            <a:ext cx="3803374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8366249" y="0"/>
            <a:ext cx="38257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nối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tiếp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khổ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83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0"/>
            <a:ext cx="10018643" cy="6858000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8136835" y="135664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rgbClr val="EFFB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568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7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70" y="0"/>
            <a:ext cx="7440681" cy="685800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136835" y="95908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82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359" cy="14369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74720" y="653143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rgbClr val="EFFB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>
          <a:xfrm>
            <a:off x="2769325" y="444409"/>
            <a:ext cx="7236823" cy="5775160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8136835" y="95908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82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4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1354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28" y="10959"/>
            <a:ext cx="762764" cy="7627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-112542"/>
            <a:ext cx="2868849" cy="2109019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735757"/>
              <a:ext cx="2391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38737" y="214880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- mi- li</a:t>
            </a:r>
          </a:p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 –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endParaRPr lang="en-US" sz="4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Giôn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8233" y="1982421"/>
            <a:ext cx="563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Po-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4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tơn</a:t>
            </a:r>
            <a:endParaRPr lang="en-US" sz="4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2-11-1965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0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90404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/>
          <p:nvPr/>
        </p:nvSpPr>
        <p:spPr>
          <a:xfrm>
            <a:off x="2" y="0"/>
            <a:ext cx="3138984" cy="787606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2400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-682388" y="0"/>
            <a:ext cx="4735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</a:t>
            </a:r>
            <a:r>
              <a:rPr lang="en-US" sz="4400" dirty="0" smtClean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endParaRPr lang="en-US" sz="4400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49" y="563989"/>
            <a:ext cx="6689041" cy="61652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4636393" y="54091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516709" y="122349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658377" y="1210614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4185633" y="1867436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743977" y="2471998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747160" y="1852412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401577" y="247274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151549" y="3116687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8332630" y="3142445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525036" y="385078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8590208" y="3850784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962918" y="453336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130344" y="5177307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512157" y="5821251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414455" y="5808372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8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ageCurlDoubl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5237" y="36890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18364" y="0"/>
            <a:ext cx="2620369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4476" y="0"/>
            <a:ext cx="99237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Lầu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Ngũ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iác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tòa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trụ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endParaRPr lang="en-US" altLang="en-US" sz="3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endParaRPr lang="en-US" altLang="en-US" sz="3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o hợp đồng “béo bở” cho Microsoft, Lầu Năm Góc bị Amazon ki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5" y="1392072"/>
            <a:ext cx="9329620" cy="468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52532" y="366599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0"/>
            <a:ext cx="2183642" cy="2006221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552877"/>
              <a:ext cx="2391395" cy="108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6982" y="2852383"/>
            <a:ext cx="515130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Giôn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Mĩ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1963 -1968</a:t>
            </a:r>
            <a:endParaRPr lang="en-US" alt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Lyndon B. Johnson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8" y="520851"/>
            <a:ext cx="4948687" cy="551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76752" y="304512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3971" y="0"/>
            <a:ext cx="1962420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73091" y="286603"/>
            <a:ext cx="992379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B-52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ném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bom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Mĩ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2" descr="Mỹ bất ngờ đưa B-52 trực chiến - Báo Công an Nhân dân điện t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392641"/>
            <a:ext cx="9170109" cy="460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6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999871" y="513347"/>
            <a:ext cx="6224335" cy="1138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4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II. TÌM HIỂU BÀI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2122481" y="1417156"/>
            <a:ext cx="8550436" cy="5006000"/>
            <a:chOff x="385015" y="1518536"/>
            <a:chExt cx="8550436" cy="5006000"/>
          </a:xfrm>
        </p:grpSpPr>
        <p:pic>
          <p:nvPicPr>
            <p:cNvPr id="147" name="Shape 147" descr="Boeing_B-52_dropping_bombs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787" y="1518536"/>
              <a:ext cx="7128011" cy="3738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 txBox="1"/>
            <p:nvPr/>
          </p:nvSpPr>
          <p:spPr>
            <a:xfrm>
              <a:off x="385015" y="5878205"/>
              <a:ext cx="85504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B52: Máy bay ném bom khổng lồ của Mĩ.</a:t>
              </a: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1108638" y="1407530"/>
            <a:ext cx="9002013" cy="4717243"/>
            <a:chOff x="-248268" y="1736784"/>
            <a:chExt cx="8647660" cy="4717243"/>
          </a:xfrm>
        </p:grpSpPr>
        <p:pic>
          <p:nvPicPr>
            <p:cNvPr id="150" name="Shape 1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0916" y="1736784"/>
              <a:ext cx="7042483" cy="3617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>
              <a:off x="322193" y="5869253"/>
              <a:ext cx="8077199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Bom dùng chất xăng đặc để gây cháy, bỏng.</a:t>
              </a: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-248268" y="5427230"/>
              <a:ext cx="209011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  Na pan:</a:t>
              </a: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Boeing_B-52_dropping_bombs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228" y="-211932"/>
            <a:ext cx="4517570" cy="29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800px-Burningdwelling2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1" y="2743200"/>
            <a:ext cx="464819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800px-Deadmanandchild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1" y="-228600"/>
            <a:ext cx="464819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My_Lai_massacre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2743200"/>
            <a:ext cx="4495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450376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149325" y="571030"/>
            <a:ext cx="26484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0" y="502791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toàn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49" y="549965"/>
            <a:ext cx="4496215" cy="125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571835" y="2093845"/>
            <a:ext cx="11249103" cy="4214190"/>
          </a:xfrm>
          <a:prstGeom prst="rect">
            <a:avLst/>
          </a:prstGeom>
        </p:spPr>
      </p:pic>
      <p:pic>
        <p:nvPicPr>
          <p:cNvPr id="1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13252"/>
            <a:ext cx="2756454" cy="1987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9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599"/>
            <a:ext cx="1799532" cy="1577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53" y="576469"/>
            <a:ext cx="4962850" cy="1186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>
          <a:xfrm>
            <a:off x="2178970" y="1959429"/>
            <a:ext cx="9812733" cy="4506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2" y="0"/>
            <a:ext cx="1158115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57" y="0"/>
            <a:ext cx="1603513" cy="636104"/>
          </a:xfrm>
          <a:prstGeom prst="rect">
            <a:avLst/>
          </a:prstGeom>
        </p:spPr>
      </p:pic>
      <p:pic>
        <p:nvPicPr>
          <p:cNvPr id="17" name="Picture 2" descr="Tại sao Mỹ không ném bom nguyên tử xuống Việt Nam - Tiểu Đoàn 126-Một Thời  Hoa Lử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-1"/>
            <a:ext cx="5698435" cy="369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3" y="0"/>
            <a:ext cx="10058400" cy="6858000"/>
          </a:xfrm>
          <a:prstGeom prst="rect">
            <a:avLst/>
          </a:prstGeom>
        </p:spPr>
      </p:pic>
      <p:pic>
        <p:nvPicPr>
          <p:cNvPr id="19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-1"/>
            <a:ext cx="3869635" cy="54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>
          <a:xfrm>
            <a:off x="911088" y="754751"/>
            <a:ext cx="8961782" cy="5924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" y="0"/>
            <a:ext cx="12273171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0147" y="207917"/>
            <a:ext cx="5328366" cy="3261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0" y="5857461"/>
            <a:ext cx="33859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THỰC HÀNH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0"/>
            <a:ext cx="126355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xâm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Mĩ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123790" y="2094825"/>
            <a:ext cx="55465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‘’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’’ 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‘’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đốt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,…..</a:t>
            </a:r>
            <a:endParaRPr lang="en-US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Phong trào phản đối chiến tranh Việt Nam thập niên 60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2" y="1450572"/>
            <a:ext cx="6521403" cy="512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174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207623" cy="2574633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9794" y="1078369"/>
            <a:ext cx="1138223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Kể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lại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cuộc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gặp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gỡ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giữa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anh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nhân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		Nam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và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A-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lếch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-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xây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diễn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ra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như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thế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nào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107400" y="3871120"/>
            <a:ext cx="100465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gỡ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10019" y="204716"/>
            <a:ext cx="10986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64453" y="2354236"/>
            <a:ext cx="710316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5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đẳng</a:t>
            </a:r>
            <a:r>
              <a:rPr lang="en-US" altLang="en-US" sz="35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5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What Does Origami Symbolise? | Superpr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084" cy="1323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351128"/>
            <a:ext cx="5131558" cy="525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519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36478"/>
            <a:ext cx="12173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97001" y="1664535"/>
            <a:ext cx="62696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Mo-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thiêu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đòi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Nam.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alt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4" descr="Norman Morrison - The flame of Love and Peace by NanaNyachan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861391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304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623733" y="103031"/>
            <a:ext cx="1049449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Thứ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  </a:t>
            </a: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ngày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   </a:t>
            </a: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tháng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10 </a:t>
            </a: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năm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2021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u="sng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Môn</a:t>
            </a:r>
            <a:r>
              <a:rPr lang="en-US" sz="3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: </a:t>
            </a:r>
            <a:r>
              <a:rPr lang="en-US" sz="3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Tập</a:t>
            </a:r>
            <a:r>
              <a:rPr lang="en-US" sz="3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đọc</a:t>
            </a:r>
            <a:endParaRPr lang="en-US" sz="3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: Ê – mi- li, con</a:t>
            </a:r>
            <a:r>
              <a:rPr lang="en-US" sz="3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…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273857" y="2437127"/>
            <a:ext cx="3409501" cy="10209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3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3000" b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chính</a:t>
            </a:r>
            <a:r>
              <a:rPr lang="en-US" sz="3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" panose="02000000000000000000" pitchFamily="2" charset="0"/>
                <a:cs typeface="Arial" panose="020B0604020202020204" pitchFamily="34" charset="0"/>
              </a:rPr>
              <a:t>:</a:t>
            </a:r>
            <a:endParaRPr lang="en-US" sz="3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8489" y="2610134"/>
            <a:ext cx="11382233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chemeClr val="bg1"/>
                </a:solidFill>
                <a:latin typeface="HP001 5 hàng" panose="020B0603050302020204" pitchFamily="34" charset="0"/>
                <a:sym typeface="Wingdings 3" panose="05040102010807070707" pitchFamily="18" charset="2"/>
              </a:rPr>
              <a:t>                      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Ca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ngợi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hành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động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dũng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cảm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của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Mĩ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,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dám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tự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thiêu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để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phản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đối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cuộc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chiến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tranh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xâm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lược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ở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 smtClean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 3" panose="05040102010807070707" pitchFamily="18" charset="2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8724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 LẠI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4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id="{D1BB78A2-5864-4C52-A67C-367F9FE4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09" y="0"/>
            <a:ext cx="4197519" cy="44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32782-E0B5-4E57-B760-3E8B8159E1CD}"/>
              </a:ext>
            </a:extLst>
          </p:cNvPr>
          <p:cNvCxnSpPr>
            <a:cxnSpLocks/>
          </p:cNvCxnSpPr>
          <p:nvPr/>
        </p:nvCxnSpPr>
        <p:spPr>
          <a:xfrm>
            <a:off x="3383292" y="1139229"/>
            <a:ext cx="4916525" cy="9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25FA584-CC68-423C-8A27-DE3FFFAD83F3}"/>
              </a:ext>
            </a:extLst>
          </p:cNvPr>
          <p:cNvSpPr/>
          <p:nvPr/>
        </p:nvSpPr>
        <p:spPr>
          <a:xfrm>
            <a:off x="1119325" y="228848"/>
            <a:ext cx="9582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6000" b="1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6000" b="1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6000" b="1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6D839-7396-4B96-A140-21769861D241}"/>
              </a:ext>
            </a:extLst>
          </p:cNvPr>
          <p:cNvSpPr txBox="1"/>
          <p:nvPr/>
        </p:nvSpPr>
        <p:spPr>
          <a:xfrm>
            <a:off x="813329" y="4551619"/>
            <a:ext cx="1033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A5D93-22E2-44B0-8701-5AF4C2DB3B0A}"/>
              </a:ext>
            </a:extLst>
          </p:cNvPr>
          <p:cNvSpPr txBox="1"/>
          <p:nvPr/>
        </p:nvSpPr>
        <p:spPr>
          <a:xfrm>
            <a:off x="3312883" y="1822170"/>
            <a:ext cx="8879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6D839-7396-4B96-A140-21769861D241}"/>
              </a:ext>
            </a:extLst>
          </p:cNvPr>
          <p:cNvSpPr txBox="1"/>
          <p:nvPr/>
        </p:nvSpPr>
        <p:spPr>
          <a:xfrm>
            <a:off x="470454" y="5603190"/>
            <a:ext cx="1172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70" y="0"/>
            <a:ext cx="7440681" cy="685800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993875" y="95908"/>
            <a:ext cx="319812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117100" y="0"/>
            <a:ext cx="35383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lòng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16" y="136477"/>
            <a:ext cx="3796921" cy="79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05" y="850710"/>
            <a:ext cx="3564909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98" y="1451212"/>
            <a:ext cx="4806855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24" y="2188191"/>
            <a:ext cx="5093458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03" y="2993409"/>
            <a:ext cx="3906103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50" y="3689445"/>
            <a:ext cx="3428431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35" y="4535606"/>
            <a:ext cx="2554975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3" y="5190699"/>
            <a:ext cx="3933399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6" y="5941325"/>
            <a:ext cx="435647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359" cy="14369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74720" y="653143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rgbClr val="EFFB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>
          <a:xfrm>
            <a:off x="2851211" y="389818"/>
            <a:ext cx="7236823" cy="5775160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9089409" y="95908"/>
            <a:ext cx="3102591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158042" y="0"/>
            <a:ext cx="35383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lòng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67" y="1232848"/>
            <a:ext cx="3551261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1792406"/>
            <a:ext cx="3346545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5" y="2365612"/>
            <a:ext cx="3018999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22" y="3020704"/>
            <a:ext cx="4097171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62" y="3675797"/>
            <a:ext cx="3783273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048000"/>
            <a:ext cx="11430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2" y="4262651"/>
            <a:ext cx="2736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4417386" y="11756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639637"/>
            <a:ext cx="5392701" cy="10383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5394" y="5825057"/>
            <a:ext cx="57455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0272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41588" y="3391589"/>
            <a:ext cx="5393250" cy="9340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65329" y="1265864"/>
            <a:ext cx="488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000" dirty="0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2D2D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79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33CC99"/>
                </a:solidFill>
              </a:rPr>
              <a:t>VẬN DỤNG</a:t>
            </a:r>
            <a:endParaRPr lang="en-US" sz="6600" dirty="0">
              <a:solidFill>
                <a:srgbClr val="33CC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736" y="2614637"/>
            <a:ext cx="94183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Luyện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nắm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indent="119063"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: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sụp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đổ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A-</a:t>
            </a:r>
            <a:r>
              <a:rPr lang="en-US" altLang="en-US" sz="32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pác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thai.</a:t>
            </a:r>
            <a:endParaRPr lang="en-US" sz="32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050869" cy="239181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8489" y="3151047"/>
            <a:ext cx="11382233" cy="24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dung: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bạn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thành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giữa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chuyên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nước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ngoài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với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Nam,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thể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hiện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được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nét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hữu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nghị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tộc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1938" y="1454162"/>
            <a:ext cx="1138223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2: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Nêu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dung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của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Tập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‘’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chuyên</a:t>
            </a:r>
            <a:r>
              <a:rPr lang="en-US" altLang="en-US" sz="3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          	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gia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máy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xúc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‘’?</a:t>
            </a:r>
          </a:p>
        </p:txBody>
      </p:sp>
    </p:spTree>
    <p:extLst>
      <p:ext uri="{BB962C8B-B14F-4D97-AF65-F5344CB8AC3E}">
        <p14:creationId xmlns:p14="http://schemas.microsoft.com/office/powerpoint/2010/main" val="32986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3883" b="82839"/>
          <a:stretch/>
        </p:blipFill>
        <p:spPr>
          <a:xfrm>
            <a:off x="127379" y="2496527"/>
            <a:ext cx="12064621" cy="914401"/>
          </a:xfrm>
          <a:prstGeom prst="rect">
            <a:avLst/>
          </a:prstGeom>
        </p:spPr>
      </p:pic>
      <p:sp>
        <p:nvSpPr>
          <p:cNvPr id="6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785463" y="6265036"/>
            <a:ext cx="44065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49 -50/</a:t>
            </a:r>
            <a:r>
              <a:rPr lang="en-US" alt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sgk</a:t>
            </a:r>
            <a:r>
              <a:rPr lang="en-US" alt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TV5</a:t>
            </a:r>
            <a:endParaRPr lang="en-US" alt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247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98" y="3571461"/>
            <a:ext cx="4403450" cy="12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56606" y="0"/>
            <a:ext cx="4421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40" y="812660"/>
            <a:ext cx="6662431" cy="527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ập tin:NormanMorrison.jpg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8" y="803758"/>
            <a:ext cx="4524375" cy="526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0484" y="6199569"/>
            <a:ext cx="3033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Norman Morrison</a:t>
            </a:r>
            <a:endParaRPr lang="en-US" sz="3000" b="1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4534" y="6259015"/>
            <a:ext cx="59891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chuyến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2500" b="1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44710" y="0"/>
            <a:ext cx="7804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en-US" sz="4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en-US" sz="4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Ngày 2/11/1965, Norman Morrison rời... - ĐƯỜNG CHÚNG TA ĐI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 bwMode="auto">
          <a:xfrm>
            <a:off x="331302" y="861389"/>
            <a:ext cx="6493565" cy="572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man Morrison - The flame of Love and Peace by NanaNyachan on Devian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861391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51101"/>
            <a:ext cx="5198304" cy="621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80"/>
          <a:stretch/>
        </p:blipFill>
        <p:spPr>
          <a:xfrm>
            <a:off x="1069697" y="868017"/>
            <a:ext cx="4681745" cy="788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093" y="2860021"/>
            <a:ext cx="6297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Norman Morrison.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Hữu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Nam.</a:t>
            </a:r>
            <a:endParaRPr lang="en-US" sz="3000" i="0" dirty="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914400" y="226736"/>
            <a:ext cx="10822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Thứ</a:t>
            </a:r>
            <a:r>
              <a:rPr lang="en-US" sz="4400" b="1" dirty="0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     </a:t>
            </a:r>
            <a:r>
              <a:rPr lang="en-US" sz="44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ngày</a:t>
            </a:r>
            <a:r>
              <a:rPr lang="en-US" sz="4400" b="1" dirty="0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tháng</a:t>
            </a:r>
            <a:r>
              <a:rPr lang="en-US" sz="4400" b="1" dirty="0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 10 </a:t>
            </a:r>
            <a:r>
              <a:rPr lang="en-US" sz="4400" b="1" dirty="0" err="1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năm</a:t>
            </a:r>
            <a:r>
              <a:rPr lang="en-US" sz="4400" b="1" dirty="0" smtClean="0">
                <a:solidFill>
                  <a:schemeClr val="bg1"/>
                </a:solidFill>
                <a:latin typeface="#9Slide03 Arima Madurai" panose="00000500000000000000" pitchFamily="2" charset="0"/>
                <a:ea typeface="Arial-Rounded" panose="020B0500000000000000" pitchFamily="34" charset="0"/>
                <a:cs typeface="#9Slide03 Arima Madurai" panose="00000500000000000000" pitchFamily="2" charset="0"/>
              </a:rPr>
              <a:t> 2021</a:t>
            </a:r>
          </a:p>
          <a:p>
            <a:pPr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bg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   </a:t>
            </a:r>
            <a:r>
              <a:rPr lang="en-US" sz="4400" b="1" u="sng" dirty="0" err="1" smtClean="0">
                <a:solidFill>
                  <a:schemeClr val="bg1"/>
                </a:solidFill>
                <a:latin typeface="#9Slide03 Ampl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4400" b="1" dirty="0" smtClean="0">
                <a:solidFill>
                  <a:schemeClr val="bg1"/>
                </a:solidFill>
                <a:latin typeface="#9Slide03 Ampl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400" b="1" dirty="0" err="1" smtClean="0">
                <a:solidFill>
                  <a:schemeClr val="bg1"/>
                </a:solidFill>
                <a:latin typeface="#9Slide03 Ampl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#9Slide03 Ampl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#9Slide03 Ampl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400" b="1" dirty="0" smtClean="0">
              <a:solidFill>
                <a:schemeClr val="bg1"/>
              </a:solidFill>
              <a:latin typeface="#9Slide03 Ample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bg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4400" b="1" u="sng" dirty="0" err="1" smtClean="0">
                <a:solidFill>
                  <a:schemeClr val="bg1"/>
                </a:solidFill>
                <a:latin typeface="#9Slide03 Ampl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#9Slide03 Ampl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Ê – mi – li, con...</a:t>
            </a:r>
            <a:endParaRPr lang="en-US" sz="4400" b="1" dirty="0">
              <a:solidFill>
                <a:schemeClr val="bg1"/>
              </a:solidFill>
              <a:latin typeface="#9Slide03 Ample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1900</TotalTime>
  <Words>1085</Words>
  <Application>Microsoft Office PowerPoint</Application>
  <PresentationFormat>Widescreen</PresentationFormat>
  <Paragraphs>114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宋体</vt:lpstr>
      <vt:lpstr>#9Slide03 AllRoundGothic</vt:lpstr>
      <vt:lpstr>#9Slide03 Ample</vt:lpstr>
      <vt:lpstr>#9Slide03 Arima Madurai</vt:lpstr>
      <vt:lpstr>Arial</vt:lpstr>
      <vt:lpstr>Arial-Rounded</vt:lpstr>
      <vt:lpstr>Calibri</vt:lpstr>
      <vt:lpstr>Calibri Light</vt:lpstr>
      <vt:lpstr>Cambria</vt:lpstr>
      <vt:lpstr>等线</vt:lpstr>
      <vt:lpstr>HP001 5 hàng</vt:lpstr>
      <vt:lpstr>Times New Roman</vt:lpstr>
      <vt:lpstr>Wingdings 3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 Thi Nga</cp:lastModifiedBy>
  <cp:revision>191</cp:revision>
  <dcterms:created xsi:type="dcterms:W3CDTF">2021-08-22T10:47:54Z</dcterms:created>
  <dcterms:modified xsi:type="dcterms:W3CDTF">2021-09-23T10:54:34Z</dcterms:modified>
</cp:coreProperties>
</file>