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6" r:id="rId3"/>
    <p:sldMasterId id="2147483779" r:id="rId4"/>
    <p:sldMasterId id="2147483838" r:id="rId5"/>
  </p:sldMasterIdLst>
  <p:notesMasterIdLst>
    <p:notesMasterId r:id="rId22"/>
  </p:notesMasterIdLst>
  <p:sldIdLst>
    <p:sldId id="2007577128" r:id="rId6"/>
    <p:sldId id="470" r:id="rId7"/>
    <p:sldId id="2007577127" r:id="rId8"/>
    <p:sldId id="475" r:id="rId9"/>
    <p:sldId id="2007577110" r:id="rId10"/>
    <p:sldId id="2007577109" r:id="rId11"/>
    <p:sldId id="2007577122" r:id="rId12"/>
    <p:sldId id="2007577123" r:id="rId13"/>
    <p:sldId id="2007577124" r:id="rId14"/>
    <p:sldId id="471" r:id="rId15"/>
    <p:sldId id="274" r:id="rId16"/>
    <p:sldId id="2007577111" r:id="rId17"/>
    <p:sldId id="2007577112" r:id="rId18"/>
    <p:sldId id="2007577125" r:id="rId19"/>
    <p:sldId id="503" r:id="rId20"/>
    <p:sldId id="29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C5882-511C-4FEA-B406-1A30F3E62C9B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E074C-BF47-4458-A05D-58AE9F29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734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48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80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7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872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18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3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80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038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5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0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0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70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9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1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0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84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3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86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1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81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2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6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93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221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1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37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63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4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9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5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55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6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7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85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1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9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83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9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6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0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62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6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1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49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8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4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27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1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725F-5231-45AE-BC1A-D698F22F5593}" type="datetimeFigureOut">
              <a:rPr lang="zh-CN" altLang="en-US" smtClean="0"/>
              <a:t>2022/10/24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321A-15AF-44AC-8389-DF08CA25F6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31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25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2C917-C185-4529-B658-720C4C5476D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2022/10/24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91C6F-6071-4143-8F1A-3CF48A43A4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6505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5C661-2F9E-4D47-AA12-CA27E6F2246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9FEAEA-29A9-4D5C-8B29-01AA654CAA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08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9" r:id="rId8"/>
    <p:sldLayoutId id="2147483850" r:id="rId9"/>
    <p:sldLayoutId id="2147483851" r:id="rId10"/>
    <p:sldLayoutId id="214748385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TNXH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3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9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58">
        <p:random/>
      </p:transition>
    </mc:Choice>
    <mc:Fallback xmlns="">
      <p:transition spd="slow" advTm="1045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B89A9-ED05-4FA1-B2E4-B72B0446319B}"/>
              </a:ext>
            </a:extLst>
          </p:cNvPr>
          <p:cNvGrpSpPr/>
          <p:nvPr/>
        </p:nvGrpSpPr>
        <p:grpSpPr>
          <a:xfrm>
            <a:off x="4520294" y="1247775"/>
            <a:ext cx="4529124" cy="5259161"/>
            <a:chOff x="3482069" y="1038225"/>
            <a:chExt cx="4529124" cy="5259161"/>
          </a:xfrm>
        </p:grpSpPr>
        <p:grpSp>
          <p:nvGrpSpPr>
            <p:cNvPr id="19" name="组合 13">
              <a:extLst>
                <a:ext uri="{FF2B5EF4-FFF2-40B4-BE49-F238E27FC236}">
                  <a16:creationId xmlns:a16="http://schemas.microsoft.com/office/drawing/2014/main" id="{BEEA8684-F321-4667-9C1E-03B365089557}"/>
                </a:ext>
              </a:extLst>
            </p:cNvPr>
            <p:cNvGrpSpPr/>
            <p:nvPr/>
          </p:nvGrpSpPr>
          <p:grpSpPr>
            <a:xfrm>
              <a:off x="3482069" y="2097474"/>
              <a:ext cx="3134886" cy="4199912"/>
              <a:chOff x="1656283" y="2342932"/>
              <a:chExt cx="2587752" cy="3263934"/>
            </a:xfrm>
          </p:grpSpPr>
          <p:pic>
            <p:nvPicPr>
              <p:cNvPr id="21" name="图片 2">
                <a:extLst>
                  <a:ext uri="{FF2B5EF4-FFF2-40B4-BE49-F238E27FC236}">
                    <a16:creationId xmlns:a16="http://schemas.microsoft.com/office/drawing/2014/main" id="{2060ED76-2363-4A0A-8B3D-FE5160834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56283" y="2342932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22" name="对">
                <a:extLst>
                  <a:ext uri="{FF2B5EF4-FFF2-40B4-BE49-F238E27FC236}">
                    <a16:creationId xmlns:a16="http://schemas.microsoft.com/office/drawing/2014/main" id="{D2ABAD37-885F-4C7A-BF36-F245B9DAA4CA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E171323-6228-447B-B579-E8AB92169C89}"/>
                </a:ext>
              </a:extLst>
            </p:cNvPr>
            <p:cNvSpPr/>
            <p:nvPr/>
          </p:nvSpPr>
          <p:spPr>
            <a:xfrm>
              <a:off x="4010693" y="1038225"/>
              <a:ext cx="4000500" cy="2390775"/>
            </a:xfrm>
            <a:prstGeom prst="ellipse">
              <a:avLst/>
            </a:prstGeom>
            <a:solidFill>
              <a:srgbClr val="FB355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华康方圆体W7"/>
                  <a:cs typeface="+mn-cs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康方圆体W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1666573"/>
            <a:ext cx="6381750" cy="3734102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2" y="335280"/>
            <a:ext cx="5219698" cy="572008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153276" y="2894544"/>
            <a:ext cx="4857749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bạn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thu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thập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những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thông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tin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về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ghế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tình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trần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nhà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cửa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sổ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E5E5D-A805-4B31-962A-A739E3C9E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1711219"/>
            <a:ext cx="6197600" cy="3617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163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335280"/>
            <a:ext cx="6381750" cy="6096000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0" y="0"/>
            <a:ext cx="5410198" cy="671576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285990" y="3107904"/>
            <a:ext cx="4610734" cy="31393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Độ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cao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lan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can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quá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đầu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chắc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chắn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lang="en-US" altLang="zh-CN" sz="33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lang="en-US" altLang="zh-CN" sz="33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endParaRPr lang="en-US" altLang="zh-CN" sz="3300" dirty="0">
              <a:solidFill>
                <a:srgbClr val="7E430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Chậu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cây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nên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xếp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tránh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lối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đỡ</a:t>
            </a:r>
            <a:r>
              <a:rPr kumimoji="0" lang="en-US" altLang="zh-CN" sz="33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3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vướng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0786A-4546-4BE1-8080-87F57A9C4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3677"/>
            <a:ext cx="6065519" cy="604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434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295276" y="396240"/>
            <a:ext cx="6381750" cy="6339840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2" y="807170"/>
            <a:ext cx="5219698" cy="567491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315200" y="3107904"/>
            <a:ext cx="4752974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Khu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vực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vệ</a:t>
            </a:r>
            <a:r>
              <a:rPr kumimoji="0" lang="en-US" altLang="zh-CN" sz="36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6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nước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chảy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lênh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láng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ra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mất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dễ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trượt</a:t>
            </a:r>
            <a:r>
              <a:rPr lang="en-US" altLang="zh-CN" sz="3600" dirty="0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ngã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CBE58-1CB7-44A8-B90F-C7EBA387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20" y="399471"/>
            <a:ext cx="5618360" cy="621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269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180975" y="477520"/>
            <a:ext cx="6610352" cy="492315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7" y="335280"/>
            <a:ext cx="5400673" cy="6522720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038975" y="3290784"/>
            <a:ext cx="4857749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vực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sân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nhiều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cành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khô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mưa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bão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dễ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gãy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gây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an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toàn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9A44A9-9CE5-4CF7-BA29-FA919C4B1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6" y="570126"/>
            <a:ext cx="6381750" cy="4648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25">
            <a:extLst>
              <a:ext uri="{FF2B5EF4-FFF2-40B4-BE49-F238E27FC236}">
                <a16:creationId xmlns:a16="http://schemas.microsoft.com/office/drawing/2014/main" id="{A4B9E6D4-7818-408A-90E4-160BCDF540B8}"/>
              </a:ext>
            </a:extLst>
          </p:cNvPr>
          <p:cNvSpPr txBox="1"/>
          <p:nvPr/>
        </p:nvSpPr>
        <p:spPr>
          <a:xfrm>
            <a:off x="7062788" y="5028225"/>
            <a:ext cx="4857749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Cổng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sân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bóng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rất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7E430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chắn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389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1511" y="-1208396"/>
            <a:ext cx="6858000" cy="968422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90994" y="3000215"/>
            <a:ext cx="8039031" cy="1009925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lvl="0" indent="-571500" defTabSz="1218926">
              <a:buFont typeface="Arial" panose="020B0604020202020204" pitchFamily="34" charset="0"/>
              <a:buChar char="•"/>
              <a:defRPr/>
            </a:pPr>
            <a:r>
              <a:rPr lang="nl-NL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cho bố mẹ nghe về chuyến khảo sát ngày hôm nay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17E14-8241-4E9E-BB3B-9220983F9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249" y="-164238"/>
            <a:ext cx="382252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62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1127E5BA-6561-494A-AC49-D989F9FB2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7DB687-0390-482C-B7A2-810EFD249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98" y="1283316"/>
            <a:ext cx="824860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B66F0AE-7D13-4D31-BC77-F1FEB3C32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E6461-7FB9-4F23-9C9B-2C20B11B1FE8}"/>
              </a:ext>
            </a:extLst>
          </p:cNvPr>
          <p:cNvSpPr txBox="1"/>
          <p:nvPr/>
        </p:nvSpPr>
        <p:spPr>
          <a:xfrm>
            <a:off x="2447925" y="819700"/>
            <a:ext cx="795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1ADAC-0274-481E-BEBA-075793FA9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675" y="1439600"/>
            <a:ext cx="4163929" cy="963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C12B0C-B287-4430-BB65-20345BD64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5425" y="2027996"/>
            <a:ext cx="6974428" cy="18350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648C5-D00E-4BA2-90EF-15EBB8D554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6339" y="3626961"/>
            <a:ext cx="1932599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29224" y="1"/>
            <a:ext cx="12219444" cy="6857999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75" r="33277"/>
          <a:stretch/>
        </p:blipFill>
        <p:spPr>
          <a:xfrm>
            <a:off x="4787324" y="72352"/>
            <a:ext cx="6164211" cy="62629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2" y="1207020"/>
            <a:ext cx="2806582" cy="516530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23622" y="186462"/>
            <a:ext cx="2662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901486" y="780789"/>
            <a:ext cx="1148980" cy="5337362"/>
            <a:chOff x="5356238" y="1272076"/>
            <a:chExt cx="1148980" cy="47350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98419" y="1272076"/>
              <a:ext cx="1088770" cy="852665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416448" y="3288738"/>
              <a:ext cx="1088770" cy="85266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4" t="9942" r="17104" b="8402"/>
            <a:stretch>
              <a:fillRect/>
            </a:stretch>
          </p:blipFill>
          <p:spPr>
            <a:xfrm rot="582822">
              <a:off x="5356238" y="5154450"/>
              <a:ext cx="1088770" cy="85266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E335F39-D71C-4E64-9616-333499BECB87}"/>
              </a:ext>
            </a:extLst>
          </p:cNvPr>
          <p:cNvSpPr txBox="1"/>
          <p:nvPr/>
        </p:nvSpPr>
        <p:spPr>
          <a:xfrm>
            <a:off x="4956633" y="848182"/>
            <a:ext cx="5885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/>
              <a:t>Thực hành khảo sát về sự an toàn khuôn viên nhà trường trường theo các yêu cầu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C2347C-7CD6-457F-A84B-571712BA009F}"/>
              </a:ext>
            </a:extLst>
          </p:cNvPr>
          <p:cNvSpPr txBox="1"/>
          <p:nvPr/>
        </p:nvSpPr>
        <p:spPr>
          <a:xfrm>
            <a:off x="4835114" y="2714968"/>
            <a:ext cx="6433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/>
              <a:t>Viết báo cáo, trình bày được kết quả khảo sát và đưa ra ý tưởng khuyến nghị đối với nhà trường nhằm khắc phục những rủi ro có thể xảy ra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9EEB7B-22DB-4258-BBB7-1D1EF50A78C9}"/>
              </a:ext>
            </a:extLst>
          </p:cNvPr>
          <p:cNvSpPr txBox="1"/>
          <p:nvPr/>
        </p:nvSpPr>
        <p:spPr>
          <a:xfrm>
            <a:off x="4835114" y="5174887"/>
            <a:ext cx="588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/>
              <a:t>Yêu quý, giữ vệ sinh ngôi trường của mình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6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17">
        <p:random/>
      </p:transition>
    </mc:Choice>
    <mc:Fallback xmlns="">
      <p:transition spd="slow" advTm="21717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598" y="-2171132"/>
            <a:ext cx="11847082" cy="11847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895D66-1CBF-4115-8B4E-094D6F98BDC8}"/>
              </a:ext>
            </a:extLst>
          </p:cNvPr>
          <p:cNvSpPr txBox="1"/>
          <p:nvPr/>
        </p:nvSpPr>
        <p:spPr>
          <a:xfrm>
            <a:off x="2738437" y="3143250"/>
            <a:ext cx="671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Thực</a:t>
            </a:r>
            <a:r>
              <a:rPr lang="en-US" sz="7200" b="1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hành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8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C946CD-B4E0-422C-A0A6-46B6FE18018D}"/>
              </a:ext>
            </a:extLst>
          </p:cNvPr>
          <p:cNvSpPr txBox="1"/>
          <p:nvPr/>
        </p:nvSpPr>
        <p:spPr>
          <a:xfrm>
            <a:off x="711200" y="375920"/>
            <a:ext cx="1102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185593-6E11-4BF7-9018-CF2F92D4F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24" y="1328673"/>
            <a:ext cx="5844540" cy="36448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3CED5-3B31-453E-BDDF-1A23BCDB8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41" y="1328674"/>
            <a:ext cx="3648075" cy="4791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BB947C-B592-458F-AC65-4392C1DD0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1328673"/>
            <a:ext cx="33147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DA5AE53-464B-4EAC-9524-AEFF612A5FFE}"/>
              </a:ext>
            </a:extLst>
          </p:cNvPr>
          <p:cNvSpPr/>
          <p:nvPr/>
        </p:nvSpPr>
        <p:spPr>
          <a:xfrm>
            <a:off x="1749783" y="228230"/>
            <a:ext cx="7296246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</a:rPr>
              <a:t>Hình 3: Trong phòng học, các bạn thu thập những thông tin gì?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867112" y="1430153"/>
            <a:ext cx="6572288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Trong phòng học, bàn ghế... có vệ sinh không?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648250" y="16710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D6698C7-93F9-473A-B9F5-CF706D99B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520" y="2984961"/>
            <a:ext cx="5844540" cy="364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0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8">
            <a:extLst>
              <a:ext uri="{FF2B5EF4-FFF2-40B4-BE49-F238E27FC236}">
                <a16:creationId xmlns:a16="http://schemas.microsoft.com/office/drawing/2014/main" id="{1DA5AE53-464B-4EAC-9524-AEFF612A5FFE}"/>
              </a:ext>
            </a:extLst>
          </p:cNvPr>
          <p:cNvSpPr/>
          <p:nvPr/>
        </p:nvSpPr>
        <p:spPr>
          <a:xfrm>
            <a:off x="1749783" y="228230"/>
            <a:ext cx="7296246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>
                <a:solidFill>
                  <a:srgbClr val="6E4F2B"/>
                </a:solidFill>
                <a:latin typeface="Arial" panose="020B0604020202020204" pitchFamily="34" charset="0"/>
              </a:rPr>
              <a:t>Hình 4: Phát hiện độ cao của lan can có chắc chắn, an toàn không?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540483" y="1392297"/>
            <a:ext cx="6572288" cy="1014211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Các đồ vật ở lối đi nên sắp xếp ở đâu cho khỏi vướng?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648250" y="16710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E091261-64E7-4FAD-AD94-01C342888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918" y="2580221"/>
            <a:ext cx="3545606" cy="409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40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388082" y="656855"/>
            <a:ext cx="8079701" cy="1534334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>
                <a:solidFill>
                  <a:srgbClr val="24962F"/>
                </a:solidFill>
                <a:latin typeface="Arial" panose="020B0604020202020204" pitchFamily="34" charset="0"/>
              </a:rPr>
              <a:t>Hình 5: Khu vực vệ sinh ghi lại những gì em nhìn thấy và nêu những gì em thấy không an toàn....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333290" y="20774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719A49A-6377-4EEE-A85F-2EC35F60C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2336800"/>
            <a:ext cx="3314700" cy="452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216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9">
            <a:extLst>
              <a:ext uri="{FF2B5EF4-FFF2-40B4-BE49-F238E27FC236}">
                <a16:creationId xmlns:a16="http://schemas.microsoft.com/office/drawing/2014/main" id="{9789405B-AD2C-4BAE-B485-B76B7438DD22}"/>
              </a:ext>
            </a:extLst>
          </p:cNvPr>
          <p:cNvSpPr/>
          <p:nvPr/>
        </p:nvSpPr>
        <p:spPr>
          <a:xfrm>
            <a:off x="3002002" y="123319"/>
            <a:ext cx="9281438" cy="1933752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E5F7B3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/>
            <a:r>
              <a:rPr lang="vi-VN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Hình 6: Khu vực sân trường em thấy những đồ vật nào chưa đảm bảo an toàn, chưa vệ sinh và có ý kiến đề xuất gì với nhà trường</a:t>
            </a:r>
            <a:r>
              <a:rPr lang="en-US" sz="3200" kern="0" dirty="0">
                <a:solidFill>
                  <a:srgbClr val="24962F"/>
                </a:solidFill>
                <a:latin typeface="Arial" panose="020B0604020202020204" pitchFamily="34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4962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9E1986-B1DD-4E38-9533-0272470ADD87}"/>
              </a:ext>
            </a:extLst>
          </p:cNvPr>
          <p:cNvGrpSpPr/>
          <p:nvPr/>
        </p:nvGrpSpPr>
        <p:grpSpPr>
          <a:xfrm>
            <a:off x="333290" y="2077466"/>
            <a:ext cx="3197033" cy="2272284"/>
            <a:chOff x="781262" y="3217613"/>
            <a:chExt cx="4761331" cy="385564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7AAD2ED-D26F-43AE-9025-9CD363103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94398" y="3217613"/>
              <a:ext cx="4567569" cy="2877015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6D1AD75-73B2-4F46-A897-68DAAD030E47}"/>
                </a:ext>
              </a:extLst>
            </p:cNvPr>
            <p:cNvSpPr/>
            <p:nvPr/>
          </p:nvSpPr>
          <p:spPr>
            <a:xfrm>
              <a:off x="781262" y="5959495"/>
              <a:ext cx="4761331" cy="11137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90F9D6-8F13-4BF2-93F4-60650D8DE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440" y="2387599"/>
            <a:ext cx="6766561" cy="4528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67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91665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1pchtkt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380</Words>
  <Application>Microsoft Office PowerPoint</Application>
  <PresentationFormat>Widescreen</PresentationFormat>
  <Paragraphs>46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Arial</vt:lpstr>
      <vt:lpstr>Calibri</vt:lpstr>
      <vt:lpstr>Calibri Light</vt:lpstr>
      <vt:lpstr>Times New Roman</vt:lpstr>
      <vt:lpstr>UTM Avo</vt:lpstr>
      <vt:lpstr>华康方圆体W7</vt:lpstr>
      <vt:lpstr>千图网拥有20W+精美PPT模板 更多PPT模板下载至：www.58pic.com/office/ppt​​</vt:lpstr>
      <vt:lpstr>Office 主题</vt:lpstr>
      <vt:lpstr>jeppt.com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Hoài Tú</cp:lastModifiedBy>
  <cp:revision>40</cp:revision>
  <dcterms:created xsi:type="dcterms:W3CDTF">2022-07-18T22:06:58Z</dcterms:created>
  <dcterms:modified xsi:type="dcterms:W3CDTF">2022-10-24T06:02:11Z</dcterms:modified>
</cp:coreProperties>
</file>