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305" r:id="rId3"/>
    <p:sldId id="292" r:id="rId4"/>
    <p:sldId id="278" r:id="rId5"/>
    <p:sldId id="270" r:id="rId6"/>
    <p:sldId id="279" r:id="rId7"/>
    <p:sldId id="298" r:id="rId8"/>
    <p:sldId id="299" r:id="rId9"/>
    <p:sldId id="280" r:id="rId10"/>
    <p:sldId id="271" r:id="rId11"/>
    <p:sldId id="281" r:id="rId12"/>
    <p:sldId id="272" r:id="rId13"/>
    <p:sldId id="306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Nunito Black" panose="020B0604020202020204" charset="0"/>
      <p:bold r:id="rId25"/>
      <p:boldItalic r:id="rId26"/>
    </p:embeddedFont>
    <p:embeddedFont>
      <p:font typeface="Sigmar One" panose="020B0604020202020204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153862B-3956-4FDB-8ACB-B7F1F3D0274B}"/>
              </a:ext>
            </a:extLst>
          </p:cNvPr>
          <p:cNvSpPr txBox="1"/>
          <p:nvPr/>
        </p:nvSpPr>
        <p:spPr>
          <a:xfrm>
            <a:off x="3876697" y="1506480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519413" y="2912013"/>
            <a:ext cx="717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439002" y="3516571"/>
            <a:ext cx="972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Sigmar One" panose="00000500000000000000" pitchFamily="2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igmar One" panose="00000500000000000000" pitchFamily="2" charset="0"/>
              </a:rPr>
              <a:t>tiêu</a:t>
            </a:r>
            <a:r>
              <a:rPr lang="en-US" sz="40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igmar One" panose="00000500000000000000" pitchFamily="2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igmar One" panose="00000500000000000000" pitchFamily="2" charset="0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Sigmar One" panose="00000500000000000000" pitchFamily="2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699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289138" y="687465"/>
            <a:ext cx="8146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Nunito Black" panose="020B0604020202020204" charset="0"/>
              </a:rPr>
              <a:t>“</a:t>
            </a:r>
            <a:r>
              <a:rPr lang="en-US" sz="4800" dirty="0" err="1">
                <a:solidFill>
                  <a:srgbClr val="00B050"/>
                </a:solidFill>
                <a:latin typeface="Nunito Black" panose="020B0604020202020204" charset="0"/>
              </a:rPr>
              <a:t>Muốn</a:t>
            </a:r>
            <a:r>
              <a:rPr lang="en-US" sz="4800" dirty="0">
                <a:solidFill>
                  <a:srgbClr val="00B050"/>
                </a:solidFill>
                <a:latin typeface="Nunito Black" panose="020B0604020202020204" charset="0"/>
              </a:rPr>
              <a:t> – </a:t>
            </a:r>
            <a:r>
              <a:rPr lang="en-US" sz="4800" dirty="0" err="1">
                <a:solidFill>
                  <a:srgbClr val="00B050"/>
                </a:solidFill>
                <a:latin typeface="Nunito Black" panose="020B0604020202020204" charset="0"/>
              </a:rPr>
              <a:t>cần</a:t>
            </a:r>
            <a:r>
              <a:rPr lang="en-US" sz="4800" dirty="0">
                <a:solidFill>
                  <a:srgbClr val="00B050"/>
                </a:solidFill>
                <a:latin typeface="Nunito Black" panose="020B0604020202020204" charset="0"/>
              </a:rPr>
              <a:t> – </a:t>
            </a:r>
            <a:r>
              <a:rPr lang="en-US" sz="4800" dirty="0" err="1">
                <a:solidFill>
                  <a:srgbClr val="00B050"/>
                </a:solidFill>
                <a:latin typeface="Nunito Black" panose="020B0604020202020204" charset="0"/>
              </a:rPr>
              <a:t>có</a:t>
            </a:r>
            <a:r>
              <a:rPr lang="en-US" sz="4800" dirty="0">
                <a:solidFill>
                  <a:srgbClr val="00B050"/>
                </a:solidFill>
                <a:latin typeface="Nunito Black" panose="020B060402020202020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unito Black" panose="020B0604020202020204" charset="0"/>
              </a:rPr>
              <a:t>thể</a:t>
            </a:r>
            <a:r>
              <a:rPr lang="en-US" sz="4800" dirty="0">
                <a:solidFill>
                  <a:srgbClr val="00B050"/>
                </a:solidFill>
                <a:latin typeface="Nunito Black" panose="020B0604020202020204" charset="0"/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323" y="5588044"/>
            <a:ext cx="1724042" cy="1269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233" y="5592654"/>
            <a:ext cx="1660767" cy="126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365" y="5588044"/>
            <a:ext cx="1611868" cy="126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564776" y="157439"/>
            <a:ext cx="32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Nunito Black" panose="020B0604020202020204" charset="0"/>
              </a:rPr>
              <a:t>Cùng</a:t>
            </a:r>
            <a:r>
              <a:rPr lang="en-US" sz="28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unito Black" panose="020B0604020202020204" charset="0"/>
              </a:rPr>
              <a:t>đọc</a:t>
            </a:r>
            <a:r>
              <a:rPr lang="en-US" sz="28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unito Black" panose="020B0604020202020204" charset="0"/>
              </a:rPr>
              <a:t>bí</a:t>
            </a:r>
            <a:r>
              <a:rPr lang="en-US" sz="28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unito Black" panose="020B0604020202020204" charset="0"/>
              </a:rPr>
              <a:t>kíp</a:t>
            </a:r>
            <a:r>
              <a:rPr lang="en-US" sz="2800" dirty="0">
                <a:solidFill>
                  <a:schemeClr val="accent1"/>
                </a:solidFill>
                <a:latin typeface="Nunito Black" panose="020B060402020202020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349623" y="2541296"/>
            <a:ext cx="3153527" cy="1123712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unito" panose="020B0604020202020204" charset="0"/>
              </a:rPr>
              <a:t>   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1:</a:t>
            </a:r>
          </a:p>
          <a:p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>
                <a:solidFill>
                  <a:schemeClr val="bg1"/>
                </a:solidFill>
                <a:latin typeface="Nunito Black" panose="020B0604020202020204" charset="0"/>
              </a:rPr>
              <a:t>Tớ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 MUỐN </a:t>
            </a:r>
            <a:r>
              <a:rPr lang="en-US" sz="2000" b="1" dirty="0" err="1">
                <a:solidFill>
                  <a:schemeClr val="bg1"/>
                </a:solidFill>
                <a:latin typeface="Nunito Black" panose="020B0604020202020204" charset="0"/>
              </a:rPr>
              <a:t>mua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>
                <a:solidFill>
                  <a:schemeClr val="bg1"/>
                </a:solidFill>
                <a:latin typeface="Nunito Black" panose="020B060402020202020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unito Black" panose="020B0604020202020204" charset="0"/>
              </a:rPr>
              <a:t>món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unito Black" panose="020B0604020202020204" charset="0"/>
              </a:rPr>
              <a:t>đồ</a:t>
            </a:r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4091043" y="2541296"/>
            <a:ext cx="3301445" cy="1804749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Nhóm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2: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Trước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khi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mua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Hãy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nghĩ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lại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! 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Món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đồ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đó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	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Có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 CẦN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không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Nunito Black" panose="020B060402020202020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8074576" y="2541296"/>
            <a:ext cx="3301445" cy="1804749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Nhóm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3:</a:t>
            </a:r>
          </a:p>
          <a:p>
            <a:r>
              <a:rPr lang="en-US" sz="2000" b="1" dirty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xem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	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Tiền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đủ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? </a:t>
            </a:r>
          </a:p>
          <a:p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Liệu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CÓ THỂ 	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 hay </a:t>
            </a:r>
            <a:r>
              <a:rPr lang="en-US" sz="2000" dirty="0" err="1">
                <a:solidFill>
                  <a:schemeClr val="bg1"/>
                </a:solidFill>
                <a:latin typeface="Nunito Black" panose="020B060402020202020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Nunito Black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66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555845" y="2598003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7219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30" y="1638621"/>
            <a:ext cx="9344381" cy="2589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57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30F0-4710-42D8-B991-BC95FBFB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YÊU CẦU CẦN ĐẠT</a:t>
            </a:r>
            <a:endParaRPr lang="vi-V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DB514-6778-403B-9A05-1A609E33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1825625"/>
            <a:ext cx="9515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/>
              <a:t>-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nhắc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hay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món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sắm</a:t>
            </a:r>
            <a:r>
              <a:rPr lang="en-US" sz="3200" dirty="0"/>
              <a:t>.</a:t>
            </a:r>
            <a:endParaRPr lang="vi-VN" sz="3200" dirty="0"/>
          </a:p>
          <a:p>
            <a:pPr marL="0" indent="0">
              <a:buNone/>
            </a:pPr>
            <a:r>
              <a:rPr lang="nl-NL" sz="3200" dirty="0"/>
              <a:t>- Biết xác định và làm rõ thông tin từ những ngữ liệu cho sẵn trong bài học. </a:t>
            </a:r>
            <a:endParaRPr lang="vi-VN" sz="3200" dirty="0"/>
          </a:p>
          <a:p>
            <a:pPr marL="0" indent="0">
              <a:buNone/>
            </a:pP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7612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30F0-4710-42D8-B991-BC95FBFB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YÊU CẦU CẦN ĐẠT</a:t>
            </a:r>
            <a:endParaRPr lang="vi-V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DB514-6778-403B-9A05-1A609E33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1825625"/>
            <a:ext cx="9515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/>
              <a:t>-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nhắc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hay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món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sắm</a:t>
            </a:r>
            <a:r>
              <a:rPr lang="en-US" sz="3200" dirty="0"/>
              <a:t>.</a:t>
            </a:r>
            <a:endParaRPr lang="vi-VN" sz="3200" dirty="0"/>
          </a:p>
          <a:p>
            <a:pPr marL="0" indent="0">
              <a:buNone/>
            </a:pPr>
            <a:r>
              <a:rPr lang="nl-NL" sz="3200" dirty="0"/>
              <a:t>- Biết xác định và làm rõ thông tin từ những ngữ liệu cho sẵn trong bài học. </a:t>
            </a:r>
            <a:endParaRPr lang="vi-VN" sz="3200" dirty="0"/>
          </a:p>
          <a:p>
            <a:pPr marL="0" indent="0">
              <a:buNone/>
            </a:pP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69768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33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781" r="3491"/>
          <a:stretch/>
        </p:blipFill>
        <p:spPr>
          <a:xfrm>
            <a:off x="6736008" y="1685270"/>
            <a:ext cx="2151530" cy="2295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898" r="12210"/>
          <a:stretch/>
        </p:blipFill>
        <p:spPr>
          <a:xfrm>
            <a:off x="8857189" y="2205199"/>
            <a:ext cx="2773491" cy="1838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D0D45-02C3-03E1-A889-F723C3AC03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85752-1ED5-6F75-5076-57D22999D6B2}"/>
              </a:ext>
            </a:extLst>
          </p:cNvPr>
          <p:cNvSpPr txBox="1"/>
          <p:nvPr/>
        </p:nvSpPr>
        <p:spPr>
          <a:xfrm>
            <a:off x="1055076" y="195505"/>
            <a:ext cx="669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minh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FD4A6-043E-F7D1-2AD5-481B504CB46E}"/>
              </a:ext>
            </a:extLst>
          </p:cNvPr>
          <p:cNvSpPr txBox="1"/>
          <p:nvPr/>
        </p:nvSpPr>
        <p:spPr>
          <a:xfrm>
            <a:off x="643594" y="718553"/>
            <a:ext cx="884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thực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sự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cần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gì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FD4A6-043E-F7D1-2AD5-481B504CB46E}"/>
              </a:ext>
            </a:extLst>
          </p:cNvPr>
          <p:cNvSpPr txBox="1"/>
          <p:nvPr/>
        </p:nvSpPr>
        <p:spPr>
          <a:xfrm>
            <a:off x="643593" y="1357726"/>
            <a:ext cx="1100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kể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chuyện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thú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đòi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món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</a:rPr>
              <a:t>: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anose="020B0604020202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8435" r="17478"/>
          <a:stretch/>
        </p:blipFill>
        <p:spPr>
          <a:xfrm>
            <a:off x="5015754" y="1826744"/>
            <a:ext cx="1667435" cy="20906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-956991" y="1965763"/>
            <a:ext cx="7611873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+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Thỏ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con tai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muốn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mũ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unito Black" panose="020B0604020202020204" charset="0"/>
              </a:rPr>
              <a:t>đội</a:t>
            </a:r>
            <a:r>
              <a:rPr lang="en-US" sz="2000" dirty="0">
                <a:solidFill>
                  <a:srgbClr val="002060"/>
                </a:solidFill>
                <a:latin typeface="Nunito Black" panose="020B0604020202020204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Nunito Black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126163" y="2554901"/>
            <a:ext cx="4782015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+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Chuột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túi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muốn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túi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đeo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Black" panose="020B0604020202020204" charset="0"/>
              </a:rPr>
              <a:t>.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  <a:latin typeface="Nunito Black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46450" y="3217416"/>
            <a:ext cx="4341965" cy="442674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000" dirty="0">
                <a:solidFill>
                  <a:prstClr val="black"/>
                </a:solidFill>
                <a:latin typeface="Nunito Black" panose="020B0604020202020204" charset="0"/>
              </a:rPr>
              <a:t>+ Ngựa con đòi mua giày.</a:t>
            </a:r>
            <a:endParaRPr lang="en-US" sz="3200" b="1" i="1" dirty="0">
              <a:solidFill>
                <a:srgbClr val="ED7D31"/>
              </a:solidFill>
              <a:latin typeface="Nunito Black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FD4A6-043E-F7D1-2AD5-481B504CB46E}"/>
              </a:ext>
            </a:extLst>
          </p:cNvPr>
          <p:cNvSpPr txBox="1"/>
          <p:nvPr/>
        </p:nvSpPr>
        <p:spPr>
          <a:xfrm>
            <a:off x="643593" y="3917350"/>
            <a:ext cx="113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70C0"/>
                </a:solidFill>
                <a:latin typeface="Nunito Black" panose="020B060402020202020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Giải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thuyết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món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thiết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anose="020B060402020202020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4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910315" y="2598003"/>
            <a:ext cx="637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Khám phá chủ đề</a:t>
            </a:r>
          </a:p>
        </p:txBody>
      </p:sp>
    </p:spTree>
    <p:extLst>
      <p:ext uri="{BB962C8B-B14F-4D97-AF65-F5344CB8AC3E}">
        <p14:creationId xmlns:p14="http://schemas.microsoft.com/office/powerpoint/2010/main" val="27871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Sắm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5833E-8A43-75A2-56F1-B5F97E0A166F}"/>
              </a:ext>
            </a:extLst>
          </p:cNvPr>
          <p:cNvSpPr txBox="1"/>
          <p:nvPr/>
        </p:nvSpPr>
        <p:spPr>
          <a:xfrm>
            <a:off x="1012700" y="866222"/>
            <a:ext cx="1087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Sử dụng những câu hỏi dưới dưới đây để xử lý những tình huống tiêu dùng:</a:t>
            </a:r>
            <a:endParaRPr lang="en-US" sz="2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675" y="3138870"/>
            <a:ext cx="6656980" cy="2885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12700" y="1335870"/>
            <a:ext cx="5051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OpenSans"/>
              </a:rPr>
              <a:t>+ Bạn đã có món đồ đó chưa?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992426" y="180551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OpenSans"/>
              </a:rPr>
              <a:t>+ Nếu đồ cũ mà vẫn dùng được thì sao?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1012700" y="2321192"/>
            <a:ext cx="7364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OpenSans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đồ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đó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hỏng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sửa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Sans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OpenSans"/>
              </a:rPr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73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Sắm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160" y="1021805"/>
            <a:ext cx="7705725" cy="463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24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12" y="2982025"/>
            <a:ext cx="66198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14665" y="1606947"/>
            <a:ext cx="4066903" cy="1622473"/>
            <a:chOff x="7611038" y="2016815"/>
            <a:chExt cx="4066903" cy="1622473"/>
          </a:xfrm>
        </p:grpSpPr>
        <p:sp>
          <p:nvSpPr>
            <p:cNvPr id="2" name="Oval Callout 1"/>
            <p:cNvSpPr/>
            <p:nvPr/>
          </p:nvSpPr>
          <p:spPr>
            <a:xfrm>
              <a:off x="7611038" y="2016815"/>
              <a:ext cx="4066903" cy="1622473"/>
            </a:xfrm>
            <a:prstGeom prst="wedgeEllipseCallout">
              <a:avLst>
                <a:gd name="adj1" fmla="val -23809"/>
                <a:gd name="adj2" fmla="val 7741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84753" y="2375803"/>
              <a:ext cx="36886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Tớ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muốn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dây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buộc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tóc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thay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đổi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màu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dây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buộc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mỗi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ngày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64624" y="1528247"/>
            <a:ext cx="4418191" cy="2111041"/>
            <a:chOff x="2581838" y="1316929"/>
            <a:chExt cx="4418191" cy="2111041"/>
          </a:xfrm>
        </p:grpSpPr>
        <p:sp>
          <p:nvSpPr>
            <p:cNvPr id="17" name="Oval Callout 16"/>
            <p:cNvSpPr/>
            <p:nvPr/>
          </p:nvSpPr>
          <p:spPr>
            <a:xfrm>
              <a:off x="2581838" y="1316929"/>
              <a:ext cx="4418191" cy="2111041"/>
            </a:xfrm>
            <a:prstGeom prst="wedgeEllipseCallout">
              <a:avLst>
                <a:gd name="adj1" fmla="val 54154"/>
                <a:gd name="adj2" fmla="val 6486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8014" y="1866778"/>
              <a:ext cx="40820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Bạn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hãy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nghĩ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lại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về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việc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cặp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tóc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vì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nó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thật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sự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không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cần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thiết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và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lãng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phí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khi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thay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đổi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màu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cặp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tóc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mỗi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ngày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100000" l="990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0030" y="3165407"/>
            <a:ext cx="778243" cy="9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12" y="2982025"/>
            <a:ext cx="66198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675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xử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06641" y="1099165"/>
            <a:ext cx="4785359" cy="2146673"/>
            <a:chOff x="7611038" y="1897587"/>
            <a:chExt cx="4281155" cy="1652642"/>
          </a:xfrm>
          <a:solidFill>
            <a:srgbClr val="FFFF00"/>
          </a:solidFill>
        </p:grpSpPr>
        <p:sp>
          <p:nvSpPr>
            <p:cNvPr id="2" name="Oval Callout 1"/>
            <p:cNvSpPr/>
            <p:nvPr/>
          </p:nvSpPr>
          <p:spPr>
            <a:xfrm>
              <a:off x="7611038" y="1897587"/>
              <a:ext cx="4281155" cy="1652642"/>
            </a:xfrm>
            <a:prstGeom prst="wedgeEllipseCallout">
              <a:avLst>
                <a:gd name="adj1" fmla="val -23809"/>
                <a:gd name="adj2" fmla="val 7741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8963" y="2168757"/>
              <a:ext cx="3793188" cy="11373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Mình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nghĩ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bạn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không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nên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mới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.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Bởi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vì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cũ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của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bạn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mới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chỉ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bị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hỏng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một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chút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,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chúng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ta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có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thể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dùng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keo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để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gắn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lại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và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tiếp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tục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sử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dụng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OpenSans"/>
                </a:rPr>
                <a:t>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21224" y="1990165"/>
            <a:ext cx="3661591" cy="1649123"/>
            <a:chOff x="2581838" y="1316929"/>
            <a:chExt cx="4418191" cy="2111041"/>
          </a:xfrm>
          <a:solidFill>
            <a:schemeClr val="accent1"/>
          </a:solidFill>
        </p:grpSpPr>
        <p:sp>
          <p:nvSpPr>
            <p:cNvPr id="17" name="Oval Callout 16"/>
            <p:cNvSpPr/>
            <p:nvPr/>
          </p:nvSpPr>
          <p:spPr>
            <a:xfrm>
              <a:off x="2581838" y="1316929"/>
              <a:ext cx="4418191" cy="2111041"/>
            </a:xfrm>
            <a:prstGeom prst="wedgeEllipseCallout">
              <a:avLst>
                <a:gd name="adj1" fmla="val 54154"/>
                <a:gd name="adj2" fmla="val 6486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8014" y="1866778"/>
              <a:ext cx="4082015" cy="1181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Mình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muốn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mua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thêm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mới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thay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hộp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bút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cũ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đã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bị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rách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một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OpenSans"/>
                </a:rPr>
                <a:t>góc</a:t>
              </a:r>
              <a:r>
                <a:rPr lang="en-US" b="1" dirty="0">
                  <a:solidFill>
                    <a:schemeClr val="bg1"/>
                  </a:solidFill>
                  <a:latin typeface="OpenSans"/>
                </a:rPr>
                <a:t>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3" b="93204" l="855" r="92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703" y="2438119"/>
            <a:ext cx="111458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624085" y="1982170"/>
            <a:ext cx="779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Mở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rộng</a:t>
            </a:r>
            <a:endParaRPr lang="en-US" sz="4800" dirty="0">
              <a:solidFill>
                <a:srgbClr val="0070C0"/>
              </a:solidFill>
              <a:latin typeface="Sigmar One" panose="000005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tổng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kết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chủ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đề</a:t>
            </a:r>
            <a:endParaRPr lang="en-US" sz="4800" dirty="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71206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447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Sigmar One</vt:lpstr>
      <vt:lpstr>OpenSans</vt:lpstr>
      <vt:lpstr>Calibri Light</vt:lpstr>
      <vt:lpstr>Nunito</vt:lpstr>
      <vt:lpstr>Times New Roman</vt:lpstr>
      <vt:lpstr>Calibri</vt:lpstr>
      <vt:lpstr>Arial</vt:lpstr>
      <vt:lpstr>Tahoma</vt:lpstr>
      <vt:lpstr>Nunito Black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Hoài Tú</cp:lastModifiedBy>
  <cp:revision>39</cp:revision>
  <dcterms:created xsi:type="dcterms:W3CDTF">2022-03-29T00:44:11Z</dcterms:created>
  <dcterms:modified xsi:type="dcterms:W3CDTF">2022-10-24T05:36:20Z</dcterms:modified>
</cp:coreProperties>
</file>