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93" r:id="rId3"/>
    <p:sldId id="259" r:id="rId4"/>
    <p:sldId id="294" r:id="rId5"/>
    <p:sldId id="260" r:id="rId6"/>
    <p:sldId id="261" r:id="rId7"/>
    <p:sldId id="262" r:id="rId8"/>
    <p:sldId id="264" r:id="rId9"/>
    <p:sldId id="295" r:id="rId10"/>
    <p:sldId id="296" r:id="rId11"/>
    <p:sldId id="298" r:id="rId12"/>
    <p:sldId id="267" r:id="rId13"/>
    <p:sldId id="299" r:id="rId14"/>
    <p:sldId id="297" r:id="rId15"/>
    <p:sldId id="272" r:id="rId16"/>
    <p:sldId id="300" r:id="rId17"/>
    <p:sldId id="270" r:id="rId18"/>
    <p:sldId id="301" r:id="rId19"/>
    <p:sldId id="302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213-A26E-4229-9EF8-AC850BAF0A5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5043A-E829-464F-9559-C506B0CF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1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2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4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8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5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6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16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1557010"/>
            <a:ext cx="8534402" cy="4796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72" y="1911917"/>
            <a:ext cx="2583702" cy="5198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089" y="1685445"/>
            <a:ext cx="2736555" cy="4858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D50316-3B4B-4AEF-9F7B-2DE29D044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9692" y="2145746"/>
            <a:ext cx="4706520" cy="755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DC7080-9DFF-445B-BE6C-B4C5B2B51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6709" y="3172653"/>
            <a:ext cx="5712447" cy="19691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3A35F-4821-429F-B39B-B36077B06F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6928" y="1185492"/>
            <a:ext cx="5432007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5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7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1986643" y="20673"/>
            <a:ext cx="8382000" cy="812447"/>
            <a:chOff x="1905000" y="450289"/>
            <a:chExt cx="8382000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1929967" y="566259"/>
              <a:ext cx="8285434" cy="63986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Quan sát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0309285-FFB2-44BB-8FE9-DA9D18132987}"/>
              </a:ext>
            </a:extLst>
          </p:cNvPr>
          <p:cNvSpPr/>
          <p:nvPr/>
        </p:nvSpPr>
        <p:spPr>
          <a:xfrm flipH="1">
            <a:off x="6376677" y="1468475"/>
            <a:ext cx="5431075" cy="104780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thấy gì trong bức tranh 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BA021AB0-56A6-40A8-82CE-F8DA8D1D3152}"/>
              </a:ext>
            </a:extLst>
          </p:cNvPr>
          <p:cNvSpPr/>
          <p:nvPr/>
        </p:nvSpPr>
        <p:spPr>
          <a:xfrm flipH="1">
            <a:off x="6468031" y="3151635"/>
            <a:ext cx="5431075" cy="104780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srgbClr val="002060"/>
                </a:solidFill>
                <a:cs typeface="Arial" panose="020B0604020202020204" pitchFamily="34" charset="0"/>
              </a:rPr>
              <a:t>Em hãy nhận xét sự tham gia của các bạn như thế nào 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F6AFFC89-B360-443B-BD34-45DC88E4A956}"/>
              </a:ext>
            </a:extLst>
          </p:cNvPr>
          <p:cNvSpPr/>
          <p:nvPr/>
        </p:nvSpPr>
        <p:spPr>
          <a:xfrm flipH="1">
            <a:off x="6468030" y="4746607"/>
            <a:ext cx="5431075" cy="104780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22213-3853-43C0-B7E9-04753C3CB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37" y="1407096"/>
            <a:ext cx="5438394" cy="47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0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4F8F042-CDF5-4971-8B05-45BB657CD27F}"/>
              </a:ext>
            </a:extLst>
          </p:cNvPr>
          <p:cNvSpPr/>
          <p:nvPr/>
        </p:nvSpPr>
        <p:spPr>
          <a:xfrm>
            <a:off x="4593508" y="3850640"/>
            <a:ext cx="4876800" cy="150876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DB9231"/>
                </a:solidFill>
                <a:latin typeface="iCiel Cadena" panose="02000503000000020004" pitchFamily="50" charset="0"/>
              </a:rPr>
              <a:t>Các bạn rất tích cực và hào hứng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B9231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4826000" y="1112198"/>
            <a:ext cx="4876800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bạn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trong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tranh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tham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gia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hoạt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động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đổi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rác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lấy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cây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xanh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A7E6AD-5E08-424B-922C-C9221C63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6896"/>
            <a:ext cx="7010400" cy="943704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4F5EE0E-AF7E-473F-8724-000ABC23ECF3}"/>
              </a:ext>
            </a:extLst>
          </p:cNvPr>
          <p:cNvSpPr/>
          <p:nvPr/>
        </p:nvSpPr>
        <p:spPr>
          <a:xfrm>
            <a:off x="2956560" y="5577839"/>
            <a:ext cx="6543040" cy="129695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bảo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vệ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môi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luôn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sạch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9B80F7-0727-4F39-BF64-CA0B44FBF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33" y="1507326"/>
            <a:ext cx="4279093" cy="37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8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D9190D1-238D-4720-A00C-6B75C472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8B0C9DB5-8CD6-4719-A8BF-0D763BF9207A}"/>
              </a:ext>
            </a:extLst>
          </p:cNvPr>
          <p:cNvSpPr/>
          <p:nvPr/>
        </p:nvSpPr>
        <p:spPr>
          <a:xfrm>
            <a:off x="1137920" y="0"/>
            <a:ext cx="9794239" cy="2688726"/>
          </a:xfrm>
          <a:prstGeom prst="wedgeRoundRectCallout">
            <a:avLst>
              <a:gd name="adj1" fmla="val 1925"/>
              <a:gd name="adj2" fmla="val 66619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Những hoạt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động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kết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nối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cộng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đồng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như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quyên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góp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sách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vở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đổi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rác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lấy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cây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…</a:t>
            </a:r>
            <a:r>
              <a:rPr lang="vi-VN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thể hi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ệ</a:t>
            </a:r>
            <a:r>
              <a:rPr lang="vi-VN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 sự quan tâm, đùm bọc, yêu thương đồng bào bằng việc giúp đỡ, chia sẻ một phần của mình với những người có hoàn cảnh khó kh</a:t>
            </a:r>
            <a:r>
              <a:rPr lang="en-US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ă</a:t>
            </a:r>
            <a:r>
              <a:rPr lang="vi-VN" sz="3200" dirty="0">
                <a:solidFill>
                  <a:srgbClr val="00B05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 hơn.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D2850B-539B-4B46-B293-294951F2B744}"/>
              </a:ext>
            </a:extLst>
          </p:cNvPr>
          <p:cNvGrpSpPr/>
          <p:nvPr/>
        </p:nvGrpSpPr>
        <p:grpSpPr>
          <a:xfrm>
            <a:off x="4698260" y="2911960"/>
            <a:ext cx="3722805" cy="3722805"/>
            <a:chOff x="8183140" y="3092148"/>
            <a:chExt cx="3722805" cy="37228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90D51E-7360-4678-ADF6-EEBC5FD7689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lum bright="10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3140" y="3092148"/>
              <a:ext cx="3722805" cy="37228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0959A17-B7BF-474B-AE17-E477C7E4B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171" y="3191179"/>
              <a:ext cx="3524742" cy="352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667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2161541"/>
            <a:ext cx="73152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78D0A-E0AB-4C48-9041-3EB06AD42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556" y="2252370"/>
            <a:ext cx="59928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B76C5B-379C-439C-89C3-0A4648385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08" y="3994205"/>
            <a:ext cx="1927844" cy="24631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79B4CA-EBD6-49DA-997B-80B61980E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831" y="3994205"/>
            <a:ext cx="1670085" cy="24125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6D97C5-3DE3-40A1-BB21-80CC9C54A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066" y="1086161"/>
            <a:ext cx="7504826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7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1475A-ED57-481D-B6A9-1C1B3785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5BDCB1E-1391-41AA-AA27-D00BD9C03908}"/>
              </a:ext>
            </a:extLst>
          </p:cNvPr>
          <p:cNvGrpSpPr/>
          <p:nvPr/>
        </p:nvGrpSpPr>
        <p:grpSpPr>
          <a:xfrm>
            <a:off x="489148" y="365761"/>
            <a:ext cx="10249972" cy="4663440"/>
            <a:chOff x="489148" y="586003"/>
            <a:chExt cx="6293857" cy="44431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148" y="990600"/>
              <a:ext cx="6293857" cy="4038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A48589-1D5D-4F5F-A3AF-D6804184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8465" y="586003"/>
              <a:ext cx="4789673" cy="109118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7670A7-C4B0-4F56-B143-FE1ACB017AC0}"/>
                </a:ext>
              </a:extLst>
            </p:cNvPr>
            <p:cNvSpPr txBox="1"/>
            <p:nvPr/>
          </p:nvSpPr>
          <p:spPr>
            <a:xfrm>
              <a:off x="1610528" y="692790"/>
              <a:ext cx="39725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b="1" dirty="0">
                  <a:solidFill>
                    <a:schemeClr val="bg1"/>
                  </a:solidFill>
                  <a:effectLst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Hoạt động kết nối với xã hội của trường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loo" panose="03080902040302020200" pitchFamily="66" charset="0"/>
                <a:cs typeface="Baloo" panose="03080902040302020200" pitchFamily="66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E08C14-601A-4710-983A-3CD8C1169A1D}"/>
              </a:ext>
            </a:extLst>
          </p:cNvPr>
          <p:cNvGrpSpPr/>
          <p:nvPr/>
        </p:nvGrpSpPr>
        <p:grpSpPr>
          <a:xfrm>
            <a:off x="3901789" y="4060704"/>
            <a:ext cx="3916499" cy="2746185"/>
            <a:chOff x="1197026" y="4232126"/>
            <a:chExt cx="3751815" cy="26307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F61DFF-DA5C-4F9C-A167-987487BE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CDEBD-A514-41CB-B791-2EF52E3C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1129D4-1A93-4C5E-856E-CC8D210587CE}"/>
              </a:ext>
            </a:extLst>
          </p:cNvPr>
          <p:cNvSpPr txBox="1"/>
          <p:nvPr/>
        </p:nvSpPr>
        <p:spPr>
          <a:xfrm>
            <a:off x="1351280" y="1992951"/>
            <a:ext cx="9062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srgbClr val="00B050"/>
                </a:solidFill>
                <a:latin typeface="UTMAVOBOLD" panose="02040603050506020204" pitchFamily="18" charset="0"/>
              </a:rPr>
              <a:t>Kể tên những hoạt động kết nối với cộng đồng của trường em?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530FF-9F4A-4C39-BDF9-210A0F997DFB}"/>
              </a:ext>
            </a:extLst>
          </p:cNvPr>
          <p:cNvSpPr txBox="1"/>
          <p:nvPr/>
        </p:nvSpPr>
        <p:spPr>
          <a:xfrm>
            <a:off x="1351280" y="3055486"/>
            <a:ext cx="9062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srgbClr val="00B050"/>
                </a:solidFill>
                <a:latin typeface="UTMAVOBOLD" panose="02040603050506020204" pitchFamily="18" charset="0"/>
              </a:rPr>
              <a:t>Em đã tham gia hoạt động nào? Em thích hoạt động nào nhất? Vì sao?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73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30" y="574458"/>
            <a:ext cx="8751940" cy="11781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B76C5B-379C-439C-89C3-0A4648385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2530162"/>
            <a:ext cx="3031922" cy="3873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79B4CA-EBD6-49DA-997B-80B61980E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530" y="2489273"/>
            <a:ext cx="2626544" cy="37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1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BA5B2-A707-4447-BE11-36FD4339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C71976-6057-4855-A9D5-E4E69BA9E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309563"/>
            <a:ext cx="10454640" cy="1024052"/>
          </a:xfrm>
          <a:prstGeom prst="rect">
            <a:avLst/>
          </a:prstGeom>
        </p:spPr>
      </p:pic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52F4A615-9840-4EA2-BF95-12F08C085FCF}"/>
              </a:ext>
            </a:extLst>
          </p:cNvPr>
          <p:cNvSpPr/>
          <p:nvPr/>
        </p:nvSpPr>
        <p:spPr>
          <a:xfrm>
            <a:off x="1597366" y="1821352"/>
            <a:ext cx="8826794" cy="10240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Ủng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hộ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sách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vở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quần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áo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vùng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cao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vùng</a:t>
            </a:r>
            <a:r>
              <a:rPr lang="en-US" sz="2800" dirty="0">
                <a:solidFill>
                  <a:srgbClr val="00B050"/>
                </a:solidFill>
                <a:latin typeface="UTMAVOBOLD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AVOBOLD" panose="02040603050506020204" pitchFamily="18" charset="0"/>
              </a:rPr>
              <a:t>lũ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AVOBOLD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BC16B-A7F8-470F-8F3C-C62A2145669F}"/>
              </a:ext>
            </a:extLst>
          </p:cNvPr>
          <p:cNvSpPr txBox="1"/>
          <p:nvPr/>
        </p:nvSpPr>
        <p:spPr>
          <a:xfrm>
            <a:off x="1828800" y="388203"/>
            <a:ext cx="970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prstClr val="white"/>
                </a:solidFill>
                <a:latin typeface="iCiel Cadena" panose="02000503000000020004" pitchFamily="50" charset="0"/>
              </a:rPr>
              <a:t>Những hoạt động kết nối với cộng đồng </a:t>
            </a:r>
            <a:r>
              <a:rPr lang="en-US" sz="3200" dirty="0" err="1">
                <a:solidFill>
                  <a:prstClr val="white"/>
                </a:solidFill>
                <a:latin typeface="iCiel Cadena" panose="02000503000000020004" pitchFamily="50" charset="0"/>
              </a:rPr>
              <a:t>tại</a:t>
            </a:r>
            <a:r>
              <a:rPr lang="vi-VN" sz="3200" dirty="0">
                <a:solidFill>
                  <a:prstClr val="white"/>
                </a:solidFill>
                <a:latin typeface="iCiel Cadena" panose="02000503000000020004" pitchFamily="50" charset="0"/>
              </a:rPr>
              <a:t> 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7EF7DF04-CD97-4C12-B7CC-F39836B60929}"/>
              </a:ext>
            </a:extLst>
          </p:cNvPr>
          <p:cNvSpPr/>
          <p:nvPr/>
        </p:nvSpPr>
        <p:spPr>
          <a:xfrm>
            <a:off x="1597366" y="3112813"/>
            <a:ext cx="8826794" cy="6323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rgbClr val="00B050"/>
                </a:solidFill>
                <a:latin typeface="UTMAVOBOLD" panose="02040603050506020204" pitchFamily="18" charset="0"/>
              </a:rPr>
              <a:t>Ủng hộ quỹ phòng chống dịch COVID - 19.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AVOBOLD" panose="02040603050506020204" pitchFamily="18" charset="0"/>
              <a:ea typeface="+mn-ea"/>
              <a:cs typeface="+mn-cs"/>
            </a:endParaRP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37770E6B-F477-4D3C-960F-C71D9048F30A}"/>
              </a:ext>
            </a:extLst>
          </p:cNvPr>
          <p:cNvSpPr/>
          <p:nvPr/>
        </p:nvSpPr>
        <p:spPr>
          <a:xfrm>
            <a:off x="1597366" y="4084320"/>
            <a:ext cx="8826794" cy="9855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srgbClr val="00B050"/>
                </a:solidFill>
                <a:latin typeface="UTMAVOBOLD" panose="02040603050506020204" pitchFamily="18" charset="0"/>
              </a:rPr>
              <a:t>Làm các sản phẩm từ nguyên liệu tái chế để gây quỹ bảo vệ môi trường.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AVOBOLD" panose="02040603050506020204" pitchFamily="18" charset="0"/>
              <a:ea typeface="+mn-ea"/>
              <a:cs typeface="+mn-cs"/>
            </a:endParaRPr>
          </a:p>
        </p:txBody>
      </p:sp>
      <p:sp>
        <p:nvSpPr>
          <p:cNvPr id="37" name="Rectangle: Diagonal Corners Rounded 36">
            <a:extLst>
              <a:ext uri="{FF2B5EF4-FFF2-40B4-BE49-F238E27FC236}">
                <a16:creationId xmlns:a16="http://schemas.microsoft.com/office/drawing/2014/main" id="{1B543612-8DF3-4469-BD4A-434C483307C8}"/>
              </a:ext>
            </a:extLst>
          </p:cNvPr>
          <p:cNvSpPr/>
          <p:nvPr/>
        </p:nvSpPr>
        <p:spPr>
          <a:xfrm>
            <a:off x="1597366" y="5419133"/>
            <a:ext cx="8826794" cy="10506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srgbClr val="00B050"/>
                </a:solidFill>
                <a:latin typeface="UTMAVOBOLD" panose="02040603050506020204" pitchFamily="18" charset="0"/>
              </a:rPr>
              <a:t>Đổi các sản phẩm như pin, chai nhựa, vỏ hộp sữa để lấy cây xanh.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AVOBOL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624ECEB-AB18-44AB-A5CE-5355A9682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882" y="3832118"/>
            <a:ext cx="2368316" cy="30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2161541"/>
            <a:ext cx="73152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742CF1-5468-41BB-B5F7-54559D0E7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691" y="2241483"/>
            <a:ext cx="577950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0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1475A-ED57-481D-B6A9-1C1B3785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8" y="990600"/>
            <a:ext cx="10249972" cy="40386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E08C14-601A-4710-983A-3CD8C1169A1D}"/>
              </a:ext>
            </a:extLst>
          </p:cNvPr>
          <p:cNvGrpSpPr/>
          <p:nvPr/>
        </p:nvGrpSpPr>
        <p:grpSpPr>
          <a:xfrm>
            <a:off x="3901789" y="4060704"/>
            <a:ext cx="3916499" cy="2746185"/>
            <a:chOff x="1197026" y="4232126"/>
            <a:chExt cx="3751815" cy="26307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F61DFF-DA5C-4F9C-A167-987487BE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CDEBD-A514-41CB-B791-2EF52E3C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1129D4-1A93-4C5E-856E-CC8D210587CE}"/>
              </a:ext>
            </a:extLst>
          </p:cNvPr>
          <p:cNvSpPr txBox="1"/>
          <p:nvPr/>
        </p:nvSpPr>
        <p:spPr>
          <a:xfrm>
            <a:off x="1082774" y="1627986"/>
            <a:ext cx="9062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u="sng" dirty="0">
                <a:solidFill>
                  <a:srgbClr val="FF0000"/>
                </a:solidFill>
                <a:latin typeface="UTMAVOBOLD" panose="02040603050506020204" pitchFamily="18" charset="0"/>
              </a:rPr>
              <a:t>V</a:t>
            </a:r>
            <a:r>
              <a:rPr lang="vi-VN" sz="3600" u="sng" dirty="0">
                <a:solidFill>
                  <a:srgbClr val="FF0000"/>
                </a:solidFill>
                <a:latin typeface="UTMAVOBOLD" panose="02040603050506020204" pitchFamily="18" charset="0"/>
              </a:rPr>
              <a:t>ề nhà</a:t>
            </a:r>
            <a:endParaRPr lang="en-US" sz="3600" u="sng" dirty="0">
              <a:solidFill>
                <a:srgbClr val="FF0000"/>
              </a:solidFill>
              <a:latin typeface="UTMAVOBOLD" panose="02040603050506020204" pitchFamily="18" charset="0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00B050"/>
                </a:solidFill>
                <a:latin typeface="UTMAVOBOLD" panose="02040603050506020204" pitchFamily="18" charset="0"/>
              </a:rPr>
              <a:t>K</a:t>
            </a:r>
            <a:r>
              <a:rPr lang="vi-VN" sz="3600" dirty="0">
                <a:solidFill>
                  <a:srgbClr val="00B050"/>
                </a:solidFill>
                <a:latin typeface="UTMAVOBOLD" panose="02040603050506020204" pitchFamily="18" charset="0"/>
              </a:rPr>
              <a:t>ể với bố mẹ và người thân những hoạt động kết nối với x</a:t>
            </a:r>
            <a:r>
              <a:rPr lang="en-US" sz="3600" dirty="0">
                <a:solidFill>
                  <a:srgbClr val="00B050"/>
                </a:solidFill>
                <a:latin typeface="UTMAVOBOLD" panose="02040603050506020204" pitchFamily="18" charset="0"/>
              </a:rPr>
              <a:t>ã</a:t>
            </a:r>
            <a:r>
              <a:rPr lang="vi-VN" sz="3600" dirty="0">
                <a:solidFill>
                  <a:srgbClr val="00B050"/>
                </a:solidFill>
                <a:latin typeface="UTMAVOBOLD" panose="02040603050506020204" pitchFamily="18" charset="0"/>
              </a:rPr>
              <a:t> hội của trường em đã tham gia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85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16" y="425303"/>
            <a:ext cx="10770782" cy="5954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028" y="3612592"/>
            <a:ext cx="2209800" cy="3192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F8603-FC33-481C-B3A7-599D9EF17B2D}"/>
              </a:ext>
            </a:extLst>
          </p:cNvPr>
          <p:cNvSpPr txBox="1"/>
          <p:nvPr/>
        </p:nvSpPr>
        <p:spPr>
          <a:xfrm>
            <a:off x="1488445" y="891876"/>
            <a:ext cx="7200113" cy="611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Mọi người trong hình 1 đang làm gì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6889C-B2A6-4BB4-AA05-18B7661AADAE}"/>
              </a:ext>
            </a:extLst>
          </p:cNvPr>
          <p:cNvSpPr txBox="1"/>
          <p:nvPr/>
        </p:nvSpPr>
        <p:spPr>
          <a:xfrm>
            <a:off x="1398068" y="1664206"/>
            <a:ext cx="8051820" cy="611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Em đã tham gia hoạt động như vậy chưa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?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E8099-6E76-42A5-AE88-D44E82ABD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8353" y="2453642"/>
            <a:ext cx="4705185" cy="3278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07D0F6-A558-4BC5-B657-A8120DE5B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93" y="0"/>
            <a:ext cx="828923" cy="7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0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947" y="1524000"/>
            <a:ext cx="6068105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47" y="696520"/>
            <a:ext cx="3339249" cy="671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635284"/>
            <a:ext cx="3505200" cy="6222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BC6A7-5520-4D24-A8C4-A755CA558BFD}"/>
              </a:ext>
            </a:extLst>
          </p:cNvPr>
          <p:cNvSpPr txBox="1"/>
          <p:nvPr/>
        </p:nvSpPr>
        <p:spPr>
          <a:xfrm>
            <a:off x="3809796" y="2259554"/>
            <a:ext cx="45724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C23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 BIỆT VÀ</a:t>
            </a:r>
            <a:b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C23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C23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917964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207 0.0752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2161541"/>
            <a:ext cx="73152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9E9737-254C-42BA-859B-38AC2D54D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58" y="2321426"/>
            <a:ext cx="607214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E4CD18-1BE6-4BD8-9B68-05B44A97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16F99E-26C8-440C-B7E7-47B64E182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684" y="2589091"/>
            <a:ext cx="2995061" cy="43266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44CEB5-495E-4E44-8D0B-44C605FBD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377" y="837657"/>
            <a:ext cx="8583912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93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1986643" y="20673"/>
            <a:ext cx="8382000" cy="1311349"/>
            <a:chOff x="1905000" y="450289"/>
            <a:chExt cx="8382000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1929967" y="566259"/>
              <a:ext cx="8285434" cy="122838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1.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Quan sát hoạt động của trường Minh, Hoa trong mỗi hình và cho biết 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6659A9-F9D6-4E52-86C2-36B55443D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2104"/>
            <a:ext cx="6638925" cy="430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0309285-FFB2-44BB-8FE9-DA9D18132987}"/>
              </a:ext>
            </a:extLst>
          </p:cNvPr>
          <p:cNvSpPr/>
          <p:nvPr/>
        </p:nvSpPr>
        <p:spPr>
          <a:xfrm flipH="1">
            <a:off x="6662739" y="1917431"/>
            <a:ext cx="5431075" cy="175661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BA021AB0-56A6-40A8-82CE-F8DA8D1D3152}"/>
              </a:ext>
            </a:extLst>
          </p:cNvPr>
          <p:cNvSpPr/>
          <p:nvPr/>
        </p:nvSpPr>
        <p:spPr>
          <a:xfrm flipH="1">
            <a:off x="6772831" y="3984754"/>
            <a:ext cx="5431075" cy="104780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F6AFFC89-B360-443B-BD34-45DC88E4A956}"/>
              </a:ext>
            </a:extLst>
          </p:cNvPr>
          <p:cNvSpPr/>
          <p:nvPr/>
        </p:nvSpPr>
        <p:spPr>
          <a:xfrm flipH="1">
            <a:off x="6784738" y="5325727"/>
            <a:ext cx="5431075" cy="104780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5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30" y="574458"/>
            <a:ext cx="8751940" cy="11781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B76C5B-379C-439C-89C3-0A4648385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2530162"/>
            <a:ext cx="3031922" cy="3873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79B4CA-EBD6-49DA-997B-80B61980E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530" y="2489273"/>
            <a:ext cx="2626544" cy="37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4F8F042-CDF5-4971-8B05-45BB657CD27F}"/>
              </a:ext>
            </a:extLst>
          </p:cNvPr>
          <p:cNvSpPr/>
          <p:nvPr/>
        </p:nvSpPr>
        <p:spPr>
          <a:xfrm>
            <a:off x="4593508" y="3850640"/>
            <a:ext cx="4876800" cy="150876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DB9231"/>
                </a:solidFill>
                <a:latin typeface="iCiel Cadena" panose="02000503000000020004" pitchFamily="50" charset="0"/>
              </a:rPr>
              <a:t>Việc làm này thể hiện sự đùm bọc, yêu thương đồng bào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B9231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4826000" y="1112198"/>
            <a:ext cx="4876800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bạn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Minh,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Hoa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đang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quyên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góp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sách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vở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,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đồ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dùng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học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tập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để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ủng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hộ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bạn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vùng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lũ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lụt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A7E6AD-5E08-424B-922C-C9221C63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6896"/>
            <a:ext cx="7010400" cy="9437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C9905A-2866-4F0B-9CB9-2E8F548C0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832104"/>
            <a:ext cx="4569692" cy="2963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4F5EE0E-AF7E-473F-8724-000ABC23ECF3}"/>
              </a:ext>
            </a:extLst>
          </p:cNvPr>
          <p:cNvSpPr/>
          <p:nvPr/>
        </p:nvSpPr>
        <p:spPr>
          <a:xfrm>
            <a:off x="2956560" y="5577839"/>
            <a:ext cx="6543040" cy="129695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FF0000"/>
                </a:solidFill>
                <a:latin typeface="iCiel Cadena" panose="02000503000000020004" pitchFamily="50" charset="0"/>
              </a:rPr>
              <a:t>Các bạn tham gia rất nhiệt tình, hào hứng, tự giác và rất tích cực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0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B74DC7-8085-4986-91EB-9E4E5F97C192}"/>
              </a:ext>
            </a:extLst>
          </p:cNvPr>
          <p:cNvPicPr/>
          <p:nvPr/>
        </p:nvPicPr>
        <p:blipFill rotWithShape="1">
          <a:blip r:embed="rId2"/>
          <a:srcRect l="55849" t="26452" r="4385" b="27689"/>
          <a:stretch/>
        </p:blipFill>
        <p:spPr bwMode="auto">
          <a:xfrm>
            <a:off x="1155241" y="321734"/>
            <a:ext cx="4030687" cy="290517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Phát động ủng hộ, quyên góp &quot;Vì Miền Trung thân yêu&quot; - Trường THCS Nguyễn  Văn Cừ">
            <a:extLst>
              <a:ext uri="{FF2B5EF4-FFF2-40B4-BE49-F238E27FC236}">
                <a16:creationId xmlns:a16="http://schemas.microsoft.com/office/drawing/2014/main" id="{463CB43F-1194-4386-8FEC-218AE2C4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7551" y="321734"/>
            <a:ext cx="3873560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inh viên trưởng thành từ những trải nghiệm và việc làm thiết thực vì cộng  đồng - Trường Đại học Trà Vinh">
            <a:extLst>
              <a:ext uri="{FF2B5EF4-FFF2-40B4-BE49-F238E27FC236}">
                <a16:creationId xmlns:a16="http://schemas.microsoft.com/office/drawing/2014/main" id="{7743A450-630D-4040-94EA-0B92D4FD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116" y="3631096"/>
            <a:ext cx="4600933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S quyên góp hơn 200 triệu đồng – Chương trình Từ thiện Vì Miền Trung lần  2 - Hệ thống trường quốc tế Việt Úc - VAS">
            <a:extLst>
              <a:ext uri="{FF2B5EF4-FFF2-40B4-BE49-F238E27FC236}">
                <a16:creationId xmlns:a16="http://schemas.microsoft.com/office/drawing/2014/main" id="{71C8A4EB-4197-410A-B1A4-AED09EE9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8722" y="3631096"/>
            <a:ext cx="4151218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A9187B-5D10-48DB-8BB9-FBD9EF11CA43}"/>
              </a:ext>
            </a:extLst>
          </p:cNvPr>
          <p:cNvSpPr/>
          <p:nvPr/>
        </p:nvSpPr>
        <p:spPr>
          <a:xfrm>
            <a:off x="4480561" y="2052320"/>
            <a:ext cx="3474720" cy="235712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bức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 </a:t>
            </a:r>
            <a:r>
              <a:rPr lang="en-US" sz="2800" b="1" dirty="0" err="1"/>
              <a:t>tham</a:t>
            </a:r>
            <a:r>
              <a:rPr lang="en-US" sz="2800" b="1" dirty="0"/>
              <a:t> </a:t>
            </a:r>
            <a:r>
              <a:rPr lang="en-US" sz="2800" b="1" dirty="0" err="1"/>
              <a:t>gia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kết</a:t>
            </a:r>
            <a:r>
              <a:rPr lang="en-US" sz="2800" b="1" dirty="0"/>
              <a:t> </a:t>
            </a:r>
            <a:r>
              <a:rPr lang="en-US" sz="2800" b="1" dirty="0" err="1"/>
              <a:t>nối</a:t>
            </a:r>
            <a:r>
              <a:rPr lang="en-US" sz="2800" b="1" dirty="0"/>
              <a:t> </a:t>
            </a:r>
            <a:r>
              <a:rPr lang="en-US" sz="2800" b="1" dirty="0" err="1"/>
              <a:t>cộng</a:t>
            </a:r>
            <a:r>
              <a:rPr lang="en-US" sz="2800" b="1" dirty="0"/>
              <a:t> </a:t>
            </a:r>
            <a:r>
              <a:rPr lang="en-US" sz="2800" b="1" dirty="0" err="1"/>
              <a:t>đồng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6980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E4CD18-1BE6-4BD8-9B68-05B44A97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36736-3457-48F9-AAF1-C771C866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560" y="2354624"/>
            <a:ext cx="3031922" cy="3873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C953-AE0C-433C-9252-9AC5B7BBC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595" y="1028107"/>
            <a:ext cx="5462489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6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424</Words>
  <Application>Microsoft Office PowerPoint</Application>
  <PresentationFormat>Widescreen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Baloo</vt:lpstr>
      <vt:lpstr>Calibri</vt:lpstr>
      <vt:lpstr>Calibri Light</vt:lpstr>
      <vt:lpstr>iCiel Cadena</vt:lpstr>
      <vt:lpstr>UTMAVOBOLD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Latitude 3520</cp:lastModifiedBy>
  <cp:revision>42</cp:revision>
  <dcterms:created xsi:type="dcterms:W3CDTF">2022-07-12T21:45:45Z</dcterms:created>
  <dcterms:modified xsi:type="dcterms:W3CDTF">2022-10-05T16:58:25Z</dcterms:modified>
</cp:coreProperties>
</file>