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95" r:id="rId4"/>
    <p:sldId id="296" r:id="rId5"/>
    <p:sldId id="297" r:id="rId6"/>
    <p:sldId id="289" r:id="rId7"/>
    <p:sldId id="304" r:id="rId8"/>
    <p:sldId id="293" r:id="rId9"/>
    <p:sldId id="287" r:id="rId10"/>
    <p:sldId id="303" r:id="rId11"/>
    <p:sldId id="298" r:id="rId12"/>
    <p:sldId id="299" r:id="rId13"/>
    <p:sldId id="300" r:id="rId14"/>
    <p:sldId id="305" r:id="rId15"/>
    <p:sldId id="302" r:id="rId16"/>
    <p:sldId id="301" r:id="rId17"/>
    <p:sldId id="310" r:id="rId18"/>
    <p:sldId id="307" r:id="rId19"/>
    <p:sldId id="312" r:id="rId20"/>
    <p:sldId id="306" r:id="rId21"/>
    <p:sldId id="311" r:id="rId22"/>
    <p:sldId id="318" r:id="rId23"/>
    <p:sldId id="325" r:id="rId24"/>
    <p:sldId id="323" r:id="rId25"/>
    <p:sldId id="329" r:id="rId26"/>
    <p:sldId id="324" r:id="rId27"/>
    <p:sldId id="330" r:id="rId28"/>
    <p:sldId id="320" r:id="rId29"/>
    <p:sldId id="332" r:id="rId30"/>
    <p:sldId id="322" r:id="rId31"/>
    <p:sldId id="316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69D8FF"/>
    <a:srgbClr val="F3DBEE"/>
    <a:srgbClr val="B850AC"/>
    <a:srgbClr val="F6FBD7"/>
    <a:srgbClr val="F2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48D6-A7B6-0A5F-4C19-60EF34D3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4EE27-EAC2-3E58-4D6E-36CCAB1A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734F-FA3A-2D17-DF34-CD26A93D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0120-3871-BA19-389B-C7C01E9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31CF-81A7-B232-F71C-203019D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EF9B-65AB-7D59-60D9-7290D2B0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8EF53-79F3-339E-1A49-F6CA3340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6D5D-FD89-B7D8-A651-9D6A876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B11F-E242-4BE6-0A71-CAD68915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E167-337E-5F82-F705-CB957E8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EB7C0-4702-3545-3E7D-36E3C8D4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7E12-6DDE-59AA-2285-4E3AE6D3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FAC9-2866-3D17-4B11-25EB27F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DF3A-961A-D999-73C3-5E0D0853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34F1-B086-D8EE-BD10-C1264A7C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3A40-6839-53EC-0225-765E32A9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CD4C-E3BD-7E00-D578-88CA34C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3964-EF70-9627-1139-7C386956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705C-B4FC-09DE-96BF-AB05284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73A4-A94B-080D-014F-52673ADD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66CE-8332-5842-1CEB-FA3AF5AB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F7D-3790-1E1C-B736-7F0D6E84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5703-2318-774B-558D-DC5D21C9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0FD9-99D0-8BE7-BCDA-C5C86D42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C97D2-1958-434A-25A3-E9FB815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AFE1-073C-E6DB-E32E-0ED8749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3264-1ED6-E902-5398-92100073B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654B-AAEB-D32E-2566-FABE1A7F3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5A71-8665-6AF8-C4C6-63B58BA5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D0968-100D-0C28-B9B3-B977070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C9D0-E26B-08A6-BA47-F5C1C6C8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EBF6-215E-64F3-A9E7-A58CBDCA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9B82-7EAF-C236-6BEF-7929BE69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1030E-BD29-8B68-2E47-B6755767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5719F-4A4F-BAE6-8BEC-5C48F5B1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17CD9-B07E-DD05-FBC3-A342BC3BA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54BF7-8DFD-590B-6023-AE51C6CE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015E4-77CD-93BD-9CB5-EC073EE2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10818-AEA6-78A4-A4D9-86B1AF68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AAA9-CAE6-AD32-6AFC-8C8B92B8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DC7DA-F52B-2E3E-91A8-4072D009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73D21-D696-8AD0-412A-0372F4D7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65E9E-FACD-B0F0-9BB4-99AA47F8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BB9FA-327B-1201-BCA0-36F81B3A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5B688-DA9E-CEED-B41E-38B14F56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1A763-5A3A-7063-063A-6A6AEFF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D29E-0AF8-DD4C-61DA-292838A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7B4F-E46C-F316-7640-ED11174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FCA22-AEE8-C4E6-E1C1-2D8ECD52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4A213-2945-E47C-4D56-4EF448D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BC46-09E7-E877-487F-4B9B5A4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0ACD-D7D7-98F2-38A6-18051AC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91F1-97F9-090C-EE89-994CF7B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2361A-0F21-4012-8164-0BF385EC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7E105-CED0-5ABE-F02B-A0B3D9DE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841C3-62FE-F1CD-A25F-1EE9BA4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146AB-1671-AE9D-DED5-CFCFAD0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9C86-B5C4-6D85-F24C-D79820E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6B343-93EC-7F37-CC80-0E6C023E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F202-8A32-6C11-E4BF-FBA24526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861-61FB-1FAF-2341-F8797058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DFDE-BBE0-49B5-8F1C-4EB8EDF985A3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7E19-8BA0-5624-F784-52A88E49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DC1B-FFF0-915F-E7CC-DC82D600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52532C-E610-D74A-D1BE-5D50694D8278}"/>
              </a:ext>
            </a:extLst>
          </p:cNvPr>
          <p:cNvSpPr txBox="1">
            <a:spLocks/>
          </p:cNvSpPr>
          <p:nvPr/>
        </p:nvSpPr>
        <p:spPr>
          <a:xfrm>
            <a:off x="1066800" y="292739"/>
            <a:ext cx="10058400" cy="1443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>
                <a:solidFill>
                  <a:srgbClr val="0070C0"/>
                </a:solidFill>
                <a:latin typeface="Amazone" panose="03020702060507090A04" pitchFamily="66" charset="0"/>
              </a:rPr>
              <a:t>Thứ…ngày…tháng…năm 2022</a:t>
            </a:r>
            <a:br>
              <a:rPr lang="en-US" sz="5200">
                <a:solidFill>
                  <a:srgbClr val="0070C0"/>
                </a:solidFill>
                <a:latin typeface="Source Sans Pro Black" panose="020B0803030403020204" pitchFamily="34" charset="0"/>
              </a:rPr>
            </a:br>
            <a:r>
              <a:rPr lang="en-US" sz="5200">
                <a:solidFill>
                  <a:srgbClr val="0070C0"/>
                </a:solidFill>
                <a:latin typeface="Source Sans Pro Black" panose="020B0803030403020204" pitchFamily="34" charset="0"/>
              </a:rPr>
              <a:t>                </a:t>
            </a:r>
            <a:r>
              <a:rPr lang="en-US" sz="5200">
                <a:solidFill>
                  <a:srgbClr val="FF0000"/>
                </a:solidFill>
                <a:latin typeface="Source Sans Pro Black" panose="020B0803030403020204" pitchFamily="34" charset="0"/>
              </a:rPr>
              <a:t>Hoạt động trải nghiệm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EDF59-8F1F-C80D-E61D-40CE8495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79" y="2256680"/>
            <a:ext cx="8829041" cy="2140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512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DF29F-4E01-6DF9-3035-B13DE070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2" y="0"/>
            <a:ext cx="10373360" cy="6225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99F6F1-FF52-74BF-94F0-2ECFACE23FA2}"/>
              </a:ext>
            </a:extLst>
          </p:cNvPr>
          <p:cNvSpPr/>
          <p:nvPr/>
        </p:nvSpPr>
        <p:spPr>
          <a:xfrm>
            <a:off x="3088578" y="2105609"/>
            <a:ext cx="4595854" cy="29247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DA58564-6BAA-9AC2-2AD5-7D34415E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72" y="2711687"/>
            <a:ext cx="5529994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KHÁM PHÁ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CHỦ ĐỀ</a:t>
            </a:r>
          </a:p>
        </p:txBody>
      </p:sp>
    </p:spTree>
    <p:extLst>
      <p:ext uri="{BB962C8B-B14F-4D97-AF65-F5344CB8AC3E}">
        <p14:creationId xmlns:p14="http://schemas.microsoft.com/office/powerpoint/2010/main" val="24837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3239A35-6F9D-78F2-AF10-9226C65E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DCAA15C9-2811-BAD9-D689-048C2FFF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68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BDD3FC3-0ACC-CB72-2C20-6BCAEC0D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" y="1160206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A0914-D396-F8B5-0B28-13F4602E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23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F2F92-EF69-69A6-0285-90E9D6BA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66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785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1CD346-B7C3-C9D1-C2AE-BA5AEF8D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6DEBC04-9169-317F-F550-5D886490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09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9ED6ABF-64AA-42DF-B6EB-F740788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85" y="1063081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D345A-BF67-FA3F-C535-01119689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4" y="1782218"/>
            <a:ext cx="3855386" cy="37317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22197-CBF5-8BF3-354F-F1BD0EF6B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327" y="1803969"/>
            <a:ext cx="3592970" cy="36882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61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D22C5-C4BC-1692-BDEB-F9878E285CF4}"/>
              </a:ext>
            </a:extLst>
          </p:cNvPr>
          <p:cNvSpPr txBox="1"/>
          <p:nvPr/>
        </p:nvSpPr>
        <p:spPr>
          <a:xfrm>
            <a:off x="111076" y="1745993"/>
            <a:ext cx="119183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>
                <a:solidFill>
                  <a:srgbClr val="002060"/>
                </a:solidFill>
                <a:effectLst/>
                <a:latin typeface="OpenSans"/>
              </a:rPr>
              <a:t>- Những hoạt động em thường làm là</a:t>
            </a:r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Thức dậy, đánh răng rửa mặt, vệ sinh cá nhân, đi học, làm bài tập ở nhà, chơi thể thao, giúp đỡ mẹ công việc nhà, xem phim hoạt hình,....</a:t>
            </a:r>
          </a:p>
          <a:p>
            <a:pPr algn="l"/>
            <a:r>
              <a:rPr lang="vi-VN" sz="2800" b="1" i="1">
                <a:solidFill>
                  <a:srgbClr val="002060"/>
                </a:solidFill>
                <a:effectLst/>
                <a:latin typeface="OpenSans"/>
              </a:rPr>
              <a:t>- Thời gian cho các hoạt động là:</a:t>
            </a:r>
            <a:endParaRPr lang="vi-VN" sz="2800" b="0" i="0">
              <a:solidFill>
                <a:srgbClr val="002060"/>
              </a:solidFill>
              <a:effectLst/>
              <a:latin typeface="OpenSans"/>
            </a:endParaRP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+ Học tập: sáng từ 7 giờ đến 10 giờ 30, chiều từ 14 giờ đến 16 giờ, tối từ 19 giờ 30  đến 21 giờ 30.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+ Chăm sóc cá nhân: sáng từ 6 giờ đến 6 giờ 15, tối từ 18 giờ đến 18 giờ 30.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- Giải trí: từ 16 giờ đến 18 giờ.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- Làm việc nhà: từ 18 giờ 30 đến 19 giờ 30.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08F5EC8-5E38-9235-EE8E-989065A0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8AE025A-4CAF-0FE0-416B-15DD2FEF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09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4593DAB-011C-6690-17D1-4EC0838E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52" y="1063081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động:</a:t>
            </a:r>
          </a:p>
        </p:txBody>
      </p:sp>
    </p:spTree>
    <p:extLst>
      <p:ext uri="{BB962C8B-B14F-4D97-AF65-F5344CB8AC3E}">
        <p14:creationId xmlns:p14="http://schemas.microsoft.com/office/powerpoint/2010/main" val="31247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025CE8C-6FF8-6835-983A-010F8B79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90" y="1072809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8186F19-31CD-4554-C417-181D3F73DD14}"/>
              </a:ext>
            </a:extLst>
          </p:cNvPr>
          <p:cNvSpPr/>
          <p:nvPr/>
        </p:nvSpPr>
        <p:spPr>
          <a:xfrm>
            <a:off x="1456121" y="1620472"/>
            <a:ext cx="8033112" cy="4164719"/>
          </a:xfrm>
          <a:prstGeom prst="cloudCallout">
            <a:avLst>
              <a:gd name="adj1" fmla="val -11859"/>
              <a:gd name="adj2" fmla="val 122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Gluten" pitchFamily="2" charset="0"/>
              </a:rPr>
              <a:t>Em đã lớn, rất cần nhớ các việc làm trong một ngày để không ai phải nhắc nhở em.   </a:t>
            </a:r>
          </a:p>
        </p:txBody>
      </p:sp>
    </p:spTree>
    <p:extLst>
      <p:ext uri="{BB962C8B-B14F-4D97-AF65-F5344CB8AC3E}">
        <p14:creationId xmlns:p14="http://schemas.microsoft.com/office/powerpoint/2010/main" val="341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E814E-41C5-D8E5-0D09-3FE2F3EAE249}"/>
              </a:ext>
            </a:extLst>
          </p:cNvPr>
          <p:cNvSpPr/>
          <p:nvPr/>
        </p:nvSpPr>
        <p:spPr>
          <a:xfrm>
            <a:off x="0" y="87464"/>
            <a:ext cx="2472856" cy="166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60CCC-4073-F017-4B9B-F1147948566F}"/>
              </a:ext>
            </a:extLst>
          </p:cNvPr>
          <p:cNvSpPr/>
          <p:nvPr/>
        </p:nvSpPr>
        <p:spPr>
          <a:xfrm>
            <a:off x="8620539" y="4700547"/>
            <a:ext cx="3306418" cy="163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18F23-82A0-64A2-AE3B-6D1CED8AA8E6}"/>
              </a:ext>
            </a:extLst>
          </p:cNvPr>
          <p:cNvSpPr/>
          <p:nvPr/>
        </p:nvSpPr>
        <p:spPr>
          <a:xfrm>
            <a:off x="0" y="6337191"/>
            <a:ext cx="12093934" cy="433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175FF-2C2B-36C9-85B6-E781DCD5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464"/>
            <a:ext cx="10636899" cy="624972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36C25E5-D2BD-9AE2-2CBB-154066EC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38" y="2204699"/>
            <a:ext cx="45143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MỞ RỘNG,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TỔNG KẾT CHỦ ĐỀ</a:t>
            </a:r>
          </a:p>
        </p:txBody>
      </p:sp>
    </p:spTree>
    <p:extLst>
      <p:ext uri="{BB962C8B-B14F-4D97-AF65-F5344CB8AC3E}">
        <p14:creationId xmlns:p14="http://schemas.microsoft.com/office/powerpoint/2010/main" val="103928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8492F-98E7-05DC-8252-919B2C76E4C2}"/>
              </a:ext>
            </a:extLst>
          </p:cNvPr>
          <p:cNvSpPr/>
          <p:nvPr/>
        </p:nvSpPr>
        <p:spPr>
          <a:xfrm>
            <a:off x="0" y="132080"/>
            <a:ext cx="2428240" cy="14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9FE-72D0-0C54-EA4D-88CDD5C275A7}"/>
              </a:ext>
            </a:extLst>
          </p:cNvPr>
          <p:cNvSpPr/>
          <p:nvPr/>
        </p:nvSpPr>
        <p:spPr>
          <a:xfrm>
            <a:off x="8524240" y="4897120"/>
            <a:ext cx="3373120" cy="181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072EE-624B-725B-92AB-1B3027D3FE60}"/>
              </a:ext>
            </a:extLst>
          </p:cNvPr>
          <p:cNvSpPr/>
          <p:nvPr/>
        </p:nvSpPr>
        <p:spPr>
          <a:xfrm>
            <a:off x="0" y="6350000"/>
            <a:ext cx="12120880" cy="5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7F37B2F-0EE2-C930-066B-1A68A62C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2240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BDB5D3-3725-816B-B541-A6853C97D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4" y="2685888"/>
            <a:ext cx="5403820" cy="387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1FB03-C983-3CC9-8675-B5362F2E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99" y="2685888"/>
            <a:ext cx="5265151" cy="387176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B0B1E40C-EAA3-82B4-07B6-7DDAB4C4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9" y="1085437"/>
            <a:ext cx="114840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 xếp thời gian phù hợp cho từng hoạt động trong ngày.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màu sắc phân loại công việc.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khảo thời gian biểu sau:</a:t>
            </a:r>
          </a:p>
        </p:txBody>
      </p:sp>
    </p:spTree>
    <p:extLst>
      <p:ext uri="{BB962C8B-B14F-4D97-AF65-F5344CB8AC3E}">
        <p14:creationId xmlns:p14="http://schemas.microsoft.com/office/powerpoint/2010/main" val="3067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3885B6D4-CF46-F330-DF2D-B783B337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06" y="394116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A1C44-CC04-D75D-59C8-BCA3BC70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75" y="1278294"/>
            <a:ext cx="5952930" cy="50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82BDA10-2BD1-3706-10FB-18501F57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48" y="312879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F2AF83-CB91-7799-4187-20257CF7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60189"/>
              </p:ext>
            </p:extLst>
          </p:nvPr>
        </p:nvGraphicFramePr>
        <p:xfrm>
          <a:off x="2104446" y="1343770"/>
          <a:ext cx="6268277" cy="423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182">
                  <a:extLst>
                    <a:ext uri="{9D8B030D-6E8A-4147-A177-3AD203B41FA5}">
                      <a16:colId xmlns:a16="http://schemas.microsoft.com/office/drawing/2014/main" val="2266070475"/>
                    </a:ext>
                  </a:extLst>
                </a:gridCol>
                <a:gridCol w="4312095">
                  <a:extLst>
                    <a:ext uri="{9D8B030D-6E8A-4147-A177-3AD203B41FA5}">
                      <a16:colId xmlns:a16="http://schemas.microsoft.com/office/drawing/2014/main" val="3552412095"/>
                    </a:ext>
                  </a:extLst>
                </a:gridCol>
              </a:tblGrid>
              <a:tr h="30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                     Thời gian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  Công việc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14203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6 giờ - 6giờ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Thức dậy, vệ sinh cá nhân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7336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6giờ 30 – 7 giờ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sáng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8624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7giờ 30 – 10 giờ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tập ở trường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353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11 giờ - 12 giờ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trưa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0003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12 giờ - 13 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Nghỉ trưa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0573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14 giờ - 16 giờ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ở trường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9610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16 giờ - 17 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Chơi thể thao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6277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- 18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Tắm rửa, vệ sinh cá nhân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25885"/>
                  </a:ext>
                </a:extLst>
              </a:tr>
              <a:tr h="31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30 - 19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tối, chơi với em, giúp mẹ việc nhà, giải trí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11712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19 giờ 30 - 21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bài và làm bài tập về nhà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7006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Đi ngủ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8691F0-B1B5-4B84-2906-46496E90954B}"/>
              </a:ext>
            </a:extLst>
          </p:cNvPr>
          <p:cNvSpPr/>
          <p:nvPr/>
        </p:nvSpPr>
        <p:spPr>
          <a:xfrm>
            <a:off x="651588" y="2273496"/>
            <a:ext cx="10515599" cy="2581501"/>
          </a:xfrm>
          <a:prstGeom prst="roundRect">
            <a:avLst/>
          </a:prstGeom>
          <a:solidFill>
            <a:srgbClr val="F3DBEE"/>
          </a:solidFill>
          <a:ln w="28575">
            <a:solidFill>
              <a:srgbClr val="7030A0"/>
            </a:solidFill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Gluten Black" pitchFamily="2" charset="0"/>
              </a:rPr>
              <a:t>Hàng ngày có  những hoạt động chúng ta thường xuyên thực hiện. Thời gian biểu sẽ giúp chúng ta làm việc có kế hoạch, giờ nào việc nấy.</a:t>
            </a:r>
          </a:p>
        </p:txBody>
      </p:sp>
      <p:pic>
        <p:nvPicPr>
          <p:cNvPr id="6" name="图片 18">
            <a:extLst>
              <a:ext uri="{FF2B5EF4-FFF2-40B4-BE49-F238E27FC236}">
                <a16:creationId xmlns:a16="http://schemas.microsoft.com/office/drawing/2014/main" id="{378418A0-A12F-E491-1E08-2D856B7B5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2" y="0"/>
            <a:ext cx="6937828" cy="21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A03C2-158D-F823-DAD8-A6F9C531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0" y="3429000"/>
            <a:ext cx="5649113" cy="27816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61C027-D73A-418A-838D-4E9BEB81FD98}"/>
              </a:ext>
            </a:extLst>
          </p:cNvPr>
          <p:cNvSpPr txBox="1">
            <a:spLocks/>
          </p:cNvSpPr>
          <p:nvPr/>
        </p:nvSpPr>
        <p:spPr>
          <a:xfrm>
            <a:off x="259628" y="565699"/>
            <a:ext cx="11009790" cy="1443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21600" b="1">
                <a:solidFill>
                  <a:srgbClr val="0070C0"/>
                </a:solidFill>
                <a:latin typeface="Amazone" panose="03020702060507090A04" pitchFamily="66" charset="0"/>
              </a:rPr>
              <a:t>Thứ…ngày…tháng…năm 2022</a:t>
            </a:r>
            <a:br>
              <a:rPr lang="en-US" sz="14400">
                <a:solidFill>
                  <a:srgbClr val="0070C0"/>
                </a:solidFill>
                <a:latin typeface="Source Sans Pro Black" panose="020B0803030403020204" pitchFamily="34" charset="0"/>
              </a:rPr>
            </a:br>
            <a:r>
              <a:rPr lang="en-US" sz="14400">
                <a:solidFill>
                  <a:srgbClr val="0070C0"/>
                </a:solidFill>
                <a:latin typeface="Source Sans Pro Black" panose="020B0803030403020204" pitchFamily="34" charset="0"/>
              </a:rPr>
              <a:t>                </a:t>
            </a:r>
            <a:r>
              <a:rPr lang="en-US" sz="14400">
                <a:solidFill>
                  <a:srgbClr val="FF0000"/>
                </a:solidFill>
                <a:latin typeface="Source Sans Pro Black" panose="020B0803030403020204" pitchFamily="34" charset="0"/>
              </a:rPr>
              <a:t>Hoạt động trải nghiệm</a:t>
            </a:r>
          </a:p>
          <a:p>
            <a:pPr algn="ctr">
              <a:lnSpc>
                <a:spcPct val="170000"/>
              </a:lnSpc>
            </a:pPr>
            <a:r>
              <a:rPr lang="en-US" sz="14400">
                <a:solidFill>
                  <a:srgbClr val="0070C0"/>
                </a:solidFill>
                <a:latin typeface="Source Sans Pro Black" panose="020B0803030403020204" pitchFamily="34" charset="0"/>
              </a:rPr>
              <a:t>Tuần 5: Thời gian biểu của em- Quý trọng tình bạn. </a:t>
            </a:r>
            <a:endParaRPr lang="en-US" sz="2400">
              <a:solidFill>
                <a:srgbClr val="0070C0"/>
              </a:solidFill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9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A9FBC-32AB-7B47-278A-5CE9B13E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6899" cy="624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A93E0-85BA-93B2-4F38-24CE2782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369" y="2463143"/>
            <a:ext cx="70773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CAM KẾT </a:t>
            </a:r>
          </a:p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HÀNH ĐỘNG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D8EDA7-1B7A-DAB1-9DCC-812C9EC6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69" y="3786582"/>
            <a:ext cx="2605391" cy="25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2F67D-471A-689E-F580-D453BD3D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72"/>
            <a:ext cx="11879333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9112B6-BBB7-9CB7-10A6-A7F5630D663C}"/>
              </a:ext>
            </a:extLst>
          </p:cNvPr>
          <p:cNvSpPr txBox="1"/>
          <p:nvPr/>
        </p:nvSpPr>
        <p:spPr>
          <a:xfrm>
            <a:off x="3929708" y="574105"/>
            <a:ext cx="4332583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7207B-9028-CB4C-8644-3919F5BBF628}"/>
              </a:ext>
            </a:extLst>
          </p:cNvPr>
          <p:cNvSpPr txBox="1"/>
          <p:nvPr/>
        </p:nvSpPr>
        <p:spPr>
          <a:xfrm>
            <a:off x="1891124" y="2401987"/>
            <a:ext cx="8409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igmar One" panose="00000500000000000000" pitchFamily="2" charset="0"/>
              </a:rPr>
              <a:t>SINH HOẠT LỚP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Sigmar One" panose="00000500000000000000" pitchFamily="2" charset="0"/>
              </a:rPr>
              <a:t>QUÝ TRỌNG THỜI GIAN</a:t>
            </a:r>
          </a:p>
        </p:txBody>
      </p:sp>
    </p:spTree>
    <p:extLst>
      <p:ext uri="{BB962C8B-B14F-4D97-AF65-F5344CB8AC3E}">
        <p14:creationId xmlns:p14="http://schemas.microsoft.com/office/powerpoint/2010/main" val="137116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>
            <a:extLst>
              <a:ext uri="{FF2B5EF4-FFF2-40B4-BE49-F238E27FC236}">
                <a16:creationId xmlns:a16="http://schemas.microsoft.com/office/drawing/2014/main" id="{32EF30EE-C24F-0053-7395-595F5E47D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0" y="0"/>
            <a:ext cx="6937828" cy="2124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0E622-B4E3-2D1A-A05F-F3F7186B1BA9}"/>
              </a:ext>
            </a:extLst>
          </p:cNvPr>
          <p:cNvSpPr txBox="1"/>
          <p:nvPr/>
        </p:nvSpPr>
        <p:spPr>
          <a:xfrm>
            <a:off x="3390103" y="2498189"/>
            <a:ext cx="5076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60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BFEEE7-5679-4DDD-0EE8-1579C5353E06}"/>
              </a:ext>
            </a:extLst>
          </p:cNvPr>
          <p:cNvSpPr txBox="1"/>
          <p:nvPr/>
        </p:nvSpPr>
        <p:spPr>
          <a:xfrm>
            <a:off x="480816" y="1289872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1. HOẠT ĐỘNG TỔNG KẾT TUẦN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7325D-EC95-B6C4-7E94-8452E24B6591}"/>
              </a:ext>
            </a:extLst>
          </p:cNvPr>
          <p:cNvSpPr txBox="1"/>
          <p:nvPr/>
        </p:nvSpPr>
        <p:spPr>
          <a:xfrm>
            <a:off x="480816" y="1959857"/>
            <a:ext cx="593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FFFB7-2891-444F-67F6-EC0D1B8D321E}"/>
              </a:ext>
            </a:extLst>
          </p:cNvPr>
          <p:cNvSpPr txBox="1"/>
          <p:nvPr/>
        </p:nvSpPr>
        <p:spPr>
          <a:xfrm>
            <a:off x="480816" y="2483077"/>
            <a:ext cx="763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5C48F-38B9-A6C5-A8BA-D0CFF795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7" y="348249"/>
            <a:ext cx="790685" cy="695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4F9B6C-E0F2-4AF7-F7A3-BA1D8F0EEB2D}"/>
              </a:ext>
            </a:extLst>
          </p:cNvPr>
          <p:cNvSpPr txBox="1"/>
          <p:nvPr/>
        </p:nvSpPr>
        <p:spPr>
          <a:xfrm>
            <a:off x="1209999" y="403572"/>
            <a:ext cx="549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QUÝ TRỌNG THỜI GIAN</a:t>
            </a:r>
            <a:endParaRPr lang="en-US" sz="32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047384E-67EA-8EB3-3FB1-47A83F2B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1952090" y="3087090"/>
            <a:ext cx="5027830" cy="336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60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8D6D0-00DD-DB65-7155-BA62BD18C4C6}"/>
              </a:ext>
            </a:extLst>
          </p:cNvPr>
          <p:cNvSpPr txBox="1"/>
          <p:nvPr/>
        </p:nvSpPr>
        <p:spPr>
          <a:xfrm>
            <a:off x="2520287" y="2551837"/>
            <a:ext cx="715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Nunito Black" pitchFamily="2" charset="0"/>
              </a:rPr>
              <a:t>CHIA SẺ THU HOẠCH SAU TRẢI NGHIỆM VÀ HOẠT ĐỘNG NHÓM</a:t>
            </a:r>
            <a:endParaRPr lang="en-US" sz="360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1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9895B-A05B-3468-4D62-9FAF13459A79}"/>
              </a:ext>
            </a:extLst>
          </p:cNvPr>
          <p:cNvSpPr txBox="1"/>
          <p:nvPr/>
        </p:nvSpPr>
        <p:spPr>
          <a:xfrm>
            <a:off x="536356" y="520126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2. CHIA SẺ VỀ VIỆC THỰC HIỆN THỜI GIAN BIỂU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899B0-4884-DF33-E303-03878C9FE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98" y="2807296"/>
            <a:ext cx="5869207" cy="35305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8704D-8A05-D986-78B8-2DCF611C5FA4}"/>
              </a:ext>
            </a:extLst>
          </p:cNvPr>
          <p:cNvSpPr txBox="1"/>
          <p:nvPr/>
        </p:nvSpPr>
        <p:spPr>
          <a:xfrm>
            <a:off x="0" y="981791"/>
            <a:ext cx="11282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3200" b="0" i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 những việc em đã thực hiện đúng theo thời gian biểu.</a:t>
            </a:r>
          </a:p>
          <a:p>
            <a:pPr marL="285750" indent="-285750" algn="l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những việc em đã bổ sung và điều chỉnh để thời gian biểu phù hợp hơn.</a:t>
            </a:r>
            <a:endParaRPr lang="vi-VN" sz="1800" b="0" i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2768B-CDEC-1A08-6D5B-AE77E6258158}"/>
              </a:ext>
            </a:extLst>
          </p:cNvPr>
          <p:cNvSpPr txBox="1"/>
          <p:nvPr/>
        </p:nvSpPr>
        <p:spPr>
          <a:xfrm>
            <a:off x="1435290" y="1882502"/>
            <a:ext cx="93214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CHƠI TRÒ CHƠI: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420423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7678A-D132-51E9-6556-C1A3FE9D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18" y="1866598"/>
            <a:ext cx="4664476" cy="39561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461F0-13DD-53B2-66ED-0205FC666921}"/>
              </a:ext>
            </a:extLst>
          </p:cNvPr>
          <p:cNvSpPr txBox="1"/>
          <p:nvPr/>
        </p:nvSpPr>
        <p:spPr>
          <a:xfrm>
            <a:off x="73686" y="1648346"/>
            <a:ext cx="635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 trò xoay đồng hồ và hô to mốc thời gian trong ngày</a:t>
            </a:r>
          </a:p>
          <a:p>
            <a:endParaRPr lang="en-US" sz="3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5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7F6F3-DCB7-D816-6EE1-0D1044354773}"/>
              </a:ext>
            </a:extLst>
          </p:cNvPr>
          <p:cNvSpPr txBox="1"/>
          <p:nvPr/>
        </p:nvSpPr>
        <p:spPr>
          <a:xfrm>
            <a:off x="2034641" y="2630852"/>
            <a:ext cx="7453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5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4580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6E817A-6E85-3930-C831-6D6E0FE12C75}"/>
              </a:ext>
            </a:extLst>
          </p:cNvPr>
          <p:cNvSpPr txBox="1"/>
          <p:nvPr/>
        </p:nvSpPr>
        <p:spPr>
          <a:xfrm>
            <a:off x="3169030" y="719301"/>
            <a:ext cx="5757854" cy="1405533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1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EA2FC22-0E3D-4185-24DC-07406056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175" y="2342567"/>
            <a:ext cx="5135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Sigmar One" panose="00000500000000000000" pitchFamily="2" charset="0"/>
              </a:rPr>
              <a:t>SINH HOẠT DƯỚI CỜ</a:t>
            </a:r>
          </a:p>
        </p:txBody>
      </p:sp>
      <p:pic>
        <p:nvPicPr>
          <p:cNvPr id="7" name="PA_图片 12">
            <a:extLst>
              <a:ext uri="{FF2B5EF4-FFF2-40B4-BE49-F238E27FC236}">
                <a16:creationId xmlns:a16="http://schemas.microsoft.com/office/drawing/2014/main" id="{D25E12A9-901D-95FA-4F36-A6C1A57E88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r="62599" b="5842"/>
          <a:stretch>
            <a:fillRect/>
          </a:stretch>
        </p:blipFill>
        <p:spPr>
          <a:xfrm>
            <a:off x="-167149" y="4612333"/>
            <a:ext cx="5135562" cy="2081406"/>
          </a:xfrm>
          <a:prstGeom prst="rect">
            <a:avLst/>
          </a:prstGeom>
        </p:spPr>
      </p:pic>
      <p:pic>
        <p:nvPicPr>
          <p:cNvPr id="8" name="PA_图片 13">
            <a:extLst>
              <a:ext uri="{FF2B5EF4-FFF2-40B4-BE49-F238E27FC236}">
                <a16:creationId xmlns:a16="http://schemas.microsoft.com/office/drawing/2014/main" id="{04461A71-B8FF-805B-4AA2-3A940A8E64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62896" r="1250" b="5842"/>
          <a:stretch>
            <a:fillRect/>
          </a:stretch>
        </p:blipFill>
        <p:spPr>
          <a:xfrm>
            <a:off x="4365920" y="4830066"/>
            <a:ext cx="4677222" cy="18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5C7A9-6125-D4DB-195C-FCA95575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45" y="1874759"/>
            <a:ext cx="11206456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E2C308-6046-AF0A-7284-2D506389E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3C18F-FD52-4A41-5CE3-A2DEFBFCF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-147783"/>
            <a:ext cx="1520502" cy="1478730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31AAF582-343B-F7F7-178A-6A62D8C79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314482" y="138346"/>
            <a:ext cx="3127031" cy="2178838"/>
          </a:xfrm>
          <a:prstGeom prst="rect">
            <a:avLst/>
          </a:prstGeom>
        </p:spPr>
      </p:pic>
      <p:sp>
        <p:nvSpPr>
          <p:cNvPr id="12" name="Freeform 34">
            <a:extLst>
              <a:ext uri="{FF2B5EF4-FFF2-40B4-BE49-F238E27FC236}">
                <a16:creationId xmlns:a16="http://schemas.microsoft.com/office/drawing/2014/main" id="{A98A96A2-4219-0B22-3F59-78E80297AD3E}"/>
              </a:ext>
            </a:extLst>
          </p:cNvPr>
          <p:cNvSpPr/>
          <p:nvPr/>
        </p:nvSpPr>
        <p:spPr bwMode="auto">
          <a:xfrm>
            <a:off x="0" y="5879044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45B952CF-76E8-EC7A-807F-5C20AE3F6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292" y="5844650"/>
            <a:ext cx="10129159" cy="944562"/>
          </a:xfrm>
          <a:prstGeom prst="rect">
            <a:avLst/>
          </a:prstGeom>
        </p:spPr>
      </p:pic>
      <p:grpSp>
        <p:nvGrpSpPr>
          <p:cNvPr id="11" name="组合 19">
            <a:extLst>
              <a:ext uri="{FF2B5EF4-FFF2-40B4-BE49-F238E27FC236}">
                <a16:creationId xmlns:a16="http://schemas.microsoft.com/office/drawing/2014/main" id="{C92F5467-E9F5-6640-D4C5-2546C1AFFC09}"/>
              </a:ext>
            </a:extLst>
          </p:cNvPr>
          <p:cNvGrpSpPr/>
          <p:nvPr/>
        </p:nvGrpSpPr>
        <p:grpSpPr>
          <a:xfrm>
            <a:off x="1952449" y="1330947"/>
            <a:ext cx="7756094" cy="4033533"/>
            <a:chOff x="1936535" y="3935752"/>
            <a:chExt cx="8318930" cy="2056864"/>
          </a:xfrm>
        </p:grpSpPr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id="{D221D17E-7F10-3232-0723-8C2D420074B9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5" name="任意多边形 4">
              <a:extLst>
                <a:ext uri="{FF2B5EF4-FFF2-40B4-BE49-F238E27FC236}">
                  <a16:creationId xmlns:a16="http://schemas.microsoft.com/office/drawing/2014/main" id="{7E56A358-0F6C-8C3F-26E5-36E650641DF1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6C3FB7-79B0-D4D8-E0E5-6A7E0C0D4C66}"/>
              </a:ext>
            </a:extLst>
          </p:cNvPr>
          <p:cNvSpPr txBox="1"/>
          <p:nvPr/>
        </p:nvSpPr>
        <p:spPr>
          <a:xfrm>
            <a:off x="2034641" y="2630852"/>
            <a:ext cx="786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50"/>
                </a:solidFill>
                <a:latin typeface="Sigmar One" panose="00000500000000000000" pitchFamily="2" charset="0"/>
              </a:rPr>
              <a:t>CỦNG CỐ- DẶN DÒ</a:t>
            </a:r>
          </a:p>
        </p:txBody>
      </p:sp>
    </p:spTree>
    <p:extLst>
      <p:ext uri="{BB962C8B-B14F-4D97-AF65-F5344CB8AC3E}">
        <p14:creationId xmlns:p14="http://schemas.microsoft.com/office/powerpoint/2010/main" val="11577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420" y="610620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0" y="92669"/>
            <a:ext cx="5982390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00B05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64DA8-8032-31B0-AA57-C8CC27EB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09" y="431073"/>
            <a:ext cx="7728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 HỘI TRĂNG RẰM </a:t>
            </a:r>
            <a:endParaRPr lang="en-US" altLang="en-US" sz="4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042CC4-A490-76A8-6F4B-2EFE2EDB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284884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6485407-E17C-E058-DA99-CD39B175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57" y="931205"/>
            <a:ext cx="12481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b="1">
                <a:solidFill>
                  <a:srgbClr val="00206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gia múa hát về chủ đề: </a:t>
            </a:r>
            <a:r>
              <a:rPr lang="en-US" alt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 HỘI TRĂNG RẰM </a:t>
            </a:r>
            <a:endParaRPr lang="en-US" altLang="en-US" sz="40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ABD55A8-2168-2E41-0628-DB53680F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57" y="1431337"/>
            <a:ext cx="12481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b="1">
                <a:solidFill>
                  <a:srgbClr val="00206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 tiểu phẩm về một ngày của chú Cuội trên cung trăng </a:t>
            </a:r>
            <a:endParaRPr lang="en-US" altLang="en-US" sz="40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4811A-86FC-0AB0-30B9-B9FAF3BC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5" y="2139223"/>
            <a:ext cx="7802634" cy="460226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915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63B71B-9D93-9C86-B76D-EC2E4A702CE1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2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FBE9737-D15B-091D-C5FD-B44A7898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181" y="2985103"/>
            <a:ext cx="8341837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Sigmar One" panose="00000500000000000000" pitchFamily="2" charset="0"/>
              </a:rPr>
              <a:t>Hoạt động giáo dục theo chủ đề: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70C0"/>
                </a:solidFill>
                <a:latin typeface="Sigmar One" panose="00000500000000000000" pitchFamily="2" charset="0"/>
              </a:rPr>
              <a:t>Thời gian biểu của em</a:t>
            </a:r>
          </a:p>
        </p:txBody>
      </p:sp>
    </p:spTree>
    <p:extLst>
      <p:ext uri="{BB962C8B-B14F-4D97-AF65-F5344CB8AC3E}">
        <p14:creationId xmlns:p14="http://schemas.microsoft.com/office/powerpoint/2010/main" val="408016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C5D9D9-6CD8-F922-055E-5D8111BC192D}"/>
              </a:ext>
            </a:extLst>
          </p:cNvPr>
          <p:cNvSpPr txBox="1">
            <a:spLocks/>
          </p:cNvSpPr>
          <p:nvPr/>
        </p:nvSpPr>
        <p:spPr>
          <a:xfrm>
            <a:off x="938980" y="478159"/>
            <a:ext cx="10058400" cy="1443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>
                <a:solidFill>
                  <a:srgbClr val="0070C0"/>
                </a:solidFill>
                <a:latin typeface="Amazone" panose="03020702060507090A04" pitchFamily="66" charset="0"/>
              </a:rPr>
              <a:t>Thứ…ngày…tháng…năm 2022</a:t>
            </a:r>
            <a:br>
              <a:rPr lang="en-US" sz="5200">
                <a:solidFill>
                  <a:srgbClr val="0070C0"/>
                </a:solidFill>
                <a:latin typeface="Source Sans Pro Black" panose="020B0803030403020204" pitchFamily="34" charset="0"/>
              </a:rPr>
            </a:br>
            <a:r>
              <a:rPr lang="en-US" sz="5200">
                <a:solidFill>
                  <a:srgbClr val="FF0000"/>
                </a:solidFill>
                <a:latin typeface="Source Sans Pro Black" panose="020B0803030403020204" pitchFamily="34" charset="0"/>
              </a:rPr>
              <a:t>Hoạt động trải nghiệm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E8143-CF94-1C6F-0F4A-B842870F6BB3}"/>
              </a:ext>
            </a:extLst>
          </p:cNvPr>
          <p:cNvSpPr txBox="1"/>
          <p:nvPr/>
        </p:nvSpPr>
        <p:spPr>
          <a:xfrm>
            <a:off x="3743586" y="1952003"/>
            <a:ext cx="708461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BigApple" pitchFamily="2" charset="0"/>
              </a:rPr>
              <a:t>THỜI GIAN BIỂU CỦA EM </a:t>
            </a: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82380D42-7268-1384-2337-A8FAF21E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3736442"/>
            <a:ext cx="5663382" cy="26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0E2FF-4EFB-5B23-9347-D9FEB972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71120"/>
            <a:ext cx="10566400" cy="6207542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98850F18-EC05-C64E-5B5D-CC13362D0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5" y="5451311"/>
            <a:ext cx="4208085" cy="13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B77DCBB-A327-369A-BB30-02EDADAE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687541" y="3048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BD06F3D-685F-AFEF-5AA8-1F8A45B9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97" y="500062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7C5A596-A69A-D869-183F-1B593774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219200"/>
            <a:ext cx="9193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1. Chia sẻ hoạt động thường ngày của em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5885E4E-4530-4AE5-EDD7-8BC13E19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767936"/>
            <a:ext cx="11444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Chơi trò chơi : Tung bóng và kể tên những việc em thường làm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B6B26-88ED-3622-30AA-D26302C62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97" y="2718375"/>
            <a:ext cx="6842948" cy="37144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29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8DEB3F5-2B94-D6C8-36F9-BC61DB09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90360E2-DF5A-D394-C7C3-48C4C6AD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36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266C7-E7E3-CF71-8C98-6921D1E5D635}"/>
              </a:ext>
            </a:extLst>
          </p:cNvPr>
          <p:cNvSpPr txBox="1"/>
          <p:nvPr/>
        </p:nvSpPr>
        <p:spPr>
          <a:xfrm>
            <a:off x="615423" y="1508547"/>
            <a:ext cx="98009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Gluten Black" pitchFamily="2" charset="0"/>
              </a:rPr>
              <a:t>Hàng ngày mỗi chúng ta đều thực hiện việc: Học tập, sinh hoạt, vui chơi,…Những việc làm đó được thực hiện vào các khoảng thời gian trong ngày của từng người. </a:t>
            </a:r>
          </a:p>
          <a:p>
            <a:endParaRPr lang="en-US">
              <a:solidFill>
                <a:srgbClr val="00B0F0"/>
              </a:solidFill>
              <a:latin typeface="Gluten Black" pitchFamily="2" charset="0"/>
            </a:endParaRPr>
          </a:p>
        </p:txBody>
      </p:sp>
      <p:pic>
        <p:nvPicPr>
          <p:cNvPr id="7" name="图片 24">
            <a:extLst>
              <a:ext uri="{FF2B5EF4-FFF2-40B4-BE49-F238E27FC236}">
                <a16:creationId xmlns:a16="http://schemas.microsoft.com/office/drawing/2014/main" id="{E01B567C-06F7-22DB-F877-2AE87395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704" y="5466735"/>
            <a:ext cx="6006839" cy="13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767</Words>
  <Application>Microsoft Office PowerPoint</Application>
  <PresentationFormat>Widescreen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等线</vt:lpstr>
      <vt:lpstr>Microsoft YaHei</vt:lpstr>
      <vt:lpstr>Amazone</vt:lpstr>
      <vt:lpstr>Arial</vt:lpstr>
      <vt:lpstr>BigApple</vt:lpstr>
      <vt:lpstr>Calibri</vt:lpstr>
      <vt:lpstr>Calibri Light</vt:lpstr>
      <vt:lpstr>Gluten</vt:lpstr>
      <vt:lpstr>Gluten Black</vt:lpstr>
      <vt:lpstr>Nunito Black</vt:lpstr>
      <vt:lpstr>OpenSans</vt:lpstr>
      <vt:lpstr>Sigmar One</vt:lpstr>
      <vt:lpstr>Source Sans Pro Black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Hoạt động trải nghiệm </dc:title>
  <dc:creator>Mr Manh</dc:creator>
  <cp:lastModifiedBy>Admin</cp:lastModifiedBy>
  <cp:revision>9</cp:revision>
  <dcterms:created xsi:type="dcterms:W3CDTF">2022-07-06T07:25:23Z</dcterms:created>
  <dcterms:modified xsi:type="dcterms:W3CDTF">2022-07-23T12:55:14Z</dcterms:modified>
</cp:coreProperties>
</file>