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  <p:sldMasterId id="2147483685" r:id="rId3"/>
    <p:sldMasterId id="2147483701" r:id="rId4"/>
    <p:sldMasterId id="2147483725" r:id="rId5"/>
    <p:sldMasterId id="2147483737" r:id="rId6"/>
  </p:sldMasterIdLst>
  <p:notesMasterIdLst>
    <p:notesMasterId r:id="rId38"/>
  </p:notesMasterIdLst>
  <p:sldIdLst>
    <p:sldId id="326" r:id="rId7"/>
    <p:sldId id="328" r:id="rId8"/>
    <p:sldId id="265" r:id="rId9"/>
    <p:sldId id="314" r:id="rId10"/>
    <p:sldId id="288" r:id="rId11"/>
    <p:sldId id="289" r:id="rId12"/>
    <p:sldId id="320" r:id="rId13"/>
    <p:sldId id="316" r:id="rId14"/>
    <p:sldId id="290" r:id="rId15"/>
    <p:sldId id="317" r:id="rId16"/>
    <p:sldId id="319" r:id="rId17"/>
    <p:sldId id="340" r:id="rId18"/>
    <p:sldId id="342" r:id="rId19"/>
    <p:sldId id="323" r:id="rId20"/>
    <p:sldId id="325" r:id="rId21"/>
    <p:sldId id="291" r:id="rId22"/>
    <p:sldId id="324" r:id="rId23"/>
    <p:sldId id="303" r:id="rId24"/>
    <p:sldId id="327" r:id="rId25"/>
    <p:sldId id="329" r:id="rId26"/>
    <p:sldId id="330" r:id="rId27"/>
    <p:sldId id="332" r:id="rId28"/>
    <p:sldId id="331" r:id="rId29"/>
    <p:sldId id="333" r:id="rId30"/>
    <p:sldId id="334" r:id="rId31"/>
    <p:sldId id="335" r:id="rId32"/>
    <p:sldId id="339" r:id="rId33"/>
    <p:sldId id="337" r:id="rId34"/>
    <p:sldId id="271" r:id="rId35"/>
    <p:sldId id="292" r:id="rId36"/>
    <p:sldId id="313" r:id="rId37"/>
  </p:sldIdLst>
  <p:sldSz cx="12192000" cy="6858000"/>
  <p:notesSz cx="6858000" cy="9144000"/>
  <p:embeddedFontLst>
    <p:embeddedFont>
      <p:font typeface="SimSun" panose="02010600030101010101" pitchFamily="2" charset="-122"/>
      <p:regular r:id="rId39"/>
    </p:embeddedFont>
    <p:embeddedFont>
      <p:font typeface="Arial-Rounded" panose="020B0500000000000000" charset="0"/>
      <p:regular r:id="rId40"/>
    </p:embeddedFont>
    <p:embeddedFont>
      <p:font typeface="SimSun" panose="02010600030101010101" pitchFamily="2" charset="-122"/>
      <p:regular r:id="rId39"/>
    </p:embeddedFont>
    <p:embeddedFont>
      <p:font typeface="Microsoft YaHei" panose="020B0503020204020204" pitchFamily="34" charset="-122"/>
      <p:regular r:id="rId41"/>
      <p:bold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Bahnschrift Light" panose="020B0502040204020203" pitchFamily="34" charset="0"/>
      <p:regular r:id="rId47"/>
    </p:embeddedFont>
    <p:embeddedFont>
      <p:font typeface="等线" panose="020B0604020202020204" charset="-122"/>
      <p:regular r:id="rId48"/>
      <p:bold r:id="rId49"/>
    </p:embeddedFont>
    <p:embeddedFont>
      <p:font typeface="Tahoma" panose="020B0604030504040204" pitchFamily="34" charset="0"/>
      <p:regular r:id="rId50"/>
      <p:bold r:id="rId51"/>
    </p:embeddedFont>
    <p:embeddedFont>
      <p:font typeface="Calibri Light" panose="020F0302020204030204" pitchFamily="34" charset="0"/>
      <p:regular r:id="rId52"/>
      <p:italic r:id="rId53"/>
    </p:embeddedFont>
    <p:embeddedFont>
      <p:font typeface="黑体" panose="020B0604020202020204" charset="-122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 varScale="1">
        <p:scale>
          <a:sx n="66" d="100"/>
          <a:sy n="66" d="100"/>
        </p:scale>
        <p:origin x="7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.fntdata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11.fntdata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font" Target="fonts/font6.fntdata"/><Relationship Id="rId5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8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833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939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990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939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962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https://www.ypppt.com/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853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871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138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682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657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68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763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8140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8140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81407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495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682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871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428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657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089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939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  <a:ea typeface="等线" panose="02010600030101010101" pitchFamily="2" charset="-122"/>
              </a:rPr>
              <a:pPr defTabSz="914400">
                <a:defRPr/>
              </a:pPr>
              <a:t>7</a:t>
            </a:fld>
            <a:endParaRPr lang="zh-CN" altLang="en-US">
              <a:solidFill>
                <a:prstClr val="black"/>
              </a:solidFill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197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939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990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93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0" y="-293511"/>
            <a:ext cx="12895093" cy="8048541"/>
            <a:chOff x="0" y="-221063"/>
            <a:chExt cx="12895093" cy="7946844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2">
                  <a:alphaModFix amt="17000"/>
                  <a:lum bright="70000" contrast="-70000"/>
                  <a:extLst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5006737"/>
      </p:ext>
    </p:extLst>
  </p:cSld>
  <p:clrMapOvr>
    <a:masterClrMapping/>
  </p:clrMapOvr>
  <p:transition spd="slow" advTm="6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0" y="-293511"/>
            <a:ext cx="12895093" cy="8048541"/>
            <a:chOff x="0" y="-221063"/>
            <a:chExt cx="12895093" cy="7946844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2">
                  <a:alphaModFix amt="17000"/>
                  <a:lum bright="70000" contrast="-70000"/>
                  <a:extLst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7058205"/>
      </p:ext>
    </p:extLst>
  </p:cSld>
  <p:clrMapOvr>
    <a:masterClrMapping/>
  </p:clrMapOvr>
  <p:transition spd="slow" advTm="6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85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11284496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29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37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pPr/>
              <a:t>2022/10/8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E:\素材\卡通\2eda1b5881d68c7bd19974ddd6672194.png2eda1b5881d68c7bd19974ddd667219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905" y="245110"/>
            <a:ext cx="12188190" cy="6648450"/>
          </a:xfrm>
          <a:prstGeom prst="rect">
            <a:avLst/>
          </a:prstGeom>
        </p:spPr>
      </p:pic>
      <p:pic>
        <p:nvPicPr>
          <p:cNvPr id="17" name="图片 16" descr="E:\素材\卡通\dd2fa15830b53acb0d7380b2390f694c.pngdd2fa15830b53acb0d7380b2390f694c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455960" y="245396"/>
            <a:ext cx="1999615" cy="1999645"/>
          </a:xfrm>
          <a:prstGeom prst="rect">
            <a:avLst/>
          </a:prstGeom>
        </p:spPr>
      </p:pic>
      <p:pic>
        <p:nvPicPr>
          <p:cNvPr id="19" name="图片 18" descr="E:\素材\卡通\92ae4d8057413ac541816c85d7c4bf83.png92ae4d8057413ac541816c85d7c4bf83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 flipH="1">
            <a:off x="0" y="-36195"/>
            <a:ext cx="5517515" cy="6929755"/>
          </a:xfrm>
          <a:prstGeom prst="rect">
            <a:avLst/>
          </a:prstGeom>
        </p:spPr>
      </p:pic>
      <p:sp>
        <p:nvSpPr>
          <p:cNvPr id="23" name="TextBox 65"/>
          <p:cNvSpPr txBox="1"/>
          <p:nvPr/>
        </p:nvSpPr>
        <p:spPr>
          <a:xfrm>
            <a:off x="8926218" y="757046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pic>
        <p:nvPicPr>
          <p:cNvPr id="13" name="图片 12" descr="E:\素材\卡通\543b8de0e1c0138c2e66a9325a79873e.png543b8de0e1c0138c2e66a9325a79873e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9785" y="3284855"/>
            <a:ext cx="4843145" cy="3251835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9EF0146F-4ED1-4E79-93B8-694C7AE81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814" y="741017"/>
            <a:ext cx="72426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5400" b="1" dirty="0" smtClean="0">
                <a:solidFill>
                  <a:srgbClr val="00206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CHÀO MỪNG CÁC EM </a:t>
            </a:r>
          </a:p>
          <a:p>
            <a:pPr algn="ctr" defTabSz="685800"/>
            <a:r>
              <a:rPr lang="vi-VN" altLang="zh-CN" sz="5400" b="1" dirty="0" smtClean="0">
                <a:solidFill>
                  <a:srgbClr val="00206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ĐẾN VỚI TIẾT HỌC</a:t>
            </a:r>
            <a:endParaRPr lang="en-US" altLang="zh-CN" sz="5400" b="1" dirty="0">
              <a:solidFill>
                <a:srgbClr val="00206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041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33333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11" grpId="0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31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98603" y="701128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214715" y="1752355"/>
            <a:ext cx="4785360" cy="4351655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336" y="4421875"/>
            <a:ext cx="2202311" cy="247024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0" y="116353"/>
            <a:ext cx="4468065" cy="584775"/>
            <a:chOff x="708943" y="6033135"/>
            <a:chExt cx="5825836" cy="584775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476020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3" y="6033135"/>
              <a:ext cx="516738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nối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tiếp</a:t>
              </a:r>
              <a:r>
                <a:rPr lang="vi-VN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khổ thơ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3650927" y="1708313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491" y="276948"/>
            <a:ext cx="906780" cy="84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8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" grpId="0" build="p"/>
      <p:bldP spid="2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045988" y="1787134"/>
            <a:ext cx="4347394" cy="266952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336" y="4421875"/>
            <a:ext cx="2202311" cy="247024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0" y="116353"/>
            <a:ext cx="4468065" cy="584775"/>
            <a:chOff x="708943" y="6033135"/>
            <a:chExt cx="5825836" cy="584775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476020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3" y="6033135"/>
              <a:ext cx="516738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nối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tiếp</a:t>
              </a:r>
              <a:r>
                <a:rPr lang="vi-VN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khổ thơ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4468065" y="1846859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491" y="276948"/>
            <a:ext cx="906780" cy="84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7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" grpId="0" build="p"/>
      <p:bldP spid="2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09670" y="1489987"/>
            <a:ext cx="7575550" cy="2788008"/>
            <a:chOff x="3770522" y="470757"/>
            <a:chExt cx="3822655" cy="2787985"/>
          </a:xfrm>
        </p:grpSpPr>
        <p:grpSp>
          <p:nvGrpSpPr>
            <p:cNvPr id="42" name="Group 41"/>
            <p:cNvGrpSpPr/>
            <p:nvPr/>
          </p:nvGrpSpPr>
          <p:grpSpPr>
            <a:xfrm>
              <a:off x="3770522" y="470757"/>
              <a:ext cx="3822655" cy="2787985"/>
              <a:chOff x="156834" y="1562390"/>
              <a:chExt cx="2109019" cy="2539710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56690" y="1562390"/>
                <a:ext cx="1808630" cy="588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alt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  <a:sym typeface="+mn-lt"/>
                  </a:rPr>
                  <a:t>l</a:t>
                </a:r>
                <a:r>
                  <a:rPr lang="vi-VN" altLang="vi-VN" sz="3600" b="0" i="0" u="none" strike="noStrike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  <a:sym typeface="+mn-lt"/>
                  </a:rPr>
                  <a:t>ặng im</a:t>
                </a:r>
                <a:endParaRPr lang="en-US" altLang="vi-VN" sz="3600" b="0" i="0" u="none" strike="noStrike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cxnSp>
          <p:nvCxnSpPr>
            <p:cNvPr id="54" name="10"/>
            <p:cNvCxnSpPr/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87635" y="2318206"/>
            <a:ext cx="7819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một hành động hay phản ứng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gì.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51063" y="3120390"/>
            <a:ext cx="649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360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rPr>
              <a:t>giá</a:t>
            </a:r>
            <a:endParaRPr lang="en-US" altLang="vi-VN" sz="3600" b="0" i="0" u="none" strike="noStrike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40035" y="3947958"/>
            <a:ext cx="7819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ồ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dùng bằng gỗ để đặt trống lên trên.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962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1" grpId="0" build="p"/>
      <p:bldP spid="22" grpId="0"/>
      <p:bldP spid="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045988" y="1787134"/>
            <a:ext cx="4347394" cy="266952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336" y="4421875"/>
            <a:ext cx="2202311" cy="247024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0" y="116353"/>
            <a:ext cx="4468065" cy="584775"/>
            <a:chOff x="708943" y="6033135"/>
            <a:chExt cx="5825836" cy="584775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476020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3" y="6033135"/>
              <a:ext cx="516738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nối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tiếp</a:t>
              </a:r>
              <a:r>
                <a:rPr lang="vi-VN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khổ thơ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4468065" y="1846859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491" y="276948"/>
            <a:ext cx="906780" cy="84836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235849" y="2379122"/>
            <a:ext cx="4862624" cy="1533242"/>
          </a:xfrm>
          <a:prstGeom prst="cloudCallout">
            <a:avLst>
              <a:gd name="adj1" fmla="val 41976"/>
              <a:gd name="adj2" fmla="val 71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/>
              <a:t>Đọc với giọng:</a:t>
            </a:r>
          </a:p>
          <a:p>
            <a:pPr algn="ctr"/>
            <a:r>
              <a:rPr lang="vi-VN" sz="2400" b="1" dirty="0" smtClean="0"/>
              <a:t> Mừng rỡ, phấn khởi</a:t>
            </a:r>
            <a:endParaRPr lang="en-US" sz="24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915740" y="4215740"/>
            <a:ext cx="342107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85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49092" y="173573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422178C-AE06-45AE-9141-7F83C5CD27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1813" y="277041"/>
            <a:ext cx="1240971" cy="84908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6160438" y="1789413"/>
            <a:ext cx="193964" cy="668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9244098" y="1690798"/>
            <a:ext cx="193964" cy="668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626139" y="2355503"/>
            <a:ext cx="193964" cy="668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997416" y="2359451"/>
            <a:ext cx="193964" cy="668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9396282" y="2374969"/>
            <a:ext cx="193964" cy="668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0911720" y="2423019"/>
            <a:ext cx="193964" cy="668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323762" y="2952361"/>
            <a:ext cx="193964" cy="668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0013962" y="3555240"/>
            <a:ext cx="193964" cy="668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0145818" y="3555118"/>
            <a:ext cx="193964" cy="668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751168" y="3621631"/>
            <a:ext cx="193964" cy="668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4833377" y="1818675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6254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0984840" y="2363897"/>
            <a:ext cx="844400" cy="539985"/>
            <a:chOff x="1281153" y="5632171"/>
            <a:chExt cx="1466266" cy="937662"/>
          </a:xfrm>
        </p:grpSpPr>
        <p:sp>
          <p:nvSpPr>
            <p:cNvPr id="20" name="云形 19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云形 20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3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52" y="0"/>
            <a:ext cx="6695295" cy="534803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3284120" y="2389842"/>
            <a:ext cx="6695440" cy="189803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lvl="0" algn="ctr">
              <a:defRPr/>
            </a:pPr>
            <a:r>
              <a:rPr lang="en-US" sz="5867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Luyện</a:t>
            </a:r>
            <a:r>
              <a:rPr lang="en-US" sz="5867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5867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5867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nhóm</a:t>
            </a:r>
            <a:r>
              <a:rPr lang="en-US" sz="5867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5867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en-US" sz="5867" dirty="0">
              <a:ln w="66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02" y="-239899"/>
            <a:ext cx="2966672" cy="3353630"/>
          </a:xfrm>
          <a:prstGeom prst="rect">
            <a:avLst/>
          </a:prstGeom>
          <a:noFill/>
        </p:spPr>
      </p:pic>
      <p:pic>
        <p:nvPicPr>
          <p:cNvPr id="38" name="图片 27">
            <a:extLst>
              <a:ext uri="{FF2B5EF4-FFF2-40B4-BE49-F238E27FC236}">
                <a16:creationId xmlns:a16="http://schemas.microsoft.com/office/drawing/2014/main" id="{3A2A4264-71D1-4B52-B4B0-47F1C430FF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/>
        </p:blipFill>
        <p:spPr>
          <a:xfrm>
            <a:off x="12617" y="4287877"/>
            <a:ext cx="2221928" cy="2567943"/>
          </a:xfrm>
          <a:prstGeom prst="rect">
            <a:avLst/>
          </a:prstGeom>
        </p:spPr>
      </p:pic>
      <p:pic>
        <p:nvPicPr>
          <p:cNvPr id="39" name="图片 52">
            <a:extLst>
              <a:ext uri="{FF2B5EF4-FFF2-40B4-BE49-F238E27FC236}">
                <a16:creationId xmlns:a16="http://schemas.microsoft.com/office/drawing/2014/main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781788" y="5870482"/>
            <a:ext cx="1356202" cy="1579867"/>
          </a:xfrm>
          <a:prstGeom prst="rect">
            <a:avLst/>
          </a:prstGeom>
        </p:spPr>
      </p:pic>
      <p:pic>
        <p:nvPicPr>
          <p:cNvPr id="56" name="图片 57">
            <a:extLst>
              <a:ext uri="{FF2B5EF4-FFF2-40B4-BE49-F238E27FC236}">
                <a16:creationId xmlns:a16="http://schemas.microsoft.com/office/drawing/2014/main" id="{9F081952-B68E-4291-B86B-BD138CBD4E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257735" y="23418"/>
            <a:ext cx="2331163" cy="220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42976"/>
      </p:ext>
    </p:extLst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Mùa hè cũng nghỉ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Suốt ba tháng liền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Trống nằm ngẫm nghĩ.</a:t>
            </a:r>
          </a:p>
          <a:p>
            <a:pPr marL="0" indent="0"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Buồn không hả trống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ngày hè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Bọn mình đi vắng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Chỉ còn tiếng ve?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(Thanh H</a:t>
            </a: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68EB578E-BEDD-4A13-B0D0-F42530DE10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2201" r="14609" b="53438"/>
          <a:stretch/>
        </p:blipFill>
        <p:spPr>
          <a:xfrm>
            <a:off x="8899420" y="4411593"/>
            <a:ext cx="4177911" cy="2387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8376" y="281390"/>
            <a:ext cx="906780" cy="848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  <p:bldLst>
      <p:bldP spid="2" grpId="0" build="p"/>
      <p:bldP spid="2" grpId="1" build="p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2304101" y="245395"/>
            <a:ext cx="7885603" cy="5042763"/>
            <a:chOff x="2516470" y="548138"/>
            <a:chExt cx="7443321" cy="4759928"/>
          </a:xfrm>
        </p:grpSpPr>
        <p:sp>
          <p:nvSpPr>
            <p:cNvPr id="40" name="云形 39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云形 40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0558991" y="97401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49"/>
          <p:cNvGrpSpPr/>
          <p:nvPr/>
        </p:nvGrpSpPr>
        <p:grpSpPr>
          <a:xfrm>
            <a:off x="1433244" y="245395"/>
            <a:ext cx="1170126" cy="653065"/>
            <a:chOff x="1281153" y="5632171"/>
            <a:chExt cx="1466266" cy="937662"/>
          </a:xfrm>
        </p:grpSpPr>
        <p:sp>
          <p:nvSpPr>
            <p:cNvPr id="3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49"/>
          <p:cNvGrpSpPr/>
          <p:nvPr/>
        </p:nvGrpSpPr>
        <p:grpSpPr>
          <a:xfrm>
            <a:off x="7527861" y="4839167"/>
            <a:ext cx="1170126" cy="653065"/>
            <a:chOff x="1281153" y="5632171"/>
            <a:chExt cx="1466266" cy="937662"/>
          </a:xfrm>
        </p:grpSpPr>
        <p:sp>
          <p:nvSpPr>
            <p:cNvPr id="35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8" name="图片 3">
            <a:extLst>
              <a:ext uri="{FF2B5EF4-FFF2-40B4-BE49-F238E27FC236}">
                <a16:creationId xmlns:a16="http://schemas.microsoft.com/office/drawing/2014/main" id="{68EB578E-BEDD-4A13-B0D0-F42530DE10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2201" r="14609" b="53438"/>
          <a:stretch/>
        </p:blipFill>
        <p:spPr>
          <a:xfrm>
            <a:off x="-631694" y="3512457"/>
            <a:ext cx="5861761" cy="334919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2734515" y="1780308"/>
            <a:ext cx="63593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96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960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endParaRPr lang="en-US" sz="9600" dirty="0">
              <a:ln w="66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57014"/>
      </p:ext>
    </p:extLst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(Thanh H</a:t>
            </a: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230245" y="6016624"/>
            <a:ext cx="4486737" cy="768350"/>
            <a:chOff x="708943" y="5869304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5928911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5869304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toàn bài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8376" y="281390"/>
            <a:ext cx="906780" cy="84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" grpId="0" build="p"/>
      <p:bldP spid="2" grpId="1" build="p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2</a:t>
              </a:r>
              <a:endParaRPr lang="zh-CN" altLang="en-US" sz="8000" spc="3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512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094063"/>
            <a:ext cx="7942501" cy="3981451"/>
          </a:xfrm>
          <a:prstGeom prst="rect">
            <a:avLst/>
          </a:prstGeom>
        </p:spPr>
      </p:pic>
      <p:pic>
        <p:nvPicPr>
          <p:cNvPr id="2" name="图片 1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99427" y="2266950"/>
            <a:ext cx="6295390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457200">
              <a:defRPr/>
            </a:pPr>
            <a:r>
              <a:rPr lang="en-US" altLang="zh-CN" sz="96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</a:t>
            </a:r>
            <a:r>
              <a:rPr lang="en-US" altLang="zh-CN" sz="9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96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động</a:t>
            </a:r>
            <a:endParaRPr lang="en-US" altLang="zh-CN" sz="96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41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42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4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6753" y="682829"/>
            <a:ext cx="1482494" cy="1830855"/>
          </a:xfrm>
          <a:prstGeom prst="rect">
            <a:avLst/>
          </a:prstGeom>
        </p:spPr>
      </p:pic>
      <p:pic>
        <p:nvPicPr>
          <p:cNvPr id="4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23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(Thanh H</a:t>
            </a: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230245" y="6016624"/>
            <a:ext cx="4486737" cy="768350"/>
            <a:chOff x="708943" y="5869304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5928911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5869304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toàn bài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8376" y="281390"/>
            <a:ext cx="906780" cy="84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6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" grpId="0" build="p"/>
      <p:bldP spid="2" grpId="1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27690" y="1886631"/>
            <a:ext cx="11249448" cy="1315946"/>
            <a:chOff x="500450" y="4028641"/>
            <a:chExt cx="11249448" cy="1478718"/>
          </a:xfrm>
        </p:grpSpPr>
        <p:grpSp>
          <p:nvGrpSpPr>
            <p:cNvPr id="24" name="Google Shape;786;p36"/>
            <p:cNvGrpSpPr/>
            <p:nvPr/>
          </p:nvGrpSpPr>
          <p:grpSpPr>
            <a:xfrm rot="10809061">
              <a:off x="500450" y="4028641"/>
              <a:ext cx="11249448" cy="1302888"/>
              <a:chOff x="1881479" y="1597500"/>
              <a:chExt cx="1106346" cy="402846"/>
            </a:xfrm>
          </p:grpSpPr>
          <p:sp>
            <p:nvSpPr>
              <p:cNvPr id="25" name="Google Shape;787;p36"/>
              <p:cNvSpPr/>
              <p:nvPr/>
            </p:nvSpPr>
            <p:spPr>
              <a:xfrm>
                <a:off x="1881479" y="1598638"/>
                <a:ext cx="1103790" cy="401708"/>
              </a:xfrm>
              <a:custGeom>
                <a:avLst/>
                <a:gdLst/>
                <a:ahLst/>
                <a:cxnLst/>
                <a:rect l="l" t="t" r="r" b="b"/>
                <a:pathLst>
                  <a:path w="74167" h="26992" extrusionOk="0">
                    <a:moveTo>
                      <a:pt x="72981" y="1"/>
                    </a:moveTo>
                    <a:lnTo>
                      <a:pt x="10974" y="3101"/>
                    </a:lnTo>
                    <a:lnTo>
                      <a:pt x="1" y="15806"/>
                    </a:lnTo>
                    <a:lnTo>
                      <a:pt x="12159" y="26992"/>
                    </a:lnTo>
                    <a:lnTo>
                      <a:pt x="74166" y="23922"/>
                    </a:lnTo>
                    <a:lnTo>
                      <a:pt x="72981" y="1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Google Shape;788;p36"/>
              <p:cNvSpPr/>
              <p:nvPr/>
            </p:nvSpPr>
            <p:spPr>
              <a:xfrm>
                <a:off x="2872327" y="1597500"/>
                <a:ext cx="115498" cy="363825"/>
              </a:xfrm>
              <a:custGeom>
                <a:avLst/>
                <a:gdLst/>
                <a:ahLst/>
                <a:cxnLst/>
                <a:rect l="l" t="t" r="r" b="b"/>
                <a:pathLst>
                  <a:path w="6192" h="14553" extrusionOk="0">
                    <a:moveTo>
                      <a:pt x="0" y="271"/>
                    </a:moveTo>
                    <a:lnTo>
                      <a:pt x="5378" y="0"/>
                    </a:lnTo>
                    <a:lnTo>
                      <a:pt x="6192" y="14282"/>
                    </a:lnTo>
                    <a:lnTo>
                      <a:pt x="903" y="14553"/>
                    </a:lnTo>
                    <a:close/>
                  </a:path>
                </a:pathLst>
              </a:custGeom>
              <a:solidFill>
                <a:srgbClr val="FCB8B8"/>
              </a:solidFill>
              <a:ln>
                <a:noFill/>
              </a:ln>
            </p:spPr>
          </p:sp>
        </p:grpSp>
        <p:sp>
          <p:nvSpPr>
            <p:cNvPr id="2" name="TextBox 1"/>
            <p:cNvSpPr txBox="1"/>
            <p:nvPr/>
          </p:nvSpPr>
          <p:spPr>
            <a:xfrm>
              <a:off x="1411904" y="4296897"/>
              <a:ext cx="10208820" cy="12104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Bạn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học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sinh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kể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gì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về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trống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trường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trong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những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ngày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hè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?</a:t>
              </a:r>
            </a:p>
            <a:p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388079" y="3057876"/>
            <a:ext cx="9976071" cy="1480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trống buồn vì vắng các bạn học sinh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9" name="Google Shape;808;p36"/>
          <p:cNvSpPr/>
          <p:nvPr/>
        </p:nvSpPr>
        <p:spPr>
          <a:xfrm>
            <a:off x="818086" y="2051532"/>
            <a:ext cx="925785" cy="856725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F3B0ED-3CA4-4DE0-ABC1-79FB22A9436A}"/>
              </a:ext>
            </a:extLst>
          </p:cNvPr>
          <p:cNvSpPr txBox="1"/>
          <p:nvPr/>
        </p:nvSpPr>
        <p:spPr>
          <a:xfrm>
            <a:off x="938444" y="2196019"/>
            <a:ext cx="650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40164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27690" y="1753449"/>
            <a:ext cx="11249448" cy="1315946"/>
            <a:chOff x="500450" y="4028641"/>
            <a:chExt cx="11249448" cy="1478718"/>
          </a:xfrm>
        </p:grpSpPr>
        <p:grpSp>
          <p:nvGrpSpPr>
            <p:cNvPr id="24" name="Google Shape;786;p36"/>
            <p:cNvGrpSpPr/>
            <p:nvPr/>
          </p:nvGrpSpPr>
          <p:grpSpPr>
            <a:xfrm rot="10809061">
              <a:off x="500450" y="4028641"/>
              <a:ext cx="11249448" cy="1302888"/>
              <a:chOff x="1881479" y="1597500"/>
              <a:chExt cx="1106346" cy="402846"/>
            </a:xfrm>
          </p:grpSpPr>
          <p:sp>
            <p:nvSpPr>
              <p:cNvPr id="25" name="Google Shape;787;p36"/>
              <p:cNvSpPr/>
              <p:nvPr/>
            </p:nvSpPr>
            <p:spPr>
              <a:xfrm>
                <a:off x="1881479" y="1598638"/>
                <a:ext cx="1103790" cy="401708"/>
              </a:xfrm>
              <a:custGeom>
                <a:avLst/>
                <a:gdLst/>
                <a:ahLst/>
                <a:cxnLst/>
                <a:rect l="l" t="t" r="r" b="b"/>
                <a:pathLst>
                  <a:path w="74167" h="26992" extrusionOk="0">
                    <a:moveTo>
                      <a:pt x="72981" y="1"/>
                    </a:moveTo>
                    <a:lnTo>
                      <a:pt x="10974" y="3101"/>
                    </a:lnTo>
                    <a:lnTo>
                      <a:pt x="1" y="15806"/>
                    </a:lnTo>
                    <a:lnTo>
                      <a:pt x="12159" y="26992"/>
                    </a:lnTo>
                    <a:lnTo>
                      <a:pt x="74166" y="23922"/>
                    </a:lnTo>
                    <a:lnTo>
                      <a:pt x="72981" y="1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" name="Google Shape;788;p36"/>
              <p:cNvSpPr/>
              <p:nvPr/>
            </p:nvSpPr>
            <p:spPr>
              <a:xfrm>
                <a:off x="2872327" y="1597500"/>
                <a:ext cx="115498" cy="363825"/>
              </a:xfrm>
              <a:custGeom>
                <a:avLst/>
                <a:gdLst/>
                <a:ahLst/>
                <a:cxnLst/>
                <a:rect l="l" t="t" r="r" b="b"/>
                <a:pathLst>
                  <a:path w="6192" h="14553" extrusionOk="0">
                    <a:moveTo>
                      <a:pt x="0" y="271"/>
                    </a:moveTo>
                    <a:lnTo>
                      <a:pt x="5378" y="0"/>
                    </a:lnTo>
                    <a:lnTo>
                      <a:pt x="6192" y="14282"/>
                    </a:lnTo>
                    <a:lnTo>
                      <a:pt x="903" y="14553"/>
                    </a:lnTo>
                    <a:close/>
                  </a:path>
                </a:pathLst>
              </a:custGeom>
              <a:solidFill>
                <a:srgbClr val="FCB8B8"/>
              </a:solidFill>
              <a:ln>
                <a:noFill/>
              </a:ln>
            </p:spPr>
          </p:sp>
        </p:grpSp>
        <p:sp>
          <p:nvSpPr>
            <p:cNvPr id="2" name="TextBox 1"/>
            <p:cNvSpPr txBox="1"/>
            <p:nvPr/>
          </p:nvSpPr>
          <p:spPr>
            <a:xfrm>
              <a:off x="1361320" y="4296897"/>
              <a:ext cx="10208820" cy="12104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Tiếng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trống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trường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trong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khổ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thơ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cuối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báo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hiệu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điều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gì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?</a:t>
              </a:r>
            </a:p>
            <a:p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31334" y="2893058"/>
            <a:ext cx="997607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đầu.</a:t>
            </a:r>
          </a:p>
        </p:txBody>
      </p:sp>
      <p:sp>
        <p:nvSpPr>
          <p:cNvPr id="29" name="Google Shape;808;p36"/>
          <p:cNvSpPr/>
          <p:nvPr/>
        </p:nvSpPr>
        <p:spPr>
          <a:xfrm>
            <a:off x="818086" y="1918350"/>
            <a:ext cx="925785" cy="856725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F3B0ED-3CA4-4DE0-ABC1-79FB22A9436A}"/>
              </a:ext>
            </a:extLst>
          </p:cNvPr>
          <p:cNvSpPr txBox="1"/>
          <p:nvPr/>
        </p:nvSpPr>
        <p:spPr>
          <a:xfrm>
            <a:off x="938444" y="2062837"/>
            <a:ext cx="650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99930" y="4043247"/>
            <a:ext cx="11249448" cy="1159469"/>
            <a:chOff x="500450" y="4028641"/>
            <a:chExt cx="11249448" cy="1302888"/>
          </a:xfrm>
        </p:grpSpPr>
        <p:grpSp>
          <p:nvGrpSpPr>
            <p:cNvPr id="28" name="Google Shape;786;p36"/>
            <p:cNvGrpSpPr/>
            <p:nvPr/>
          </p:nvGrpSpPr>
          <p:grpSpPr>
            <a:xfrm rot="10809061">
              <a:off x="500450" y="4028641"/>
              <a:ext cx="11249448" cy="1302888"/>
              <a:chOff x="1881479" y="1597500"/>
              <a:chExt cx="1106346" cy="402846"/>
            </a:xfrm>
          </p:grpSpPr>
          <p:sp>
            <p:nvSpPr>
              <p:cNvPr id="32" name="Google Shape;787;p36"/>
              <p:cNvSpPr/>
              <p:nvPr/>
            </p:nvSpPr>
            <p:spPr>
              <a:xfrm>
                <a:off x="1881479" y="1598638"/>
                <a:ext cx="1103790" cy="401708"/>
              </a:xfrm>
              <a:custGeom>
                <a:avLst/>
                <a:gdLst/>
                <a:ahLst/>
                <a:cxnLst/>
                <a:rect l="l" t="t" r="r" b="b"/>
                <a:pathLst>
                  <a:path w="74167" h="26992" extrusionOk="0">
                    <a:moveTo>
                      <a:pt x="72981" y="1"/>
                    </a:moveTo>
                    <a:lnTo>
                      <a:pt x="10974" y="3101"/>
                    </a:lnTo>
                    <a:lnTo>
                      <a:pt x="1" y="15806"/>
                    </a:lnTo>
                    <a:lnTo>
                      <a:pt x="12159" y="26992"/>
                    </a:lnTo>
                    <a:lnTo>
                      <a:pt x="74166" y="23922"/>
                    </a:lnTo>
                    <a:lnTo>
                      <a:pt x="72981" y="1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" name="Google Shape;788;p36"/>
              <p:cNvSpPr/>
              <p:nvPr/>
            </p:nvSpPr>
            <p:spPr>
              <a:xfrm>
                <a:off x="2872327" y="1597500"/>
                <a:ext cx="115498" cy="363825"/>
              </a:xfrm>
              <a:custGeom>
                <a:avLst/>
                <a:gdLst/>
                <a:ahLst/>
                <a:cxnLst/>
                <a:rect l="l" t="t" r="r" b="b"/>
                <a:pathLst>
                  <a:path w="6192" h="14553" extrusionOk="0">
                    <a:moveTo>
                      <a:pt x="0" y="271"/>
                    </a:moveTo>
                    <a:lnTo>
                      <a:pt x="5378" y="0"/>
                    </a:lnTo>
                    <a:lnTo>
                      <a:pt x="6192" y="14282"/>
                    </a:lnTo>
                    <a:lnTo>
                      <a:pt x="903" y="14553"/>
                    </a:lnTo>
                    <a:close/>
                  </a:path>
                </a:pathLst>
              </a:custGeom>
              <a:solidFill>
                <a:srgbClr val="FCB8B8"/>
              </a:solidFill>
              <a:ln>
                <a:noFill/>
              </a:ln>
            </p:spPr>
          </p:sp>
        </p:grpSp>
        <p:sp>
          <p:nvSpPr>
            <p:cNvPr id="31" name="TextBox 30"/>
            <p:cNvSpPr txBox="1"/>
            <p:nvPr/>
          </p:nvSpPr>
          <p:spPr>
            <a:xfrm>
              <a:off x="1632499" y="4094192"/>
              <a:ext cx="8979318" cy="1210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iếng trống trường báo hiệu năm học mới bắt đầu</a:t>
              </a:r>
            </a:p>
            <a:p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ang lại cảm xúc gì?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696704" y="5533657"/>
            <a:ext cx="93588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xúc: tưng bừng.</a:t>
            </a:r>
            <a:endParaRPr lang="vi-VN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54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23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 idx="13"/>
          </p:nvPr>
        </p:nvSpPr>
        <p:spPr>
          <a:xfrm>
            <a:off x="3275189" y="2597122"/>
            <a:ext cx="1162000" cy="533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 idx="15"/>
          </p:nvPr>
        </p:nvSpPr>
        <p:spPr>
          <a:xfrm>
            <a:off x="7320691" y="2597122"/>
            <a:ext cx="1162000" cy="533200"/>
          </a:xfrm>
        </p:spPr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44747" y="1596578"/>
            <a:ext cx="11223458" cy="1875970"/>
            <a:chOff x="483767" y="3469177"/>
            <a:chExt cx="11223458" cy="2108012"/>
          </a:xfrm>
        </p:grpSpPr>
        <p:grpSp>
          <p:nvGrpSpPr>
            <p:cNvPr id="16" name="Google Shape;786;p36"/>
            <p:cNvGrpSpPr/>
            <p:nvPr/>
          </p:nvGrpSpPr>
          <p:grpSpPr>
            <a:xfrm rot="10809061">
              <a:off x="483767" y="3469177"/>
              <a:ext cx="11223458" cy="1738898"/>
              <a:chOff x="1885764" y="1635648"/>
              <a:chExt cx="1103790" cy="537658"/>
            </a:xfrm>
          </p:grpSpPr>
          <p:sp>
            <p:nvSpPr>
              <p:cNvPr id="18" name="Google Shape;787;p36"/>
              <p:cNvSpPr/>
              <p:nvPr/>
            </p:nvSpPr>
            <p:spPr>
              <a:xfrm>
                <a:off x="1885764" y="1645371"/>
                <a:ext cx="1103790" cy="527935"/>
              </a:xfrm>
              <a:custGeom>
                <a:avLst/>
                <a:gdLst/>
                <a:ahLst/>
                <a:cxnLst/>
                <a:rect l="l" t="t" r="r" b="b"/>
                <a:pathLst>
                  <a:path w="74167" h="26992" extrusionOk="0">
                    <a:moveTo>
                      <a:pt x="72981" y="1"/>
                    </a:moveTo>
                    <a:lnTo>
                      <a:pt x="10974" y="3101"/>
                    </a:lnTo>
                    <a:lnTo>
                      <a:pt x="1" y="15806"/>
                    </a:lnTo>
                    <a:lnTo>
                      <a:pt x="12159" y="26992"/>
                    </a:lnTo>
                    <a:lnTo>
                      <a:pt x="74166" y="23922"/>
                    </a:lnTo>
                    <a:lnTo>
                      <a:pt x="72981" y="1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" name="Google Shape;788;p36"/>
              <p:cNvSpPr/>
              <p:nvPr/>
            </p:nvSpPr>
            <p:spPr>
              <a:xfrm>
                <a:off x="2872439" y="1635648"/>
                <a:ext cx="115498" cy="466878"/>
              </a:xfrm>
              <a:custGeom>
                <a:avLst/>
                <a:gdLst/>
                <a:ahLst/>
                <a:cxnLst/>
                <a:rect l="l" t="t" r="r" b="b"/>
                <a:pathLst>
                  <a:path w="6192" h="14553" extrusionOk="0">
                    <a:moveTo>
                      <a:pt x="0" y="271"/>
                    </a:moveTo>
                    <a:lnTo>
                      <a:pt x="5378" y="0"/>
                    </a:lnTo>
                    <a:lnTo>
                      <a:pt x="6192" y="14282"/>
                    </a:lnTo>
                    <a:lnTo>
                      <a:pt x="903" y="14553"/>
                    </a:lnTo>
                    <a:close/>
                  </a:path>
                </a:pathLst>
              </a:custGeom>
              <a:solidFill>
                <a:srgbClr val="FCB8B8"/>
              </a:solidFill>
              <a:ln>
                <a:noFill/>
              </a:ln>
            </p:spPr>
          </p:sp>
        </p:grpSp>
        <p:sp>
          <p:nvSpPr>
            <p:cNvPr id="17" name="TextBox 16"/>
            <p:cNvSpPr txBox="1"/>
            <p:nvPr/>
          </p:nvSpPr>
          <p:spPr>
            <a:xfrm>
              <a:off x="1566910" y="3813375"/>
              <a:ext cx="9014006" cy="1763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Khổ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thơ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nào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cho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thấy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bạn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học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sinh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trò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chuyện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với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endParaRPr lang="vi-VN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endParaRPr>
            </a:p>
            <a:p>
              <a:r>
                <a:rPr lang="en-US" altLang="zh-CN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trống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trường</a:t>
              </a:r>
              <a:r>
                <a:rPr lang="vi-VN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vi-VN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hư</a:t>
              </a:r>
              <a:r>
                <a:rPr lang="vi-VN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với một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người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bạn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?</a:t>
              </a:r>
            </a:p>
            <a:p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890389" y="2911957"/>
            <a:ext cx="4362358" cy="470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Khổ thơ thứ hai</a:t>
            </a:r>
            <a:r>
              <a:rPr lang="en-US" altLang="zh-C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.</a:t>
            </a:r>
            <a:endParaRPr lang="vi-VN" altLang="zh-CN" sz="3600" b="1" dirty="0" smtClean="0">
              <a:solidFill>
                <a:srgbClr val="0070C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vi-VN" altLang="zh-CN" sz="3600" b="1" dirty="0" smtClean="0">
              <a:solidFill>
                <a:srgbClr val="0070C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3600" b="1" dirty="0">
              <a:solidFill>
                <a:srgbClr val="0070C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1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sp>
        <p:nvSpPr>
          <p:cNvPr id="26" name="Google Shape;808;p36"/>
          <p:cNvSpPr/>
          <p:nvPr/>
        </p:nvSpPr>
        <p:spPr>
          <a:xfrm>
            <a:off x="651826" y="1867479"/>
            <a:ext cx="925785" cy="856725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F3B0ED-3CA4-4DE0-ABC1-79FB22A9436A}"/>
              </a:ext>
            </a:extLst>
          </p:cNvPr>
          <p:cNvSpPr txBox="1"/>
          <p:nvPr/>
        </p:nvSpPr>
        <p:spPr>
          <a:xfrm>
            <a:off x="772184" y="2011966"/>
            <a:ext cx="650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922454" y="5403274"/>
            <a:ext cx="18687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430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27502" y="1884102"/>
            <a:ext cx="9093392" cy="1589270"/>
            <a:chOff x="500262" y="4025799"/>
            <a:chExt cx="9093392" cy="1785850"/>
          </a:xfrm>
        </p:grpSpPr>
        <p:grpSp>
          <p:nvGrpSpPr>
            <p:cNvPr id="24" name="Google Shape;786;p36"/>
            <p:cNvGrpSpPr/>
            <p:nvPr/>
          </p:nvGrpSpPr>
          <p:grpSpPr>
            <a:xfrm rot="10809061">
              <a:off x="500262" y="4025799"/>
              <a:ext cx="9093392" cy="1447936"/>
              <a:chOff x="2093520" y="1552652"/>
              <a:chExt cx="894305" cy="447694"/>
            </a:xfrm>
          </p:grpSpPr>
          <p:sp>
            <p:nvSpPr>
              <p:cNvPr id="25" name="Google Shape;787;p36"/>
              <p:cNvSpPr/>
              <p:nvPr/>
            </p:nvSpPr>
            <p:spPr>
              <a:xfrm>
                <a:off x="2093520" y="1552652"/>
                <a:ext cx="891749" cy="447694"/>
              </a:xfrm>
              <a:custGeom>
                <a:avLst/>
                <a:gdLst/>
                <a:ahLst/>
                <a:cxnLst/>
                <a:rect l="l" t="t" r="r" b="b"/>
                <a:pathLst>
                  <a:path w="74167" h="26992" extrusionOk="0">
                    <a:moveTo>
                      <a:pt x="72981" y="1"/>
                    </a:moveTo>
                    <a:lnTo>
                      <a:pt x="10974" y="3101"/>
                    </a:lnTo>
                    <a:lnTo>
                      <a:pt x="1" y="15806"/>
                    </a:lnTo>
                    <a:lnTo>
                      <a:pt x="12159" y="26992"/>
                    </a:lnTo>
                    <a:lnTo>
                      <a:pt x="74166" y="23922"/>
                    </a:lnTo>
                    <a:lnTo>
                      <a:pt x="72981" y="1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" name="Google Shape;788;p36"/>
              <p:cNvSpPr/>
              <p:nvPr/>
            </p:nvSpPr>
            <p:spPr>
              <a:xfrm>
                <a:off x="2872327" y="1597500"/>
                <a:ext cx="115498" cy="363825"/>
              </a:xfrm>
              <a:custGeom>
                <a:avLst/>
                <a:gdLst/>
                <a:ahLst/>
                <a:cxnLst/>
                <a:rect l="l" t="t" r="r" b="b"/>
                <a:pathLst>
                  <a:path w="6192" h="14553" extrusionOk="0">
                    <a:moveTo>
                      <a:pt x="0" y="271"/>
                    </a:moveTo>
                    <a:lnTo>
                      <a:pt x="5378" y="0"/>
                    </a:lnTo>
                    <a:lnTo>
                      <a:pt x="6192" y="14282"/>
                    </a:lnTo>
                    <a:lnTo>
                      <a:pt x="903" y="14553"/>
                    </a:lnTo>
                    <a:close/>
                  </a:path>
                </a:pathLst>
              </a:custGeom>
              <a:solidFill>
                <a:srgbClr val="FCB8B8"/>
              </a:solidFill>
              <a:ln>
                <a:noFill/>
              </a:ln>
            </p:spPr>
          </p:sp>
        </p:grpSp>
        <p:sp>
          <p:nvSpPr>
            <p:cNvPr id="2" name="TextBox 1"/>
            <p:cNvSpPr txBox="1"/>
            <p:nvPr/>
          </p:nvSpPr>
          <p:spPr>
            <a:xfrm>
              <a:off x="1855250" y="4047835"/>
              <a:ext cx="6348213" cy="1763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Em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thấy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tình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cảm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bạn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học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sinh</a:t>
              </a:r>
              <a:endParaRPr lang="vi-VN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endParaRPr>
            </a:p>
            <a:p>
              <a:r>
                <a:rPr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đối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với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trống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trường</a:t>
              </a:r>
              <a:r>
                <a:rPr lang="vi-VN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như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thế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nào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黑荔枝体简" panose="00020600040101010101" pitchFamily="18" charset="-122"/>
                  <a:cs typeface="Times New Roman" panose="02020603050405020304" pitchFamily="18" charset="0"/>
                </a:rPr>
                <a:t>?</a:t>
              </a:r>
            </a:p>
            <a:p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88560" y="3184636"/>
            <a:ext cx="725481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trống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9" name="Google Shape;808;p36"/>
          <p:cNvSpPr/>
          <p:nvPr/>
        </p:nvSpPr>
        <p:spPr>
          <a:xfrm>
            <a:off x="818086" y="2051532"/>
            <a:ext cx="925785" cy="856725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F3B0ED-3CA4-4DE0-ABC1-79FB22A9436A}"/>
              </a:ext>
            </a:extLst>
          </p:cNvPr>
          <p:cNvSpPr txBox="1"/>
          <p:nvPr/>
        </p:nvSpPr>
        <p:spPr>
          <a:xfrm>
            <a:off x="938444" y="2196019"/>
            <a:ext cx="650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059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BA03E49-6AD8-4E16-91B3-BE308FD7DD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4" b="11275"/>
          <a:stretch/>
        </p:blipFill>
        <p:spPr>
          <a:xfrm>
            <a:off x="806820" y="1081081"/>
            <a:ext cx="3792889" cy="646332"/>
          </a:xfrm>
          <a:prstGeom prst="rect">
            <a:avLst/>
          </a:prstGeom>
        </p:spPr>
      </p:pic>
      <p:sp>
        <p:nvSpPr>
          <p:cNvPr id="12" name="TextBox 29">
            <a:extLst>
              <a:ext uri="{FF2B5EF4-FFF2-40B4-BE49-F238E27FC236}">
                <a16:creationId xmlns:a16="http://schemas.microsoft.com/office/drawing/2014/main" id="{86E42A50-F6B8-44C9-8696-645B9354D818}"/>
              </a:ext>
            </a:extLst>
          </p:cNvPr>
          <p:cNvSpPr txBox="1"/>
          <p:nvPr/>
        </p:nvSpPr>
        <p:spPr>
          <a:xfrm>
            <a:off x="104393" y="421918"/>
            <a:ext cx="555796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>
              <a:lnSpc>
                <a:spcPct val="150000"/>
              </a:lnSpc>
              <a:defRPr/>
            </a:pPr>
            <a:r>
              <a:rPr lang="vi-VN" sz="4400" b="1" spc="300" dirty="0" smtClean="0">
                <a:solidFill>
                  <a:srgbClr val="92D050"/>
                </a:solidFill>
                <a:ea typeface="字魂36号-正文宋楷" panose="02000000000000000000" pitchFamily="2" charset="-122"/>
                <a:cs typeface="Montserrat Light" charset="0"/>
              </a:rPr>
              <a:t>NỘI DUNG</a:t>
            </a:r>
            <a:endParaRPr lang="en-US" sz="4400" b="1" spc="300" dirty="0">
              <a:solidFill>
                <a:srgbClr val="92D050"/>
              </a:solidFill>
              <a:ea typeface="字魂36号-正文宋楷" panose="02000000000000000000" pitchFamily="2" charset="-122"/>
              <a:cs typeface="Montserrat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6651" y="1697586"/>
            <a:ext cx="956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muốn gửi đến chúng ta điều 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1024163" y="2278723"/>
            <a:ext cx="10449484" cy="1371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thể hiện t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039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6" grpId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17184" y="66294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86733" y="1746341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6397187" y="1761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(Thanh H</a:t>
            </a: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r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9196" y="217170"/>
            <a:ext cx="3878932" cy="768350"/>
            <a:chOff x="708943" y="5869304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5928911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5869304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L</a:t>
              </a:r>
              <a:r>
                <a:rPr lang="vi-VN" sz="44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uyện đọc lại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376" y="281390"/>
            <a:ext cx="906780" cy="8483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96768" y="6202797"/>
            <a:ext cx="759784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6767" y="6128911"/>
            <a:ext cx="759784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 tha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44061" y="3077841"/>
            <a:ext cx="10550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88300" y="3564882"/>
            <a:ext cx="17005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29708" y="4503260"/>
            <a:ext cx="1858592" cy="5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054860" y="2168769"/>
            <a:ext cx="126929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29091" y="3568079"/>
            <a:ext cx="16604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97187" y="5909497"/>
            <a:ext cx="16604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709290" y="5362242"/>
            <a:ext cx="1035183" cy="58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4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 trống</a:t>
            </a:r>
          </a:p>
          <a:p>
            <a:pPr marL="0" indent="0">
              <a:buNone/>
            </a:pPr>
            <a:r>
              <a:rPr lang="en-US" sz="1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  <a:r>
              <a:rPr lang="en-US" sz="1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</a:t>
            </a:r>
            <a:r>
              <a:rPr lang="en-US" sz="1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(Thanh H</a:t>
            </a: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68EB578E-BEDD-4A13-B0D0-F42530DE10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2201" r="14609" b="53438"/>
          <a:stretch/>
        </p:blipFill>
        <p:spPr>
          <a:xfrm>
            <a:off x="8550485" y="4386637"/>
            <a:ext cx="4177911" cy="23871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41313" y="1116592"/>
            <a:ext cx="1888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 em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9607" y="2037730"/>
            <a:ext cx="2305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tháng liền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9023" y="2501584"/>
            <a:ext cx="1928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gẫm nghĩ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1670" y="3904540"/>
            <a:ext cx="1473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gày hè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1954" y="4386637"/>
            <a:ext cx="1814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 mình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23491" y="1105535"/>
            <a:ext cx="1426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ặng im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13153" y="2048800"/>
            <a:ext cx="1792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húng em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96817" y="3433599"/>
            <a:ext cx="1723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 gọi: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69663" y="4377601"/>
            <a:ext cx="2339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 học mới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91158" y="4845815"/>
            <a:ext cx="2111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vang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5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8" grpId="0"/>
      <p:bldP spid="12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6092" y="2584189"/>
            <a:ext cx="984822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20" y="0"/>
            <a:ext cx="2966672" cy="3353630"/>
          </a:xfrm>
          <a:prstGeom prst="rect">
            <a:avLst/>
          </a:prstGeom>
          <a:noFill/>
        </p:spPr>
      </p:pic>
      <p:pic>
        <p:nvPicPr>
          <p:cNvPr id="5" name="图片 27">
            <a:extLst>
              <a:ext uri="{FF2B5EF4-FFF2-40B4-BE49-F238E27FC236}">
                <a16:creationId xmlns:a16="http://schemas.microsoft.com/office/drawing/2014/main" id="{3A2A4264-71D1-4B52-B4B0-47F1C430FF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/>
        </p:blipFill>
        <p:spPr>
          <a:xfrm>
            <a:off x="0" y="4290057"/>
            <a:ext cx="2221928" cy="2567943"/>
          </a:xfrm>
          <a:prstGeom prst="rect">
            <a:avLst/>
          </a:prstGeom>
        </p:spPr>
      </p:pic>
      <p:pic>
        <p:nvPicPr>
          <p:cNvPr id="6" name="图片 52">
            <a:extLst>
              <a:ext uri="{FF2B5EF4-FFF2-40B4-BE49-F238E27FC236}">
                <a16:creationId xmlns:a16="http://schemas.microsoft.com/office/drawing/2014/main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781788" y="5870482"/>
            <a:ext cx="1356202" cy="157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0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764" y="127364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" name="Cloud 2"/>
          <p:cNvSpPr/>
          <p:nvPr/>
        </p:nvSpPr>
        <p:spPr>
          <a:xfrm>
            <a:off x="354842" y="2806920"/>
            <a:ext cx="2975212" cy="91313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658407" y="2806920"/>
            <a:ext cx="3038786" cy="91313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835681" y="2806920"/>
            <a:ext cx="2402698" cy="91313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9348037" y="2806920"/>
            <a:ext cx="2402698" cy="91313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100076"/>
            <a:ext cx="8117285" cy="931176"/>
            <a:chOff x="603225" y="2182575"/>
            <a:chExt cx="2577800" cy="424450"/>
          </a:xfrm>
        </p:grpSpPr>
        <p:sp>
          <p:nvSpPr>
            <p:cNvPr id="13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-13562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6193" y="1876097"/>
            <a:ext cx="24594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74828" y="1870842"/>
            <a:ext cx="3732931" cy="52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53289" y="2385849"/>
            <a:ext cx="3219166" cy="52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071014" y="1876097"/>
            <a:ext cx="6337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 bldLvl="0" animBg="1"/>
      <p:bldP spid="4" grpId="1" animBg="1"/>
      <p:bldP spid="5" grpId="0" bldLvl="0" animBg="1"/>
      <p:bldP spid="5" grpId="1" animBg="1"/>
      <p:bldP spid="6" grpId="1" animBg="1"/>
      <p:bldP spid="6" grpId="2" animBg="1"/>
      <p:bldP spid="6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8000" spc="300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1</a:t>
              </a:r>
              <a:endParaRPr lang="zh-CN" altLang="en-US" sz="8000" spc="3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258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đáp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976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6"/>
          <p:cNvSpPr/>
          <p:nvPr/>
        </p:nvSpPr>
        <p:spPr>
          <a:xfrm>
            <a:off x="838200" y="246217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1024163" y="2444983"/>
            <a:ext cx="10449484" cy="1184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hết hè mình gặp lại nhau nhé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00000"/>
              </a:lnSpc>
            </a:pP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Chào trống, nghỉ hè mau qua thôi, đừng buồn nhé!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7"/>
          <p:cNvSpPr txBox="1">
            <a:spLocks/>
          </p:cNvSpPr>
          <p:nvPr/>
        </p:nvSpPr>
        <p:spPr>
          <a:xfrm>
            <a:off x="884878" y="4686030"/>
            <a:ext cx="10808357" cy="1371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bạn, chúc bạn có kì nghỉ hè vui vẻ nhé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00000"/>
              </a:lnSpc>
            </a:pP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Chào bạn, sau kì nghỉ hè chúng mình gặp lại nhau nhé!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127786"/>
            <a:ext cx="8117285" cy="931176"/>
            <a:chOff x="603225" y="2182575"/>
            <a:chExt cx="2577800" cy="424450"/>
          </a:xfrm>
        </p:grpSpPr>
        <p:sp>
          <p:nvSpPr>
            <p:cNvPr id="16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-1079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sp>
        <p:nvSpPr>
          <p:cNvPr id="12" name="Oval 11"/>
          <p:cNvSpPr/>
          <p:nvPr/>
        </p:nvSpPr>
        <p:spPr>
          <a:xfrm>
            <a:off x="9964108" y="169919"/>
            <a:ext cx="2105692" cy="209397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466193" y="1655373"/>
            <a:ext cx="18445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1.25E-6 0.2157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build="p"/>
      <p:bldP spid="7" grpId="1" build="p"/>
      <p:bldP spid="9" grpId="0" build="p"/>
      <p:bldP spid="9" grpId="1" build="p"/>
      <p:bldP spid="9" grpId="2" build="allAtOnce"/>
      <p:bldP spid="11" grpId="0" animBg="1"/>
      <p:bldP spid="14" grpId="0" animBg="1"/>
      <p:bldP spid="12" grpId="0" animBg="1"/>
      <p:bldP spid="1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21063"/>
            <a:ext cx="12895093" cy="7946844"/>
            <a:chOff x="0" y="-221063"/>
            <a:chExt cx="12895093" cy="7946844"/>
          </a:xfrm>
        </p:grpSpPr>
        <p:sp>
          <p:nvSpPr>
            <p:cNvPr id="17" name="矩形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  <a:extLst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87" name="组合 86"/>
          <p:cNvGrpSpPr/>
          <p:nvPr/>
        </p:nvGrpSpPr>
        <p:grpSpPr>
          <a:xfrm>
            <a:off x="2516470" y="548138"/>
            <a:ext cx="7443321" cy="4759928"/>
            <a:chOff x="2516470" y="548138"/>
            <a:chExt cx="7443321" cy="4759928"/>
          </a:xfrm>
        </p:grpSpPr>
        <p:sp>
          <p:nvSpPr>
            <p:cNvPr id="21" name="云形 20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2" y="3769651"/>
            <a:ext cx="1343455" cy="13434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28" y="544720"/>
            <a:ext cx="1112666" cy="1112666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3" y="407859"/>
            <a:ext cx="2981702" cy="4020157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3163661" y="2437148"/>
            <a:ext cx="6528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 smtClean="0">
                <a:solidFill>
                  <a:srgbClr val="002060"/>
                </a:solidFill>
                <a:latin typeface="Bahnschrift Light" panose="020B0502040204020203" pitchFamily="34" charset="0"/>
                <a:ea typeface="方正汉真广标简体" panose="02000000000000000000" pitchFamily="2" charset="-122"/>
              </a:rPr>
              <a:t>CỦNG CỐ BÀI HỌC</a:t>
            </a:r>
            <a:endParaRPr lang="en-US" altLang="zh-CN" sz="5400" b="1" dirty="0">
              <a:solidFill>
                <a:srgbClr val="002060"/>
              </a:solidFill>
              <a:latin typeface="Bahnschrift Light" panose="020B0502040204020203" pitchFamily="34" charset="0"/>
              <a:ea typeface="方正汉真广标简体" panose="02000000000000000000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913428" y="618813"/>
            <a:ext cx="1633494" cy="1044603"/>
            <a:chOff x="8985779" y="3960837"/>
            <a:chExt cx="2199915" cy="1406823"/>
          </a:xfrm>
        </p:grpSpPr>
        <p:sp>
          <p:nvSpPr>
            <p:cNvPr id="40" name="云形 3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0954">
            <a:off x="10507206" y="920160"/>
            <a:ext cx="482031" cy="445033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598641" y="3543055"/>
            <a:ext cx="1891025" cy="1209291"/>
            <a:chOff x="1281153" y="5632171"/>
            <a:chExt cx="1466266" cy="937662"/>
          </a:xfrm>
        </p:grpSpPr>
        <p:sp>
          <p:nvSpPr>
            <p:cNvPr id="42" name="云形 4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云形 4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054" y="2488700"/>
            <a:ext cx="2551261" cy="55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435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92560" y="2215080"/>
            <a:ext cx="9542928" cy="4296556"/>
          </a:xfrm>
          <a:prstGeom prst="rect">
            <a:avLst/>
          </a:prstGeom>
        </p:spPr>
      </p:pic>
      <p:grpSp>
        <p:nvGrpSpPr>
          <p:cNvPr id="6" name="Google Shape;378;p32">
            <a:extLst>
              <a:ext uri="{FF2B5EF4-FFF2-40B4-BE49-F238E27FC236}">
                <a16:creationId xmlns:a16="http://schemas.microsoft.com/office/drawing/2014/main" id="{E11E78E0-F5CE-47FE-8A12-693C6680D16B}"/>
              </a:ext>
            </a:extLst>
          </p:cNvPr>
          <p:cNvGrpSpPr/>
          <p:nvPr/>
        </p:nvGrpSpPr>
        <p:grpSpPr>
          <a:xfrm>
            <a:off x="2168199" y="-74511"/>
            <a:ext cx="8963915" cy="1335585"/>
            <a:chOff x="603225" y="2182575"/>
            <a:chExt cx="2577800" cy="424450"/>
          </a:xfrm>
        </p:grpSpPr>
        <p:sp>
          <p:nvSpPr>
            <p:cNvPr id="7" name="Google Shape;379;p32">
              <a:extLst>
                <a:ext uri="{FF2B5EF4-FFF2-40B4-BE49-F238E27FC236}">
                  <a16:creationId xmlns:a16="http://schemas.microsoft.com/office/drawing/2014/main" id="{9BC0BB4A-48CC-4B3A-8524-A4B32DA3E522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625519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380;p32">
              <a:extLst>
                <a:ext uri="{FF2B5EF4-FFF2-40B4-BE49-F238E27FC236}">
                  <a16:creationId xmlns:a16="http://schemas.microsoft.com/office/drawing/2014/main" id="{9966CD12-A9DA-4DB6-886C-55FE78293B4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625519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381;p32">
              <a:extLst>
                <a:ext uri="{FF2B5EF4-FFF2-40B4-BE49-F238E27FC236}">
                  <a16:creationId xmlns:a16="http://schemas.microsoft.com/office/drawing/2014/main" id="{2B2A8A97-0202-4FA3-A581-A6FC71D1CC87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625519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2723038" y="1337122"/>
            <a:ext cx="9245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cs typeface="Times New Roman" panose="02020603050405020304" pitchFamily="18" charset="0"/>
              </a:rPr>
              <a:t>Bức </a:t>
            </a:r>
            <a:r>
              <a:rPr lang="en-US" sz="3200" b="1" dirty="0" err="1"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>
                <a:cs typeface="Times New Roman" panose="02020603050405020304" pitchFamily="18" charset="0"/>
              </a:rPr>
              <a:t>những gì?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6121" y="95991"/>
            <a:ext cx="11228070" cy="963271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11: Cái trống trường em</a:t>
            </a:r>
            <a:endParaRPr lang="en-US" sz="44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2666586" y="1776098"/>
            <a:ext cx="924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cs typeface="Times New Roman" panose="02020603050405020304" pitchFamily="18" charset="0"/>
              </a:rPr>
              <a:t>Tiếng trống trường báo cho em biết điều </a:t>
            </a:r>
            <a:r>
              <a:rPr lang="en-US" sz="2800" b="1" dirty="0" err="1" smtClean="0"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图片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03" y="4571436"/>
            <a:ext cx="1045031" cy="228656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503182" y="6127143"/>
            <a:ext cx="7541222" cy="7585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</a:p>
        </p:txBody>
      </p:sp>
    </p:spTree>
    <p:extLst>
      <p:ext uri="{BB962C8B-B14F-4D97-AF65-F5344CB8AC3E}">
        <p14:creationId xmlns:p14="http://schemas.microsoft.com/office/powerpoint/2010/main" val="13710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3" grpId="0"/>
      <p:bldP spid="13" grpId="1"/>
      <p:bldP spid="16" grpId="0" animBg="1"/>
      <p:bldP spid="16" grpId="1" animBg="1"/>
      <p:bldP spid="1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542930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vi-VN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(Thanh H</a:t>
            </a:r>
            <a:r>
              <a:rPr lang="vi-VN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664" y="4403306"/>
            <a:ext cx="1953761" cy="219145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87EA48A-CC2E-4672-B04D-C6C8D5FE1DC9}"/>
              </a:ext>
            </a:extLst>
          </p:cNvPr>
          <p:cNvGrpSpPr/>
          <p:nvPr/>
        </p:nvGrpSpPr>
        <p:grpSpPr>
          <a:xfrm>
            <a:off x="249771" y="77731"/>
            <a:ext cx="2601595" cy="726868"/>
            <a:chOff x="708943" y="6033135"/>
            <a:chExt cx="5825836" cy="726868"/>
          </a:xfrm>
        </p:grpSpPr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19B72960-5738-47AF-831A-C25BE5351432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9C07137F-9A6D-42B4-A7BE-484D033E43D4}"/>
                </a:ext>
              </a:extLst>
            </p:cNvPr>
            <p:cNvSpPr txBox="1"/>
            <p:nvPr/>
          </p:nvSpPr>
          <p:spPr>
            <a:xfrm>
              <a:off x="1016462" y="6033135"/>
              <a:ext cx="516738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mẫu</a:t>
              </a:r>
              <a:endPara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422178C-AE06-45AE-9141-7F83C5CD2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7553" y="275043"/>
            <a:ext cx="1240971" cy="849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98603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27330" y="1252855"/>
            <a:ext cx="4785360" cy="4351655"/>
          </a:xfrm>
          <a:noFill/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5390619" y="122578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Giọng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(Thanh H</a:t>
            </a: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r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336" y="4421875"/>
            <a:ext cx="2202311" cy="247024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224506" y="6131155"/>
            <a:ext cx="5203190" cy="646331"/>
            <a:chOff x="708943" y="6033135"/>
            <a:chExt cx="5825836" cy="646331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519300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nối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tiếp</a:t>
              </a:r>
              <a:r>
                <a:rPr lang="vi-VN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khổ thơ</a:t>
              </a:r>
              <a:endPara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39692" y="1135658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598001" y="3441933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027274" y="1130279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005557" y="3414223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1"/>
      <p:bldP spid="9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49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627" y="1508581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>
              <a:defRPr/>
            </a:pPr>
            <a:endParaRPr lang="zh-CN" altLang="en-US" sz="1867">
              <a:solidFill>
                <a:prstClr val="white"/>
              </a:solidFill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827"/>
            <a:ext cx="1438275" cy="1378863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9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95" y="4695806"/>
            <a:ext cx="2904007" cy="2162247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86" y="4566037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>
              <a:defRPr/>
            </a:pPr>
            <a:endParaRPr lang="zh-CN" altLang="en-US" sz="1867">
              <a:solidFill>
                <a:prstClr val="white"/>
              </a:solidFill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8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>
              <a:defRPr/>
            </a:pPr>
            <a:endParaRPr lang="zh-CN" altLang="en-US" sz="1867">
              <a:solidFill>
                <a:prstClr val="white"/>
              </a:solidFill>
            </a:endParaRPr>
          </a:p>
        </p:txBody>
      </p:sp>
      <p:sp>
        <p:nvSpPr>
          <p:cNvPr id="30" name="29"/>
          <p:cNvSpPr/>
          <p:nvPr/>
        </p:nvSpPr>
        <p:spPr>
          <a:xfrm>
            <a:off x="54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>
              <a:defRPr/>
            </a:pPr>
            <a:endParaRPr lang="zh-CN" altLang="en-US" sz="1867" dirty="0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49" y="396877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4" y="-125095"/>
            <a:ext cx="1796415" cy="17583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7" y="1993081"/>
            <a:ext cx="2109019" cy="2109018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defRPr/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34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prstClr val="white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TỪ KHÓ ĐỌC</a:t>
              </a:r>
              <a:endParaRPr lang="zh-CN" altLang="en-US" sz="36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422178C-AE06-45AE-9141-7F83C5CD2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1029" y="53"/>
            <a:ext cx="1240971" cy="849087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55A2CFF2-2F13-4EB7-B7DF-0FD85D29A030}"/>
              </a:ext>
            </a:extLst>
          </p:cNvPr>
          <p:cNvSpPr/>
          <p:nvPr/>
        </p:nvSpPr>
        <p:spPr>
          <a:xfrm>
            <a:off x="4746724" y="3389416"/>
            <a:ext cx="4110948" cy="924560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/>
            <a:r>
              <a:rPr lang="vi-VN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vi-VN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iêng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Flowchart: Alternate Process 48">
            <a:extLst>
              <a:ext uri="{FF2B5EF4-FFF2-40B4-BE49-F238E27FC236}">
                <a16:creationId xmlns:a16="http://schemas.microsoft.com/office/drawing/2014/main" id="{E5C6F044-774C-49A9-9D2E-10942A9AF3C5}"/>
              </a:ext>
            </a:extLst>
          </p:cNvPr>
          <p:cNvSpPr/>
          <p:nvPr/>
        </p:nvSpPr>
        <p:spPr>
          <a:xfrm>
            <a:off x="4746724" y="2083130"/>
            <a:ext cx="4110948" cy="924560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/>
            <a:r>
              <a:rPr lang="vi-VN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ặng im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E5C6F044-774C-49A9-9D2E-10942A9AF3C5}"/>
              </a:ext>
            </a:extLst>
          </p:cNvPr>
          <p:cNvSpPr/>
          <p:nvPr/>
        </p:nvSpPr>
        <p:spPr>
          <a:xfrm>
            <a:off x="4746724" y="790854"/>
            <a:ext cx="4110948" cy="924560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/>
            <a:r>
              <a:rPr lang="en-US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25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98603" y="701128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214715" y="1752355"/>
            <a:ext cx="4785360" cy="4351655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336" y="4421875"/>
            <a:ext cx="2202311" cy="247024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0" y="116353"/>
            <a:ext cx="4468065" cy="584775"/>
            <a:chOff x="708943" y="6033135"/>
            <a:chExt cx="5825836" cy="584775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476020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3" y="6033135"/>
              <a:ext cx="516738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nối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tiếp</a:t>
              </a:r>
              <a:r>
                <a:rPr lang="vi-VN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khổ thơ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3650927" y="1708313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491" y="276948"/>
            <a:ext cx="906780" cy="84836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5971246" y="1742115"/>
            <a:ext cx="193964" cy="668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682198" y="2272899"/>
            <a:ext cx="193964" cy="668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661172" y="2898279"/>
            <a:ext cx="193964" cy="668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286552" y="3492127"/>
            <a:ext cx="193964" cy="668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40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09670" y="1962785"/>
            <a:ext cx="6916420" cy="2315210"/>
            <a:chOff x="3770522" y="943551"/>
            <a:chExt cx="3822655" cy="2315191"/>
          </a:xfrm>
        </p:grpSpPr>
        <p:grpSp>
          <p:nvGrpSpPr>
            <p:cNvPr id="42" name="Group 41"/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86263" y="2284988"/>
                <a:ext cx="1808630" cy="1093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b="0" u="none" strike="noStrike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ngẫm</a:t>
                </a:r>
                <a:r>
                  <a:rPr lang="en-US" sz="3600" b="0" u="none" strike="no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0" u="none" strike="noStrike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nghĩ</a:t>
                </a:r>
                <a:endParaRPr lang="en-US" sz="3600" b="0" u="none" strike="noStrike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endParaRP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cxnSp>
          <p:nvCxnSpPr>
            <p:cNvPr id="54" name="10"/>
            <p:cNvCxnSpPr/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48426" y="3197631"/>
            <a:ext cx="5931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36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nghĩ</a:t>
            </a:r>
            <a:r>
              <a:rPr lang="en-US" altLang="vi-VN" sz="36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đi nghĩ lại kĩ càng</a:t>
            </a:r>
            <a:endParaRPr lang="en-US" altLang="vi-VN" sz="3600" b="0" i="0" u="none" strike="noStrike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1240</Words>
  <Application>Microsoft Office PowerPoint</Application>
  <PresentationFormat>Widescreen</PresentationFormat>
  <Paragraphs>292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57" baseType="lpstr">
      <vt:lpstr>SimSun</vt:lpstr>
      <vt:lpstr>方正汉真广标简体</vt:lpstr>
      <vt:lpstr>Times New Roman</vt:lpstr>
      <vt:lpstr>汉仪黑荔枝体简</vt:lpstr>
      <vt:lpstr>Arial</vt:lpstr>
      <vt:lpstr>Arial-Rounded</vt:lpstr>
      <vt:lpstr>SimSun</vt:lpstr>
      <vt:lpstr>Montserrat</vt:lpstr>
      <vt:lpstr>Microsoft YaHei</vt:lpstr>
      <vt:lpstr>Calibri</vt:lpstr>
      <vt:lpstr>Bahnschrift Light</vt:lpstr>
      <vt:lpstr>Montserrat Medium</vt:lpstr>
      <vt:lpstr>Nunito</vt:lpstr>
      <vt:lpstr>字魂36号-正文宋楷</vt:lpstr>
      <vt:lpstr>字魂59号-创粗黑</vt:lpstr>
      <vt:lpstr>等线</vt:lpstr>
      <vt:lpstr>Tahoma</vt:lpstr>
      <vt:lpstr>Calibri Light</vt:lpstr>
      <vt:lpstr>黑体</vt:lpstr>
      <vt:lpstr>Montserrat Light</vt:lpstr>
      <vt:lpstr>1_Office Theme</vt:lpstr>
      <vt:lpstr>3_Office Theme</vt:lpstr>
      <vt:lpstr>6_Office Theme</vt:lpstr>
      <vt:lpstr>2_Office 主题​​</vt:lpstr>
      <vt:lpstr>7_Office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Những từ nào dưới đây nói về trống trường như nói về con người?</vt:lpstr>
      <vt:lpstr>2. Nói và đáp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Administrator</dc:creator>
  <cp:lastModifiedBy>WINDOWS 10 PRO</cp:lastModifiedBy>
  <cp:revision>79</cp:revision>
  <dcterms:created xsi:type="dcterms:W3CDTF">2021-05-24T09:52:12Z</dcterms:created>
  <dcterms:modified xsi:type="dcterms:W3CDTF">2022-10-08T14:25:31Z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