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411" r:id="rId2"/>
    <p:sldId id="412" r:id="rId3"/>
    <p:sldId id="413" r:id="rId4"/>
    <p:sldId id="405" r:id="rId5"/>
    <p:sldId id="414" r:id="rId6"/>
    <p:sldId id="415" r:id="rId7"/>
    <p:sldId id="402" r:id="rId8"/>
    <p:sldId id="395" r:id="rId9"/>
    <p:sldId id="391" r:id="rId10"/>
    <p:sldId id="410" r:id="rId11"/>
    <p:sldId id="409" r:id="rId12"/>
    <p:sldId id="419" r:id="rId13"/>
    <p:sldId id="407" r:id="rId14"/>
    <p:sldId id="416" r:id="rId15"/>
    <p:sldId id="417" r:id="rId16"/>
    <p:sldId id="418" r:id="rId17"/>
    <p:sldId id="408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3366FF"/>
    <a:srgbClr val="0000FF"/>
    <a:srgbClr val="FF0000"/>
    <a:srgbClr val="00FF00"/>
    <a:srgbClr val="FFFF00"/>
    <a:srgbClr val="FFFF99"/>
    <a:srgbClr val="00FF99"/>
    <a:srgbClr val="CC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3613" autoAdjust="0"/>
  </p:normalViewPr>
  <p:slideViewPr>
    <p:cSldViewPr>
      <p:cViewPr varScale="1">
        <p:scale>
          <a:sx n="63" d="100"/>
          <a:sy n="63" d="100"/>
        </p:scale>
        <p:origin x="492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.VnTime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.VnTime" pitchFamily="34" charset="0"/>
              </a:defRPr>
            </a:lvl1pPr>
          </a:lstStyle>
          <a:p>
            <a:pPr>
              <a:defRPr/>
            </a:pPr>
            <a:fld id="{B619ED08-C159-49CF-A37E-82F0D94E17E5}" type="datetimeFigureOut">
              <a:rPr lang="en-US"/>
              <a:pPr>
                <a:defRPr/>
              </a:pPr>
              <a:t>12/2/2020</a:t>
            </a:fld>
            <a:endParaRPr lang="en-US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.VnTime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.VnTime" pitchFamily="34" charset="0"/>
              </a:defRPr>
            </a:lvl1pPr>
          </a:lstStyle>
          <a:p>
            <a:pPr>
              <a:defRPr/>
            </a:pPr>
            <a:fld id="{BB13A632-02AF-4216-A1C0-9EE4050DD9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2439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34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034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4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/>
            </a:lvl1pPr>
          </a:lstStyle>
          <a:p>
            <a:pPr>
              <a:defRPr/>
            </a:pPr>
            <a:fld id="{1E8C00FD-E7E2-408F-A7FB-FFC8B2ABEF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9306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A835C6-99B7-4E8C-981A-9110B465E0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AAC95C-C427-46B3-A888-48DA33978D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A19766-C016-42EC-80AA-46CEDB3F84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B22205-AF4A-48B7-8E29-49A7828075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10F3FB-7F8A-4857-8179-C18CF52975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C73304-3D40-427A-A55B-C56A943BC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11A546-163F-4752-9B44-6E14C09C28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3E3E5-B35B-43B7-A53A-8E506F2EC6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23F22F-0EE5-4680-A685-B66EFA69DA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85E7A1-0FAA-4148-A244-EAC63DAA60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52F3CF-F9DA-4B0F-982A-F39BFE306F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pPr>
              <a:defRPr/>
            </a:pPr>
            <a:fld id="{59676A7B-6F87-4310-971E-4C9D2400D3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Times New Roman" pitchFamily="18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Times New Roman" pitchFamily="18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Times New Roman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wmf"/><Relationship Id="rId4" Type="http://schemas.openxmlformats.org/officeDocument/2006/relationships/image" Target="../media/image12.gi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1"/>
          <p:cNvSpPr txBox="1">
            <a:spLocks noChangeArrowheads="1"/>
          </p:cNvSpPr>
          <p:nvPr/>
        </p:nvSpPr>
        <p:spPr bwMode="auto">
          <a:xfrm>
            <a:off x="2819400" y="1019142"/>
            <a:ext cx="3505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n-US" sz="2800" b="1" u="sng">
                <a:solidFill>
                  <a:srgbClr val="660066"/>
                </a:solidFill>
                <a:latin typeface="Times New Roman" pitchFamily="18" charset="0"/>
              </a:rPr>
              <a:t>Môn:</a:t>
            </a:r>
            <a:r>
              <a:rPr lang="en-US" sz="2800" b="1">
                <a:solidFill>
                  <a:srgbClr val="660066"/>
                </a:solidFill>
                <a:latin typeface="Times New Roman" pitchFamily="18" charset="0"/>
              </a:rPr>
              <a:t> Tin học</a:t>
            </a:r>
          </a:p>
        </p:txBody>
      </p:sp>
      <p:grpSp>
        <p:nvGrpSpPr>
          <p:cNvPr id="4" name="Group 66"/>
          <p:cNvGrpSpPr>
            <a:grpSpLocks/>
          </p:cNvGrpSpPr>
          <p:nvPr/>
        </p:nvGrpSpPr>
        <p:grpSpPr bwMode="auto">
          <a:xfrm>
            <a:off x="576263" y="1885917"/>
            <a:ext cx="3709987" cy="1039813"/>
            <a:chOff x="192" y="873"/>
            <a:chExt cx="2630" cy="655"/>
          </a:xfrm>
        </p:grpSpPr>
        <p:grpSp>
          <p:nvGrpSpPr>
            <p:cNvPr id="5" name="Group 55"/>
            <p:cNvGrpSpPr>
              <a:grpSpLocks/>
            </p:cNvGrpSpPr>
            <p:nvPr/>
          </p:nvGrpSpPr>
          <p:grpSpPr bwMode="auto">
            <a:xfrm>
              <a:off x="186" y="873"/>
              <a:ext cx="2626" cy="655"/>
              <a:chOff x="2160" y="1678"/>
              <a:chExt cx="1303" cy="1134"/>
            </a:xfrm>
          </p:grpSpPr>
          <p:sp>
            <p:nvSpPr>
              <p:cNvPr id="7" name="Oval 56"/>
              <p:cNvSpPr>
                <a:spLocks noChangeArrowheads="1"/>
              </p:cNvSpPr>
              <p:nvPr/>
            </p:nvSpPr>
            <p:spPr bwMode="gray">
              <a:xfrm>
                <a:off x="2781" y="1981"/>
                <a:ext cx="64" cy="524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50000">
                    <a:srgbClr val="FCDF06"/>
                  </a:gs>
                  <a:gs pos="100000">
                    <a:srgbClr val="FFFFFF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pPr eaLnBrk="1" hangingPunct="1"/>
                <a:endParaRPr lang="en-US"/>
              </a:p>
            </p:txBody>
          </p:sp>
          <p:sp>
            <p:nvSpPr>
              <p:cNvPr id="8" name="Oval 57"/>
              <p:cNvSpPr>
                <a:spLocks noChangeArrowheads="1"/>
              </p:cNvSpPr>
              <p:nvPr/>
            </p:nvSpPr>
            <p:spPr bwMode="gray">
              <a:xfrm>
                <a:off x="2783" y="1981"/>
                <a:ext cx="64" cy="524"/>
              </a:xfrm>
              <a:prstGeom prst="ellipse">
                <a:avLst/>
              </a:prstGeom>
              <a:solidFill>
                <a:srgbClr val="00FF00">
                  <a:alpha val="32156"/>
                </a:srgbClr>
              </a:solidFill>
              <a:ln w="38100" algn="ctr">
                <a:noFill/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pPr eaLnBrk="1" hangingPunct="1"/>
                <a:endParaRPr lang="en-US"/>
              </a:p>
            </p:txBody>
          </p:sp>
          <p:sp>
            <p:nvSpPr>
              <p:cNvPr id="9" name="Oval 58"/>
              <p:cNvSpPr>
                <a:spLocks noChangeArrowheads="1"/>
              </p:cNvSpPr>
              <p:nvPr/>
            </p:nvSpPr>
            <p:spPr bwMode="gray">
              <a:xfrm>
                <a:off x="2163" y="1983"/>
                <a:ext cx="1300" cy="524"/>
              </a:xfrm>
              <a:prstGeom prst="ellipse">
                <a:avLst/>
              </a:prstGeom>
              <a:gradFill rotWithShape="1">
                <a:gsLst>
                  <a:gs pos="0">
                    <a:srgbClr val="887903"/>
                  </a:gs>
                  <a:gs pos="50000">
                    <a:srgbClr val="FCDF06"/>
                  </a:gs>
                  <a:gs pos="100000">
                    <a:srgbClr val="887903"/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pPr eaLnBrk="1" hangingPunct="1"/>
                <a:endParaRPr lang="en-US"/>
              </a:p>
            </p:txBody>
          </p:sp>
          <p:sp>
            <p:nvSpPr>
              <p:cNvPr id="10" name="Oval 59"/>
              <p:cNvSpPr>
                <a:spLocks noChangeArrowheads="1"/>
              </p:cNvSpPr>
              <p:nvPr/>
            </p:nvSpPr>
            <p:spPr bwMode="gray">
              <a:xfrm>
                <a:off x="2160" y="1948"/>
                <a:ext cx="1300" cy="566"/>
              </a:xfrm>
              <a:prstGeom prst="ellipse">
                <a:avLst/>
              </a:prstGeom>
              <a:solidFill>
                <a:srgbClr val="FF00FF">
                  <a:alpha val="0"/>
                </a:srgbClr>
              </a:solidFill>
              <a:ln w="38100" algn="ctr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pPr eaLnBrk="1" hangingPunct="1"/>
                <a:endParaRPr lang="en-US"/>
              </a:p>
            </p:txBody>
          </p:sp>
          <p:sp>
            <p:nvSpPr>
              <p:cNvPr id="11" name="Oval 60"/>
              <p:cNvSpPr>
                <a:spLocks noChangeArrowheads="1"/>
              </p:cNvSpPr>
              <p:nvPr/>
            </p:nvSpPr>
            <p:spPr bwMode="gray">
              <a:xfrm>
                <a:off x="2228" y="1983"/>
                <a:ext cx="1170" cy="524"/>
              </a:xfrm>
              <a:prstGeom prst="ellipse">
                <a:avLst/>
              </a:prstGeom>
              <a:solidFill>
                <a:srgbClr val="FF00FF"/>
              </a:solidFill>
              <a:ln w="38100" algn="ctr">
                <a:noFill/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pPr eaLnBrk="1" hangingPunct="1"/>
                <a:endParaRPr lang="en-US"/>
              </a:p>
            </p:txBody>
          </p:sp>
          <p:sp>
            <p:nvSpPr>
              <p:cNvPr id="12" name="Oval 61"/>
              <p:cNvSpPr>
                <a:spLocks noChangeArrowheads="1"/>
              </p:cNvSpPr>
              <p:nvPr/>
            </p:nvSpPr>
            <p:spPr bwMode="gray">
              <a:xfrm>
                <a:off x="2246" y="1678"/>
                <a:ext cx="1134" cy="1134"/>
              </a:xfrm>
              <a:prstGeom prst="ellipse">
                <a:avLst/>
              </a:prstGeom>
              <a:gradFill rotWithShape="1">
                <a:gsLst>
                  <a:gs pos="0">
                    <a:srgbClr val="595959"/>
                  </a:gs>
                  <a:gs pos="100000">
                    <a:srgbClr val="C0C0C0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13" name="Oval 62"/>
              <p:cNvSpPr>
                <a:spLocks noChangeArrowheads="1"/>
              </p:cNvSpPr>
              <p:nvPr/>
            </p:nvSpPr>
            <p:spPr bwMode="gray">
              <a:xfrm>
                <a:off x="2261" y="1685"/>
                <a:ext cx="1105" cy="1105"/>
              </a:xfrm>
              <a:prstGeom prst="ellipse">
                <a:avLst/>
              </a:prstGeom>
              <a:gradFill rotWithShape="1">
                <a:gsLst>
                  <a:gs pos="0">
                    <a:srgbClr val="C0C0C0">
                      <a:alpha val="0"/>
                    </a:srgbClr>
                  </a:gs>
                  <a:gs pos="100000">
                    <a:srgbClr val="E9E9E9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14" name="Oval 63"/>
              <p:cNvSpPr>
                <a:spLocks noChangeArrowheads="1"/>
              </p:cNvSpPr>
              <p:nvPr/>
            </p:nvSpPr>
            <p:spPr bwMode="gray">
              <a:xfrm>
                <a:off x="2273" y="1696"/>
                <a:ext cx="1052" cy="1032"/>
              </a:xfrm>
              <a:prstGeom prst="ellipse">
                <a:avLst/>
              </a:prstGeom>
              <a:solidFill>
                <a:schemeClr val="bg1">
                  <a:alpha val="47842"/>
                </a:schemeClr>
              </a:soli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15" name="Oval 64"/>
              <p:cNvSpPr>
                <a:spLocks noChangeArrowheads="1"/>
              </p:cNvSpPr>
              <p:nvPr/>
            </p:nvSpPr>
            <p:spPr bwMode="gray">
              <a:xfrm>
                <a:off x="2334" y="1725"/>
                <a:ext cx="936" cy="838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C0C0C0">
                      <a:alpha val="37999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 eaLnBrk="1" hangingPunct="1"/>
                <a:endParaRPr lang="en-US"/>
              </a:p>
            </p:txBody>
          </p:sp>
        </p:grpSp>
        <p:sp>
          <p:nvSpPr>
            <p:cNvPr id="6" name="Text Box 65"/>
            <p:cNvSpPr txBox="1">
              <a:spLocks noChangeArrowheads="1"/>
            </p:cNvSpPr>
            <p:nvPr/>
          </p:nvSpPr>
          <p:spPr bwMode="auto">
            <a:xfrm>
              <a:off x="557" y="1008"/>
              <a:ext cx="1843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sz="2600" b="1">
                  <a:solidFill>
                    <a:srgbClr val="3333FF"/>
                  </a:solidFill>
                  <a:latin typeface="Times New Roman" pitchFamily="18" charset="0"/>
                </a:rPr>
                <a:t>Khởi động</a:t>
              </a:r>
            </a:p>
          </p:txBody>
        </p:sp>
      </p:grpSp>
      <p:sp>
        <p:nvSpPr>
          <p:cNvPr id="16" name="Text Box 67"/>
          <p:cNvSpPr txBox="1">
            <a:spLocks noChangeArrowheads="1"/>
          </p:cNvSpPr>
          <p:nvPr/>
        </p:nvSpPr>
        <p:spPr bwMode="auto">
          <a:xfrm>
            <a:off x="533400" y="3124167"/>
            <a:ext cx="8001000" cy="90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 eaLnBrk="1" hangingPunct="1">
              <a:lnSpc>
                <a:spcPct val="150000"/>
              </a:lnSpc>
              <a:spcBef>
                <a:spcPts val="600"/>
              </a:spcBef>
            </a:pPr>
            <a:r>
              <a:rPr lang="en-US" sz="3500" b="1" u="sng">
                <a:latin typeface="Times New Roman" pitchFamily="18" charset="0"/>
              </a:rPr>
              <a:t>TRÒ CHƠI</a:t>
            </a:r>
            <a:r>
              <a:rPr lang="en-US" sz="3500" b="1">
                <a:latin typeface="Times New Roman" pitchFamily="18" charset="0"/>
              </a:rPr>
              <a:t>: </a:t>
            </a:r>
            <a:r>
              <a:rPr lang="en-US" sz="3500" b="1" smtClean="0">
                <a:latin typeface="Times New Roman" pitchFamily="18" charset="0"/>
              </a:rPr>
              <a:t>TÔI MỜI</a:t>
            </a:r>
            <a:endParaRPr lang="en-US" sz="3500" b="1">
              <a:latin typeface="Times New Roman" pitchFamily="18" charset="0"/>
            </a:endParaRPr>
          </a:p>
        </p:txBody>
      </p:sp>
      <p:grpSp>
        <p:nvGrpSpPr>
          <p:cNvPr id="17" name="Group 9"/>
          <p:cNvGrpSpPr>
            <a:grpSpLocks/>
          </p:cNvGrpSpPr>
          <p:nvPr/>
        </p:nvGrpSpPr>
        <p:grpSpPr bwMode="auto">
          <a:xfrm>
            <a:off x="2522538" y="2698717"/>
            <a:ext cx="4175125" cy="1797050"/>
            <a:chOff x="191" y="846"/>
            <a:chExt cx="2630" cy="684"/>
          </a:xfrm>
        </p:grpSpPr>
        <p:grpSp>
          <p:nvGrpSpPr>
            <p:cNvPr id="18" name="Group 10"/>
            <p:cNvGrpSpPr>
              <a:grpSpLocks/>
            </p:cNvGrpSpPr>
            <p:nvPr/>
          </p:nvGrpSpPr>
          <p:grpSpPr bwMode="auto">
            <a:xfrm>
              <a:off x="177" y="842"/>
              <a:ext cx="2622" cy="684"/>
              <a:chOff x="2160" y="1628"/>
              <a:chExt cx="1303" cy="1184"/>
            </a:xfrm>
          </p:grpSpPr>
          <p:sp>
            <p:nvSpPr>
              <p:cNvPr id="20" name="Oval 11"/>
              <p:cNvSpPr>
                <a:spLocks noChangeArrowheads="1"/>
              </p:cNvSpPr>
              <p:nvPr/>
            </p:nvSpPr>
            <p:spPr bwMode="gray">
              <a:xfrm>
                <a:off x="2772" y="1961"/>
                <a:ext cx="81" cy="56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50000">
                    <a:srgbClr val="FCDF06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/>
              <a:p>
                <a:pPr algn="ctr" eaLnBrk="1" hangingPunct="1"/>
                <a:endParaRPr lang="en-US" sz="1800"/>
              </a:p>
            </p:txBody>
          </p:sp>
          <p:sp>
            <p:nvSpPr>
              <p:cNvPr id="21" name="Oval 12"/>
              <p:cNvSpPr>
                <a:spLocks noChangeArrowheads="1"/>
              </p:cNvSpPr>
              <p:nvPr/>
            </p:nvSpPr>
            <p:spPr bwMode="gray">
              <a:xfrm>
                <a:off x="2774" y="1961"/>
                <a:ext cx="81" cy="566"/>
              </a:xfrm>
              <a:prstGeom prst="ellipse">
                <a:avLst/>
              </a:prstGeom>
              <a:solidFill>
                <a:srgbClr val="00FF00">
                  <a:alpha val="32156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/>
              <a:p>
                <a:pPr algn="ctr" eaLnBrk="1" hangingPunct="1"/>
                <a:endParaRPr lang="en-US" sz="1800"/>
              </a:p>
            </p:txBody>
          </p:sp>
          <p:sp>
            <p:nvSpPr>
              <p:cNvPr id="22" name="Oval 13"/>
              <p:cNvSpPr>
                <a:spLocks noChangeArrowheads="1"/>
              </p:cNvSpPr>
              <p:nvPr/>
            </p:nvSpPr>
            <p:spPr bwMode="gray">
              <a:xfrm>
                <a:off x="2163" y="1961"/>
                <a:ext cx="1300" cy="566"/>
              </a:xfrm>
              <a:prstGeom prst="ellipse">
                <a:avLst/>
              </a:prstGeom>
              <a:gradFill rotWithShape="1">
                <a:gsLst>
                  <a:gs pos="0">
                    <a:srgbClr val="887903"/>
                  </a:gs>
                  <a:gs pos="50000">
                    <a:srgbClr val="FCDF06"/>
                  </a:gs>
                  <a:gs pos="100000">
                    <a:srgbClr val="887903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/>
              <a:p>
                <a:pPr algn="ctr" eaLnBrk="1" hangingPunct="1"/>
                <a:endParaRPr lang="en-US" sz="1800"/>
              </a:p>
            </p:txBody>
          </p:sp>
          <p:sp>
            <p:nvSpPr>
              <p:cNvPr id="23" name="Oval 14"/>
              <p:cNvSpPr>
                <a:spLocks noChangeArrowheads="1"/>
              </p:cNvSpPr>
              <p:nvPr/>
            </p:nvSpPr>
            <p:spPr bwMode="gray">
              <a:xfrm>
                <a:off x="2160" y="1949"/>
                <a:ext cx="1300" cy="566"/>
              </a:xfrm>
              <a:prstGeom prst="ellipse">
                <a:avLst/>
              </a:prstGeom>
              <a:solidFill>
                <a:srgbClr val="FF00FF">
                  <a:alpha val="0"/>
                </a:srgbClr>
              </a:solidFill>
              <a:ln w="38100" algn="ctr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pPr algn="ctr" eaLnBrk="1" hangingPunct="1"/>
                <a:endParaRPr lang="en-US" sz="1800"/>
              </a:p>
            </p:txBody>
          </p:sp>
          <p:sp>
            <p:nvSpPr>
              <p:cNvPr id="24" name="Oval 15"/>
              <p:cNvSpPr>
                <a:spLocks noChangeArrowheads="1"/>
              </p:cNvSpPr>
              <p:nvPr/>
            </p:nvSpPr>
            <p:spPr bwMode="gray">
              <a:xfrm>
                <a:off x="2228" y="1961"/>
                <a:ext cx="1170" cy="566"/>
              </a:xfrm>
              <a:prstGeom prst="ellipse">
                <a:avLst/>
              </a:prstGeom>
              <a:solidFill>
                <a:srgbClr val="FF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/>
              <a:p>
                <a:pPr algn="ctr" eaLnBrk="1" hangingPunct="1"/>
                <a:endParaRPr lang="en-US" sz="1800"/>
              </a:p>
            </p:txBody>
          </p:sp>
          <p:sp>
            <p:nvSpPr>
              <p:cNvPr id="25" name="Oval 16"/>
              <p:cNvSpPr>
                <a:spLocks noChangeArrowheads="1"/>
              </p:cNvSpPr>
              <p:nvPr/>
            </p:nvSpPr>
            <p:spPr bwMode="gray">
              <a:xfrm>
                <a:off x="2246" y="1678"/>
                <a:ext cx="1134" cy="1134"/>
              </a:xfrm>
              <a:prstGeom prst="ellipse">
                <a:avLst/>
              </a:prstGeom>
              <a:gradFill rotWithShape="1">
                <a:gsLst>
                  <a:gs pos="0">
                    <a:srgbClr val="595959"/>
                  </a:gs>
                  <a:gs pos="100000">
                    <a:srgbClr val="C0C0C0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pPr algn="ctr" eaLnBrk="1" hangingPunct="1"/>
                <a:endParaRPr lang="en-US" sz="1800"/>
              </a:p>
            </p:txBody>
          </p:sp>
          <p:sp>
            <p:nvSpPr>
              <p:cNvPr id="26" name="Oval 17"/>
              <p:cNvSpPr>
                <a:spLocks noChangeArrowheads="1"/>
              </p:cNvSpPr>
              <p:nvPr/>
            </p:nvSpPr>
            <p:spPr bwMode="gray">
              <a:xfrm>
                <a:off x="2262" y="1678"/>
                <a:ext cx="1105" cy="1105"/>
              </a:xfrm>
              <a:prstGeom prst="ellipse">
                <a:avLst/>
              </a:prstGeom>
              <a:gradFill rotWithShape="1">
                <a:gsLst>
                  <a:gs pos="0">
                    <a:srgbClr val="C0C0C0">
                      <a:alpha val="0"/>
                    </a:srgbClr>
                  </a:gs>
                  <a:gs pos="100000">
                    <a:srgbClr val="E9E9E9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pPr algn="ctr" eaLnBrk="1" hangingPunct="1"/>
                <a:endParaRPr lang="en-US" sz="1800"/>
              </a:p>
            </p:txBody>
          </p:sp>
          <p:sp>
            <p:nvSpPr>
              <p:cNvPr id="27" name="Oval 18"/>
              <p:cNvSpPr>
                <a:spLocks noChangeArrowheads="1"/>
              </p:cNvSpPr>
              <p:nvPr/>
            </p:nvSpPr>
            <p:spPr bwMode="gray">
              <a:xfrm>
                <a:off x="2315" y="1628"/>
                <a:ext cx="1052" cy="1032"/>
              </a:xfrm>
              <a:prstGeom prst="ellipse">
                <a:avLst/>
              </a:prstGeom>
              <a:solidFill>
                <a:schemeClr val="bg1">
                  <a:alpha val="47842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pPr algn="ctr" eaLnBrk="1" hangingPunct="1"/>
                <a:endParaRPr lang="en-US" sz="1800"/>
              </a:p>
            </p:txBody>
          </p:sp>
          <p:sp>
            <p:nvSpPr>
              <p:cNvPr id="28" name="Oval 19"/>
              <p:cNvSpPr>
                <a:spLocks noChangeArrowheads="1"/>
              </p:cNvSpPr>
              <p:nvPr/>
            </p:nvSpPr>
            <p:spPr bwMode="gray">
              <a:xfrm>
                <a:off x="2334" y="1725"/>
                <a:ext cx="936" cy="838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C0C0C0">
                      <a:alpha val="37999"/>
                    </a:srgb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pPr algn="ctr" eaLnBrk="1" hangingPunct="1"/>
                <a:endParaRPr lang="en-US" sz="1800"/>
              </a:p>
            </p:txBody>
          </p:sp>
        </p:grpSp>
        <p:sp>
          <p:nvSpPr>
            <p:cNvPr id="19" name="Text Box 20"/>
            <p:cNvSpPr txBox="1">
              <a:spLocks noChangeArrowheads="1"/>
            </p:cNvSpPr>
            <p:nvPr/>
          </p:nvSpPr>
          <p:spPr bwMode="auto">
            <a:xfrm>
              <a:off x="602" y="1057"/>
              <a:ext cx="1843" cy="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sz="3000" b="1">
                  <a:solidFill>
                    <a:srgbClr val="FF0000"/>
                  </a:solidFill>
                </a:rPr>
                <a:t>Nhận xét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1030238" y="1089025"/>
            <a:ext cx="7448653" cy="1354124"/>
          </a:xfrm>
          <a:prstGeom prst="roundRect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defTabSz="457200">
              <a:lnSpc>
                <a:spcPct val="150000"/>
              </a:lnSpc>
              <a:defRPr/>
            </a:pPr>
            <a:r>
              <a:rPr lang="en-US" sz="2800" b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2: Trao đổi với bạn rồi vẽ và tô màu các hình theo mẫu sau:</a:t>
            </a:r>
            <a:endParaRPr lang="en-US" sz="2800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4"/>
          <p:cNvSpPr txBox="1">
            <a:spLocks noChangeArrowheads="1"/>
          </p:cNvSpPr>
          <p:nvPr/>
        </p:nvSpPr>
        <p:spPr bwMode="auto">
          <a:xfrm>
            <a:off x="1176291" y="434934"/>
            <a:ext cx="68421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457200"/>
            <a:r>
              <a:rPr lang="vi-VN" altLang="en-US" sz="2800">
                <a:solidFill>
                  <a:srgbClr val="0000FF"/>
                </a:solidFill>
                <a:cs typeface="Times New Roman" pitchFamily="18" charset="0"/>
              </a:rPr>
              <a:t>Bài thực hành </a:t>
            </a:r>
            <a:endParaRPr lang="en-US" altLang="en-US" sz="2800">
              <a:solidFill>
                <a:srgbClr val="0000FF"/>
              </a:solidFill>
              <a:cs typeface="Times New Roman" pitchFamily="18" charset="0"/>
            </a:endParaRPr>
          </a:p>
        </p:txBody>
      </p:sp>
      <p:pic>
        <p:nvPicPr>
          <p:cNvPr id="11" name="Picture 10" descr="1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4908" y="2552688"/>
            <a:ext cx="6097671" cy="35386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628596" y="1089025"/>
            <a:ext cx="7886808" cy="1354124"/>
          </a:xfrm>
          <a:prstGeom prst="roundRect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defTabSz="457200">
              <a:lnSpc>
                <a:spcPct val="150000"/>
              </a:lnSpc>
              <a:defRPr/>
            </a:pPr>
            <a:r>
              <a:rPr lang="en-US" sz="2800" b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2: Trao đổi với bạn rồi vẽ và tô màu các hình theo mẫu sau:</a:t>
            </a:r>
            <a:endParaRPr lang="en-US" sz="2800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4"/>
          <p:cNvSpPr txBox="1">
            <a:spLocks noChangeArrowheads="1"/>
          </p:cNvSpPr>
          <p:nvPr/>
        </p:nvSpPr>
        <p:spPr bwMode="auto">
          <a:xfrm>
            <a:off x="1176291" y="434934"/>
            <a:ext cx="68421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457200"/>
            <a:r>
              <a:rPr lang="vi-VN" altLang="en-US" sz="2800">
                <a:solidFill>
                  <a:srgbClr val="0000FF"/>
                </a:solidFill>
                <a:cs typeface="Times New Roman" pitchFamily="18" charset="0"/>
              </a:rPr>
              <a:t>Bài thực hành </a:t>
            </a:r>
            <a:endParaRPr lang="en-US" altLang="en-US" sz="2800">
              <a:solidFill>
                <a:srgbClr val="0000FF"/>
              </a:solidFill>
              <a:cs typeface="Times New Roman" pitchFamily="18" charset="0"/>
            </a:endParaRPr>
          </a:p>
        </p:txBody>
      </p:sp>
      <p:pic>
        <p:nvPicPr>
          <p:cNvPr id="10" name="Picture 9" descr="34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6090" y="2552688"/>
            <a:ext cx="5440437" cy="34879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1"/>
          <p:cNvSpPr txBox="1">
            <a:spLocks noChangeArrowheads="1"/>
          </p:cNvSpPr>
          <p:nvPr/>
        </p:nvSpPr>
        <p:spPr bwMode="auto">
          <a:xfrm>
            <a:off x="2286000" y="871509"/>
            <a:ext cx="3505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n-US" sz="2800" b="1" u="sng">
                <a:solidFill>
                  <a:srgbClr val="002060"/>
                </a:solidFill>
                <a:latin typeface="Times New Roman" pitchFamily="18" charset="0"/>
              </a:rPr>
              <a:t>Môn:</a:t>
            </a:r>
            <a:r>
              <a:rPr lang="en-US" sz="2800" b="1">
                <a:solidFill>
                  <a:srgbClr val="002060"/>
                </a:solidFill>
                <a:latin typeface="Times New Roman" pitchFamily="18" charset="0"/>
              </a:rPr>
              <a:t> Tin học</a:t>
            </a:r>
          </a:p>
        </p:txBody>
      </p:sp>
      <p:sp>
        <p:nvSpPr>
          <p:cNvPr id="4" name="Text Box 11"/>
          <p:cNvSpPr txBox="1">
            <a:spLocks noChangeArrowheads="1"/>
          </p:cNvSpPr>
          <p:nvPr/>
        </p:nvSpPr>
        <p:spPr bwMode="auto">
          <a:xfrm>
            <a:off x="838200" y="1347759"/>
            <a:ext cx="8077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/>
            <a:r>
              <a:rPr lang="en-US" sz="2800" b="1" u="sng">
                <a:solidFill>
                  <a:srgbClr val="002060"/>
                </a:solidFill>
                <a:latin typeface="Times New Roman" pitchFamily="18" charset="0"/>
              </a:rPr>
              <a:t>Bài </a:t>
            </a:r>
            <a:r>
              <a:rPr lang="en-US" sz="2800" u="sng" smtClean="0">
                <a:solidFill>
                  <a:srgbClr val="002060"/>
                </a:solidFill>
              </a:rPr>
              <a:t>6</a:t>
            </a:r>
            <a:r>
              <a:rPr lang="en-US" sz="2800" b="1" smtClean="0">
                <a:solidFill>
                  <a:srgbClr val="002060"/>
                </a:solidFill>
                <a:latin typeface="Times New Roman" pitchFamily="18" charset="0"/>
              </a:rPr>
              <a:t>: Tô màu hoàn thiện tranh vẽ</a:t>
            </a:r>
            <a:endParaRPr lang="en-US" sz="2800" b="1">
              <a:solidFill>
                <a:srgbClr val="002060"/>
              </a:solidFill>
              <a:latin typeface="Times New Roman" pitchFamily="18" charset="0"/>
            </a:endParaRPr>
          </a:p>
        </p:txBody>
      </p:sp>
      <p:sp>
        <p:nvSpPr>
          <p:cNvPr id="5" name="Cloud 4"/>
          <p:cNvSpPr/>
          <p:nvPr/>
        </p:nvSpPr>
        <p:spPr>
          <a:xfrm>
            <a:off x="847673" y="2662227"/>
            <a:ext cx="7704243" cy="3505247"/>
          </a:xfrm>
          <a:prstGeom prst="cloud">
            <a:avLst/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loud 5"/>
          <p:cNvSpPr/>
          <p:nvPr/>
        </p:nvSpPr>
        <p:spPr>
          <a:xfrm>
            <a:off x="1085816" y="2954331"/>
            <a:ext cx="7295167" cy="3030579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504908" y="3648078"/>
            <a:ext cx="69374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/>
              <a:t>- Sử dụng công cụ        để tô màu cho bài vẽ</a:t>
            </a:r>
            <a:endParaRPr lang="en-US" sz="2800"/>
          </a:p>
        </p:txBody>
      </p:sp>
      <p:pic>
        <p:nvPicPr>
          <p:cNvPr id="10" name="Picture 9" descr="tô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2461" y="3611565"/>
            <a:ext cx="533415" cy="618759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358856" y="4487877"/>
            <a:ext cx="69374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/>
              <a:t>- Vùng tô màu phải là một vùng khép kín</a:t>
            </a:r>
            <a:endParaRPr lang="en-US" sz="2800"/>
          </a:p>
        </p:txBody>
      </p:sp>
      <p:sp>
        <p:nvSpPr>
          <p:cNvPr id="15" name="TextBox 14"/>
          <p:cNvSpPr txBox="1"/>
          <p:nvPr/>
        </p:nvSpPr>
        <p:spPr>
          <a:xfrm>
            <a:off x="701622" y="2260584"/>
            <a:ext cx="33226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smtClean="0">
                <a:solidFill>
                  <a:srgbClr val="FF0000"/>
                </a:solidFill>
              </a:rPr>
              <a:t>Em cần ghi nhớ</a:t>
            </a:r>
            <a:endParaRPr lang="en-US" sz="2800" u="sng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/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99979" y="617499"/>
            <a:ext cx="8534400" cy="2246769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spc="50" dirty="0" err="1">
                <a:ln w="11430">
                  <a:solidFill>
                    <a:srgbClr val="0070C0"/>
                  </a:solidFill>
                </a:ln>
                <a:solidFill>
                  <a:srgbClr val="00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Trò</a:t>
            </a:r>
            <a:r>
              <a:rPr lang="en-US" sz="8000" spc="50" dirty="0">
                <a:ln w="11430">
                  <a:solidFill>
                    <a:srgbClr val="0070C0"/>
                  </a:solidFill>
                </a:ln>
                <a:solidFill>
                  <a:srgbClr val="00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sz="8000" spc="50" dirty="0" err="1">
                <a:ln w="11430">
                  <a:solidFill>
                    <a:srgbClr val="0070C0"/>
                  </a:solidFill>
                </a:ln>
                <a:solidFill>
                  <a:srgbClr val="00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chơi</a:t>
            </a:r>
            <a:endParaRPr lang="en-US" sz="8000" spc="50" dirty="0">
              <a:ln w="11430">
                <a:solidFill>
                  <a:srgbClr val="0070C0"/>
                </a:solidFill>
              </a:ln>
              <a:solidFill>
                <a:srgbClr val="00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Times New Roman" pitchFamily="18" charset="0"/>
            </a:endParaRPr>
          </a:p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spc="50" dirty="0">
                <a:ln w="11430">
                  <a:solidFill>
                    <a:srgbClr val="0070C0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Ai </a:t>
            </a:r>
            <a:r>
              <a:rPr lang="en-US" sz="6000" spc="50" dirty="0" err="1">
                <a:ln w="11430">
                  <a:solidFill>
                    <a:srgbClr val="0070C0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nhanh</a:t>
            </a:r>
            <a:r>
              <a:rPr lang="en-US" sz="6000" spc="50" dirty="0">
                <a:ln w="11430">
                  <a:solidFill>
                    <a:srgbClr val="0070C0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 ? Ai </a:t>
            </a:r>
            <a:r>
              <a:rPr lang="en-US" sz="6000" spc="50" dirty="0" err="1">
                <a:ln w="11430">
                  <a:solidFill>
                    <a:srgbClr val="0070C0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đúng</a:t>
            </a:r>
            <a:r>
              <a:rPr lang="en-US" sz="6000" spc="50" dirty="0">
                <a:ln w="11430">
                  <a:solidFill>
                    <a:srgbClr val="0070C0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?</a:t>
            </a:r>
          </a:p>
        </p:txBody>
      </p:sp>
      <p:pic>
        <p:nvPicPr>
          <p:cNvPr id="3" name="Picture 2" descr="15-12nhung-hinh-anh-dong-hai-huoc-cuc-ki-vui-nhon16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700" y="3209922"/>
            <a:ext cx="2193153" cy="2994066"/>
          </a:xfrm>
          <a:prstGeom prst="rect">
            <a:avLst/>
          </a:prstGeom>
        </p:spPr>
      </p:pic>
      <p:pic>
        <p:nvPicPr>
          <p:cNvPr id="4" name="Picture 3" descr="15-12nhung-hinh-anh-dong-hai-huoc-cuc-ki-vui-nhon16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21019" y="3136896"/>
            <a:ext cx="2193153" cy="2994066"/>
          </a:xfrm>
          <a:prstGeom prst="rect">
            <a:avLst/>
          </a:prstGeom>
        </p:spPr>
      </p:pic>
      <p:pic>
        <p:nvPicPr>
          <p:cNvPr id="6" name="Picture 5" descr="15-12nhung-hinh-anh-dong-hai-huoc-cuc-ki-vui-nhon16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1799" y="3136896"/>
            <a:ext cx="2193153" cy="29940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2527" y="1993840"/>
            <a:ext cx="848836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u="sng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1</a:t>
            </a:r>
            <a:r>
              <a:rPr lang="en-US" sz="2600" b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Em hãy cho biết công cụ nào dưới đây dùng để tô màu?</a:t>
            </a:r>
            <a:endParaRPr lang="en-US" sz="2600" b="1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7009" y="2923062"/>
            <a:ext cx="82296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60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60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99421" y="3927157"/>
            <a:ext cx="82296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endParaRPr lang="en-US" sz="260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3903" y="5047732"/>
            <a:ext cx="82296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endParaRPr lang="en-US" sz="260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519057" y="3976695"/>
            <a:ext cx="489791" cy="45535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2286000" y="871509"/>
            <a:ext cx="3505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n-US" sz="2800" b="1" u="sng">
                <a:solidFill>
                  <a:srgbClr val="002060"/>
                </a:solidFill>
                <a:latin typeface="Times New Roman" pitchFamily="18" charset="0"/>
              </a:rPr>
              <a:t>Môn:</a:t>
            </a:r>
            <a:r>
              <a:rPr lang="en-US" sz="2800" b="1">
                <a:solidFill>
                  <a:srgbClr val="002060"/>
                </a:solidFill>
                <a:latin typeface="Times New Roman" pitchFamily="18" charset="0"/>
              </a:rPr>
              <a:t> Tin học</a:t>
            </a: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838200" y="1347759"/>
            <a:ext cx="8077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/>
            <a:r>
              <a:rPr lang="en-US" sz="2800" b="1" u="sng">
                <a:solidFill>
                  <a:srgbClr val="002060"/>
                </a:solidFill>
                <a:latin typeface="Times New Roman" pitchFamily="18" charset="0"/>
              </a:rPr>
              <a:t>Bài </a:t>
            </a:r>
            <a:r>
              <a:rPr lang="en-US" sz="2800" u="sng" smtClean="0">
                <a:solidFill>
                  <a:srgbClr val="002060"/>
                </a:solidFill>
              </a:rPr>
              <a:t>6</a:t>
            </a:r>
            <a:r>
              <a:rPr lang="en-US" sz="2800" b="1" smtClean="0">
                <a:solidFill>
                  <a:srgbClr val="002060"/>
                </a:solidFill>
                <a:latin typeface="Times New Roman" pitchFamily="18" charset="0"/>
              </a:rPr>
              <a:t>: Tô màu hoàn thiện tranh vẽ</a:t>
            </a:r>
            <a:endParaRPr lang="en-US" sz="2800" b="1">
              <a:solidFill>
                <a:srgbClr val="002060"/>
              </a:solidFill>
              <a:latin typeface="Times New Roman" pitchFamily="18" charset="0"/>
            </a:endParaRPr>
          </a:p>
        </p:txBody>
      </p:sp>
      <p:pic>
        <p:nvPicPr>
          <p:cNvPr id="10" name="Picture 9" descr="bu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9778" y="2881305"/>
            <a:ext cx="584208" cy="495207"/>
          </a:xfrm>
          <a:prstGeom prst="rect">
            <a:avLst/>
          </a:prstGeom>
        </p:spPr>
      </p:pic>
      <p:pic>
        <p:nvPicPr>
          <p:cNvPr id="11" name="Picture 10" descr="tô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2804" y="3903669"/>
            <a:ext cx="460389" cy="534050"/>
          </a:xfrm>
          <a:prstGeom prst="rect">
            <a:avLst/>
          </a:prstGeom>
        </p:spPr>
      </p:pic>
      <p:pic>
        <p:nvPicPr>
          <p:cNvPr id="12" name="Picture 11" descr="tay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9778" y="4926033"/>
            <a:ext cx="505521" cy="4718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1"/>
          <p:cNvSpPr txBox="1">
            <a:spLocks noChangeArrowheads="1"/>
          </p:cNvSpPr>
          <p:nvPr/>
        </p:nvSpPr>
        <p:spPr bwMode="auto">
          <a:xfrm>
            <a:off x="2286000" y="871509"/>
            <a:ext cx="3505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n-US" sz="2800" b="1" u="sng">
                <a:solidFill>
                  <a:srgbClr val="002060"/>
                </a:solidFill>
                <a:latin typeface="Times New Roman" pitchFamily="18" charset="0"/>
              </a:rPr>
              <a:t>Môn:</a:t>
            </a:r>
            <a:r>
              <a:rPr lang="en-US" sz="2800" b="1">
                <a:solidFill>
                  <a:srgbClr val="002060"/>
                </a:solidFill>
                <a:latin typeface="Times New Roman" pitchFamily="18" charset="0"/>
              </a:rPr>
              <a:t> Tin học</a:t>
            </a:r>
          </a:p>
        </p:txBody>
      </p:sp>
      <p:sp>
        <p:nvSpPr>
          <p:cNvPr id="4" name="Text Box 11"/>
          <p:cNvSpPr txBox="1">
            <a:spLocks noChangeArrowheads="1"/>
          </p:cNvSpPr>
          <p:nvPr/>
        </p:nvSpPr>
        <p:spPr bwMode="auto">
          <a:xfrm>
            <a:off x="838200" y="1347759"/>
            <a:ext cx="8077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/>
            <a:r>
              <a:rPr lang="en-US" sz="2800" b="1" u="sng">
                <a:solidFill>
                  <a:srgbClr val="002060"/>
                </a:solidFill>
                <a:latin typeface="Times New Roman" pitchFamily="18" charset="0"/>
              </a:rPr>
              <a:t>Bài </a:t>
            </a:r>
            <a:r>
              <a:rPr lang="en-US" sz="2800" u="sng" smtClean="0">
                <a:solidFill>
                  <a:srgbClr val="002060"/>
                </a:solidFill>
              </a:rPr>
              <a:t>6</a:t>
            </a:r>
            <a:r>
              <a:rPr lang="en-US" sz="2800" b="1" smtClean="0">
                <a:solidFill>
                  <a:srgbClr val="002060"/>
                </a:solidFill>
                <a:latin typeface="Times New Roman" pitchFamily="18" charset="0"/>
              </a:rPr>
              <a:t>: Tô màu hoàn thiện tranh vẽ</a:t>
            </a:r>
            <a:endParaRPr lang="en-US" sz="2800" b="1">
              <a:solidFill>
                <a:srgbClr val="002060"/>
              </a:solidFill>
              <a:latin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2527" y="1993840"/>
            <a:ext cx="848836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u="sng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2</a:t>
            </a:r>
            <a:r>
              <a:rPr lang="en-US" sz="2600" b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Để tô màu cho tranh em thực mấy bước</a:t>
            </a:r>
            <a:endParaRPr lang="en-US" sz="2600" b="1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7009" y="2923062"/>
            <a:ext cx="82296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60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2 bước</a:t>
            </a:r>
            <a:endParaRPr lang="en-US" sz="260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99421" y="3927157"/>
            <a:ext cx="82296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60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3 bước.</a:t>
            </a:r>
            <a:endParaRPr lang="en-US" sz="260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3903" y="5047732"/>
            <a:ext cx="82296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4 bước</a:t>
            </a:r>
            <a:endParaRPr lang="en-US" sz="260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577009" y="3962400"/>
            <a:ext cx="489791" cy="45535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322343" y="4962546"/>
            <a:ext cx="8032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>
                <a:solidFill>
                  <a:srgbClr val="FF0000"/>
                </a:solidFill>
              </a:rPr>
              <a:t>1</a:t>
            </a:r>
            <a:endParaRPr lang="en-US" sz="280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9057" y="5035572"/>
            <a:ext cx="19717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/>
              <a:t>Bước:…..</a:t>
            </a:r>
            <a:endParaRPr lang="en-US" sz="2800"/>
          </a:p>
        </p:txBody>
      </p:sp>
      <p:sp>
        <p:nvSpPr>
          <p:cNvPr id="3" name="Text Box 11"/>
          <p:cNvSpPr txBox="1">
            <a:spLocks noChangeArrowheads="1"/>
          </p:cNvSpPr>
          <p:nvPr/>
        </p:nvSpPr>
        <p:spPr bwMode="auto">
          <a:xfrm>
            <a:off x="2286000" y="871509"/>
            <a:ext cx="3505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n-US" sz="2800" b="1" u="sng">
                <a:solidFill>
                  <a:srgbClr val="002060"/>
                </a:solidFill>
                <a:latin typeface="Times New Roman" pitchFamily="18" charset="0"/>
              </a:rPr>
              <a:t>Môn:</a:t>
            </a:r>
            <a:r>
              <a:rPr lang="en-US" sz="2800" b="1">
                <a:solidFill>
                  <a:srgbClr val="002060"/>
                </a:solidFill>
                <a:latin typeface="Times New Roman" pitchFamily="18" charset="0"/>
              </a:rPr>
              <a:t> Tin học</a:t>
            </a:r>
          </a:p>
        </p:txBody>
      </p:sp>
      <p:sp>
        <p:nvSpPr>
          <p:cNvPr id="4" name="Text Box 11"/>
          <p:cNvSpPr txBox="1">
            <a:spLocks noChangeArrowheads="1"/>
          </p:cNvSpPr>
          <p:nvPr/>
        </p:nvSpPr>
        <p:spPr bwMode="auto">
          <a:xfrm>
            <a:off x="838200" y="1347759"/>
            <a:ext cx="8077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/>
            <a:r>
              <a:rPr lang="en-US" sz="2800" b="1" u="sng">
                <a:solidFill>
                  <a:srgbClr val="002060"/>
                </a:solidFill>
                <a:latin typeface="Times New Roman" pitchFamily="18" charset="0"/>
              </a:rPr>
              <a:t>Bài </a:t>
            </a:r>
            <a:r>
              <a:rPr lang="en-US" sz="2800" u="sng" smtClean="0">
                <a:solidFill>
                  <a:srgbClr val="002060"/>
                </a:solidFill>
              </a:rPr>
              <a:t>6</a:t>
            </a:r>
            <a:r>
              <a:rPr lang="en-US" sz="2800" b="1" smtClean="0">
                <a:solidFill>
                  <a:srgbClr val="002060"/>
                </a:solidFill>
                <a:latin typeface="Times New Roman" pitchFamily="18" charset="0"/>
              </a:rPr>
              <a:t>: Tô màu hoàn thiện tranh vẽ</a:t>
            </a:r>
            <a:endParaRPr lang="en-US" sz="2800" b="1">
              <a:solidFill>
                <a:srgbClr val="002060"/>
              </a:solidFill>
              <a:latin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01622" y="2187558"/>
            <a:ext cx="71565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u="sng" smtClean="0">
                <a:solidFill>
                  <a:srgbClr val="3366FF"/>
                </a:solidFill>
              </a:rPr>
              <a:t>Câu 3</a:t>
            </a:r>
            <a:r>
              <a:rPr lang="en-US" sz="2600" smtClean="0">
                <a:solidFill>
                  <a:srgbClr val="3366FF"/>
                </a:solidFill>
              </a:rPr>
              <a:t>: Điền vào chỗ trống…… thứ tự các bước để tô màu cho hình vẽ</a:t>
            </a:r>
            <a:endParaRPr lang="en-US" sz="2600">
              <a:solidFill>
                <a:srgbClr val="3366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5570" y="3246435"/>
            <a:ext cx="3176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/>
              <a:t>Bước:......</a:t>
            </a:r>
            <a:endParaRPr lang="en-US" sz="2800"/>
          </a:p>
        </p:txBody>
      </p:sp>
      <p:sp>
        <p:nvSpPr>
          <p:cNvPr id="7" name="TextBox 6"/>
          <p:cNvSpPr txBox="1"/>
          <p:nvPr/>
        </p:nvSpPr>
        <p:spPr>
          <a:xfrm>
            <a:off x="482545" y="4159260"/>
            <a:ext cx="23368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/>
              <a:t>Bước:….</a:t>
            </a:r>
            <a:endParaRPr lang="en-US" sz="2800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979577" y="3173409"/>
            <a:ext cx="472430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smtClean="0"/>
              <a:t>Chọn </a:t>
            </a:r>
            <a:r>
              <a:rPr lang="en-US" sz="2800"/>
              <a:t>màu </a:t>
            </a:r>
            <a:r>
              <a:rPr lang="en-US" sz="2800" smtClean="0"/>
              <a:t>tô trong hộp màu. </a:t>
            </a:r>
            <a:endParaRPr lang="en-US" sz="2800"/>
          </a:p>
        </p:txBody>
      </p:sp>
      <p:pic>
        <p:nvPicPr>
          <p:cNvPr id="10" name="Picture 9" descr="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07189" y="2844792"/>
            <a:ext cx="1825650" cy="899238"/>
          </a:xfrm>
          <a:prstGeom prst="rect">
            <a:avLst/>
          </a:prstGeom>
        </p:spPr>
      </p:pic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052603" y="4159260"/>
            <a:ext cx="672972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smtClean="0"/>
              <a:t>Chọn vùng muốn tô màu, nháy chuột để tô</a:t>
            </a:r>
            <a:endParaRPr lang="en-US" sz="2800"/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125629" y="4999059"/>
            <a:ext cx="36199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smtClean="0"/>
              <a:t>Chọn </a:t>
            </a:r>
            <a:r>
              <a:rPr lang="en-US" sz="2800"/>
              <a:t>công cụ tô </a:t>
            </a:r>
            <a:r>
              <a:rPr lang="en-US" sz="2800" smtClean="0"/>
              <a:t>màu  </a:t>
            </a:r>
            <a:endParaRPr lang="en-US" sz="2800"/>
          </a:p>
        </p:txBody>
      </p:sp>
      <p:pic>
        <p:nvPicPr>
          <p:cNvPr id="13" name="Picture 12" descr="tô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0877" y="4889520"/>
            <a:ext cx="496902" cy="57640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395369" y="3209922"/>
            <a:ext cx="8032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>
                <a:solidFill>
                  <a:srgbClr val="FF0000"/>
                </a:solidFill>
              </a:rPr>
              <a:t>2</a:t>
            </a:r>
            <a:endParaRPr lang="en-US" sz="280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431882" y="4086234"/>
            <a:ext cx="8032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>
                <a:solidFill>
                  <a:srgbClr val="FF0000"/>
                </a:solidFill>
              </a:rPr>
              <a:t>3</a:t>
            </a:r>
            <a:endParaRPr lang="en-US" sz="28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ml003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381000" y="0"/>
            <a:ext cx="8534400" cy="1640951"/>
          </a:xfrm>
          <a:prstGeom prst="rect">
            <a:avLst/>
          </a:prstGeom>
          <a:noFill/>
        </p:spPr>
        <p:txBody>
          <a:bodyPr wrap="none">
            <a:prstTxWarp prst="textChevron">
              <a:avLst>
                <a:gd name="adj" fmla="val 45743"/>
              </a:avLst>
            </a:prstTxWarp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>
              <a:defRPr/>
            </a:pPr>
            <a:r>
              <a:rPr lang="en-US" sz="5400" dirty="0" err="1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Times New Roman" pitchFamily="18" charset="0"/>
              </a:rPr>
              <a:t>Kính</a:t>
            </a:r>
            <a:r>
              <a:rPr lang="en-US" sz="5400" dirty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sz="5400" dirty="0" err="1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Times New Roman" pitchFamily="18" charset="0"/>
              </a:rPr>
              <a:t>chúc</a:t>
            </a:r>
            <a:r>
              <a:rPr lang="en-US" sz="5400" dirty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sz="5400" dirty="0" err="1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Times New Roman" pitchFamily="18" charset="0"/>
              </a:rPr>
              <a:t>các</a:t>
            </a:r>
            <a:r>
              <a:rPr lang="en-US" sz="5400" dirty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sz="5400" dirty="0" err="1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Times New Roman" pitchFamily="18" charset="0"/>
              </a:rPr>
              <a:t>thầy</a:t>
            </a:r>
            <a:r>
              <a:rPr lang="en-US" sz="5400" dirty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sz="5400" dirty="0" err="1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Times New Roman" pitchFamily="18" charset="0"/>
              </a:rPr>
              <a:t>cô</a:t>
            </a:r>
            <a:r>
              <a:rPr lang="en-US" sz="5400" dirty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sz="5400" dirty="0" err="1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Times New Roman" pitchFamily="18" charset="0"/>
              </a:rPr>
              <a:t>giáo</a:t>
            </a:r>
            <a:r>
              <a:rPr lang="en-US" sz="5400" dirty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sz="5400" dirty="0" err="1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Times New Roman" pitchFamily="18" charset="0"/>
              </a:rPr>
              <a:t>mạnh</a:t>
            </a:r>
            <a:r>
              <a:rPr lang="en-US" sz="5400" dirty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sz="5400" dirty="0" err="1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Times New Roman" pitchFamily="18" charset="0"/>
              </a:rPr>
              <a:t>khỏe</a:t>
            </a:r>
            <a:endParaRPr lang="en-US" sz="5400" dirty="0">
              <a:ln w="11430"/>
              <a:solidFill>
                <a:srgbClr val="FF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96470" y="4833156"/>
            <a:ext cx="8534400" cy="1640951"/>
          </a:xfrm>
          <a:prstGeom prst="rect">
            <a:avLst/>
          </a:prstGeom>
          <a:noFill/>
        </p:spPr>
        <p:txBody>
          <a:bodyPr wrap="none">
            <a:prstTxWarp prst="textChevron">
              <a:avLst>
                <a:gd name="adj" fmla="val 0"/>
              </a:avLst>
            </a:prstTxWarp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>
              <a:defRPr/>
            </a:pPr>
            <a:r>
              <a:rPr lang="en-US" sz="5400" dirty="0" err="1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Times New Roman" pitchFamily="18" charset="0"/>
              </a:rPr>
              <a:t>Chúc</a:t>
            </a:r>
            <a:r>
              <a:rPr lang="en-US" sz="5400" dirty="0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sz="5400" dirty="0" err="1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Times New Roman" pitchFamily="18" charset="0"/>
              </a:rPr>
              <a:t>các</a:t>
            </a:r>
            <a:r>
              <a:rPr lang="en-US" sz="5400" dirty="0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sz="5400" dirty="0" err="1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Times New Roman" pitchFamily="18" charset="0"/>
              </a:rPr>
              <a:t>em</a:t>
            </a:r>
            <a:r>
              <a:rPr lang="en-US" sz="5400" dirty="0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sz="5400" dirty="0" err="1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Times New Roman" pitchFamily="18" charset="0"/>
              </a:rPr>
              <a:t>chăm</a:t>
            </a:r>
            <a:r>
              <a:rPr lang="en-US" sz="5400" dirty="0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sz="5400" dirty="0" err="1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Times New Roman" pitchFamily="18" charset="0"/>
              </a:rPr>
              <a:t>ngoan</a:t>
            </a:r>
            <a:r>
              <a:rPr lang="en-US" sz="5400" dirty="0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sz="5400" dirty="0" err="1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Times New Roman" pitchFamily="18" charset="0"/>
              </a:rPr>
              <a:t>học</a:t>
            </a:r>
            <a:r>
              <a:rPr lang="en-US" sz="5400" dirty="0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sz="5400" dirty="0" err="1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Times New Roman" pitchFamily="18" charset="0"/>
              </a:rPr>
              <a:t>tốt</a:t>
            </a:r>
            <a:r>
              <a:rPr lang="en-US" sz="5400" dirty="0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Times New Roman" pitchFamily="18" charset="0"/>
              </a:rPr>
              <a:t>! </a:t>
            </a:r>
          </a:p>
        </p:txBody>
      </p:sp>
    </p:spTree>
  </p:cSld>
  <p:clrMapOvr>
    <a:masterClrMapping/>
  </p:clrMapOvr>
  <p:transition spd="slow">
    <p:checker/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aptur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9116" y="3282948"/>
            <a:ext cx="5143946" cy="1928027"/>
          </a:xfrm>
          <a:prstGeom prst="rect">
            <a:avLst/>
          </a:prstGeom>
        </p:spPr>
      </p:pic>
      <p:sp>
        <p:nvSpPr>
          <p:cNvPr id="3" name="Text Box 20"/>
          <p:cNvSpPr txBox="1">
            <a:spLocks noChangeArrowheads="1"/>
          </p:cNvSpPr>
          <p:nvPr/>
        </p:nvSpPr>
        <p:spPr bwMode="auto">
          <a:xfrm>
            <a:off x="409518" y="2260584"/>
            <a:ext cx="8945685" cy="4462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200">
                <a:latin typeface="Times New Roman" pitchFamily="18" charset="0"/>
              </a:rPr>
              <a:t>Quan sát hai hình sau, </a:t>
            </a:r>
            <a:r>
              <a:rPr lang="en-US" sz="2200" smtClean="0">
                <a:latin typeface="Times New Roman" pitchFamily="18" charset="0"/>
              </a:rPr>
              <a:t>em hãy cho biết hình nào chưa được tô màu ?</a:t>
            </a:r>
            <a:endParaRPr lang="en-US" sz="2200">
              <a:latin typeface="Times New Roman" pitchFamily="18" charset="0"/>
            </a:endParaRPr>
          </a:p>
        </p:txBody>
      </p:sp>
      <p:sp>
        <p:nvSpPr>
          <p:cNvPr id="5" name="Text Box 11"/>
          <p:cNvSpPr txBox="1">
            <a:spLocks noChangeArrowheads="1"/>
          </p:cNvSpPr>
          <p:nvPr/>
        </p:nvSpPr>
        <p:spPr bwMode="auto">
          <a:xfrm>
            <a:off x="2286000" y="871509"/>
            <a:ext cx="3505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n-US" sz="2800" b="1" u="sng">
                <a:solidFill>
                  <a:srgbClr val="002060"/>
                </a:solidFill>
                <a:latin typeface="Times New Roman" pitchFamily="18" charset="0"/>
              </a:rPr>
              <a:t>Môn:</a:t>
            </a:r>
            <a:r>
              <a:rPr lang="en-US" sz="2800" b="1">
                <a:solidFill>
                  <a:srgbClr val="002060"/>
                </a:solidFill>
                <a:latin typeface="Times New Roman" pitchFamily="18" charset="0"/>
              </a:rPr>
              <a:t> Tin học</a:t>
            </a:r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838200" y="1347759"/>
            <a:ext cx="8077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/>
            <a:r>
              <a:rPr lang="en-US" sz="2800" b="1" u="sng">
                <a:solidFill>
                  <a:srgbClr val="002060"/>
                </a:solidFill>
                <a:latin typeface="Times New Roman" pitchFamily="18" charset="0"/>
              </a:rPr>
              <a:t>Bài </a:t>
            </a:r>
            <a:r>
              <a:rPr lang="en-US" sz="2800" u="sng" smtClean="0">
                <a:solidFill>
                  <a:srgbClr val="002060"/>
                </a:solidFill>
              </a:rPr>
              <a:t>6</a:t>
            </a:r>
            <a:r>
              <a:rPr lang="en-US" sz="2800" b="1" smtClean="0">
                <a:solidFill>
                  <a:srgbClr val="002060"/>
                </a:solidFill>
                <a:latin typeface="Times New Roman" pitchFamily="18" charset="0"/>
              </a:rPr>
              <a:t>: Tô màu hoàn thiện tranh vẽ</a:t>
            </a:r>
            <a:endParaRPr lang="en-US" sz="2800" b="1">
              <a:solidFill>
                <a:srgbClr val="00206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2362200" y="228600"/>
            <a:ext cx="4724400" cy="830262"/>
            <a:chOff x="2895600" y="84138"/>
            <a:chExt cx="4724400" cy="830262"/>
          </a:xfrm>
        </p:grpSpPr>
        <p:sp>
          <p:nvSpPr>
            <p:cNvPr id="3" name="AutoShape 17" descr="Pink tissue paper"/>
            <p:cNvSpPr>
              <a:spLocks noChangeArrowheads="1"/>
            </p:cNvSpPr>
            <p:nvPr/>
          </p:nvSpPr>
          <p:spPr bwMode="auto">
            <a:xfrm>
              <a:off x="2895600" y="84138"/>
              <a:ext cx="4724400" cy="830262"/>
            </a:xfrm>
            <a:prstGeom prst="roundRect">
              <a:avLst>
                <a:gd name="adj" fmla="val 50000"/>
              </a:avLst>
            </a:prstGeom>
            <a:blipFill dpi="0" rotWithShape="1">
              <a:blip r:embed="rId2"/>
              <a:srcRect/>
              <a:tile tx="0" ty="0" sx="100000" sy="100000" flip="none" algn="tl"/>
            </a:blipFill>
            <a:ln w="38100" algn="ctr">
              <a:solidFill>
                <a:srgbClr val="74A731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pPr algn="r" rtl="1" eaLnBrk="1" hangingPunct="1"/>
              <a:endParaRPr lang="en-US" sz="1800"/>
            </a:p>
          </p:txBody>
        </p:sp>
        <p:grpSp>
          <p:nvGrpSpPr>
            <p:cNvPr id="4" name="Group 73"/>
            <p:cNvGrpSpPr>
              <a:grpSpLocks/>
            </p:cNvGrpSpPr>
            <p:nvPr/>
          </p:nvGrpSpPr>
          <p:grpSpPr bwMode="auto">
            <a:xfrm>
              <a:off x="3276600" y="185738"/>
              <a:ext cx="3962400" cy="681037"/>
              <a:chOff x="720" y="240"/>
              <a:chExt cx="4752" cy="505"/>
            </a:xfrm>
          </p:grpSpPr>
          <p:sp>
            <p:nvSpPr>
              <p:cNvPr id="5" name="AutoShape 23" descr="White marble"/>
              <p:cNvSpPr>
                <a:spLocks noChangeArrowheads="1"/>
              </p:cNvSpPr>
              <p:nvPr/>
            </p:nvSpPr>
            <p:spPr bwMode="gray">
              <a:xfrm>
                <a:off x="720" y="240"/>
                <a:ext cx="4752" cy="505"/>
              </a:xfrm>
              <a:prstGeom prst="roundRect">
                <a:avLst>
                  <a:gd name="adj" fmla="val 50000"/>
                </a:avLst>
              </a:prstGeom>
              <a:blipFill dpi="0" rotWithShape="1">
                <a:blip r:embed="rId3"/>
                <a:srcRect/>
                <a:tile tx="0" ty="0" sx="100000" sy="100000" flip="none" algn="tl"/>
              </a:blipFill>
              <a:ln w="38100" algn="ctr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 algn="r" rtl="1" eaLnBrk="1" hangingPunct="1"/>
                <a:endParaRPr lang="en-US" sz="1800">
                  <a:solidFill>
                    <a:schemeClr val="bg1"/>
                  </a:solidFill>
                </a:endParaRPr>
              </a:p>
            </p:txBody>
          </p:sp>
          <p:sp>
            <p:nvSpPr>
              <p:cNvPr id="6" name="Text Box 26" descr="White marble"/>
              <p:cNvSpPr txBox="1">
                <a:spLocks noChangeArrowheads="1"/>
              </p:cNvSpPr>
              <p:nvPr/>
            </p:nvSpPr>
            <p:spPr bwMode="gray">
              <a:xfrm>
                <a:off x="918" y="296"/>
                <a:ext cx="4371" cy="365"/>
              </a:xfrm>
              <a:prstGeom prst="rect">
                <a:avLst/>
              </a:prstGeom>
              <a:blipFill dpi="0" rotWithShape="1">
                <a:blip r:embed="rId3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/>
                <a:r>
                  <a:rPr lang="en-US" sz="2600" b="1" u="sng">
                    <a:solidFill>
                      <a:srgbClr val="0033CC"/>
                    </a:solidFill>
                  </a:rPr>
                  <a:t>MỤC TIÊU BÀI HỌC</a:t>
                </a:r>
              </a:p>
            </p:txBody>
          </p:sp>
        </p:grpSp>
      </p:grpSp>
      <p:sp>
        <p:nvSpPr>
          <p:cNvPr id="7" name="Flowchart: Terminator 6"/>
          <p:cNvSpPr/>
          <p:nvPr/>
        </p:nvSpPr>
        <p:spPr>
          <a:xfrm>
            <a:off x="1905000" y="2057400"/>
            <a:ext cx="6757988" cy="973137"/>
          </a:xfrm>
          <a:prstGeom prst="flowChartTerminator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600" b="0" smtClean="0">
                <a:solidFill>
                  <a:schemeClr val="tx1"/>
                </a:solidFill>
              </a:rPr>
              <a:t>Biết sử dụng công cụ tô màu để tô màu chi tiết tranh vẽ</a:t>
            </a:r>
            <a:endParaRPr lang="en-US" sz="2600" b="0" dirty="0">
              <a:solidFill>
                <a:schemeClr val="tx1"/>
              </a:solidFill>
            </a:endParaRPr>
          </a:p>
        </p:txBody>
      </p:sp>
      <p:sp>
        <p:nvSpPr>
          <p:cNvPr id="8" name="Flowchart: Terminator 7"/>
          <p:cNvSpPr/>
          <p:nvPr/>
        </p:nvSpPr>
        <p:spPr>
          <a:xfrm>
            <a:off x="1939925" y="4124325"/>
            <a:ext cx="6759575" cy="974725"/>
          </a:xfrm>
          <a:prstGeom prst="flowChartTerminator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600" b="0" smtClean="0">
                <a:solidFill>
                  <a:schemeClr val="tx1"/>
                </a:solidFill>
              </a:rPr>
              <a:t>Thực hiện nhanh nhẹn thao tác tô màu cho tranh vẽ.</a:t>
            </a:r>
            <a:endParaRPr lang="en-US" sz="2600" b="0" dirty="0">
              <a:solidFill>
                <a:schemeClr val="tx1"/>
              </a:solidFill>
            </a:endParaRPr>
          </a:p>
        </p:txBody>
      </p:sp>
      <p:grpSp>
        <p:nvGrpSpPr>
          <p:cNvPr id="9" name="Group 7"/>
          <p:cNvGrpSpPr>
            <a:grpSpLocks/>
          </p:cNvGrpSpPr>
          <p:nvPr/>
        </p:nvGrpSpPr>
        <p:grpSpPr bwMode="auto">
          <a:xfrm>
            <a:off x="421521" y="2192337"/>
            <a:ext cx="1554917" cy="2745403"/>
            <a:chOff x="350838" y="1876799"/>
            <a:chExt cx="1554162" cy="2746001"/>
          </a:xfrm>
        </p:grpSpPr>
        <p:grpSp>
          <p:nvGrpSpPr>
            <p:cNvPr id="10" name="Group 7"/>
            <p:cNvGrpSpPr>
              <a:grpSpLocks/>
            </p:cNvGrpSpPr>
            <p:nvPr/>
          </p:nvGrpSpPr>
          <p:grpSpPr bwMode="auto">
            <a:xfrm>
              <a:off x="914400" y="2133600"/>
              <a:ext cx="914400" cy="152400"/>
              <a:chOff x="0" y="1896"/>
              <a:chExt cx="5760" cy="120"/>
            </a:xfrm>
          </p:grpSpPr>
          <p:sp>
            <p:nvSpPr>
              <p:cNvPr id="26" name="Rectangle 8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27" name="Rectangle 9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</p:grpSp>
        <p:grpSp>
          <p:nvGrpSpPr>
            <p:cNvPr id="11" name="Group 40"/>
            <p:cNvGrpSpPr>
              <a:grpSpLocks/>
            </p:cNvGrpSpPr>
            <p:nvPr/>
          </p:nvGrpSpPr>
          <p:grpSpPr bwMode="auto">
            <a:xfrm rot="5400000">
              <a:off x="-243681" y="3185319"/>
              <a:ext cx="1858962" cy="304800"/>
              <a:chOff x="0" y="1896"/>
              <a:chExt cx="5760" cy="120"/>
            </a:xfrm>
          </p:grpSpPr>
          <p:sp>
            <p:nvSpPr>
              <p:cNvPr id="24" name="Rectangle 41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25" name="Rectangle 42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</p:grpSp>
        <p:grpSp>
          <p:nvGrpSpPr>
            <p:cNvPr id="12" name="Group 14"/>
            <p:cNvGrpSpPr>
              <a:grpSpLocks/>
            </p:cNvGrpSpPr>
            <p:nvPr/>
          </p:nvGrpSpPr>
          <p:grpSpPr bwMode="auto">
            <a:xfrm rot="5400000">
              <a:off x="317343" y="1917435"/>
              <a:ext cx="717865" cy="636587"/>
              <a:chOff x="2078" y="1824"/>
              <a:chExt cx="1783" cy="1615"/>
            </a:xfrm>
          </p:grpSpPr>
          <p:sp>
            <p:nvSpPr>
              <p:cNvPr id="19" name="AutoShape 16"/>
              <p:cNvSpPr>
                <a:spLocks noChangeArrowheads="1"/>
              </p:cNvSpPr>
              <p:nvPr/>
            </p:nvSpPr>
            <p:spPr bwMode="gray">
              <a:xfrm rot="5400000" flipH="1">
                <a:off x="3610" y="2514"/>
                <a:ext cx="309" cy="193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rgbClr val="F1FBFD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20" name="Oval 18"/>
              <p:cNvSpPr>
                <a:spLocks noChangeArrowheads="1"/>
              </p:cNvSpPr>
              <p:nvPr/>
            </p:nvSpPr>
            <p:spPr bwMode="gray">
              <a:xfrm>
                <a:off x="2078" y="1824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21" name="Oval 19"/>
              <p:cNvSpPr>
                <a:spLocks noChangeArrowheads="1"/>
              </p:cNvSpPr>
              <p:nvPr/>
            </p:nvSpPr>
            <p:spPr bwMode="gray">
              <a:xfrm>
                <a:off x="2170" y="1915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22" name="Oval 22"/>
              <p:cNvSpPr>
                <a:spLocks noChangeArrowheads="1"/>
              </p:cNvSpPr>
              <p:nvPr/>
            </p:nvSpPr>
            <p:spPr bwMode="gray">
              <a:xfrm>
                <a:off x="2169" y="2099"/>
                <a:ext cx="1412" cy="1079"/>
              </a:xfrm>
              <a:prstGeom prst="ellipse">
                <a:avLst/>
              </a:prstGeom>
              <a:gradFill rotWithShape="1">
                <a:gsLst>
                  <a:gs pos="0">
                    <a:srgbClr val="7A7400"/>
                  </a:gs>
                  <a:gs pos="50000">
                    <a:schemeClr val="hlink"/>
                  </a:gs>
                  <a:gs pos="100000">
                    <a:srgbClr val="7A7400"/>
                  </a:gs>
                </a:gsLst>
                <a:lin ang="18900000" scaled="1"/>
              </a:gradFill>
              <a:ln>
                <a:noFill/>
              </a:ln>
              <a:extLst/>
            </p:spPr>
            <p:txBody>
              <a:bodyPr rot="10800000" vert="eaVert" anchor="ctr">
                <a:spAutoFit/>
              </a:bodyPr>
              <a:lstStyle/>
              <a:p>
                <a:pPr eaLnBrk="1" hangingPunct="1">
                  <a:defRPr/>
                </a:pPr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23" name="Oval 23" descr="Pink tissue paper"/>
              <p:cNvSpPr>
                <a:spLocks noChangeArrowheads="1"/>
              </p:cNvSpPr>
              <p:nvPr/>
            </p:nvSpPr>
            <p:spPr bwMode="gray">
              <a:xfrm>
                <a:off x="2178" y="2085"/>
                <a:ext cx="1417" cy="1095"/>
              </a:xfrm>
              <a:prstGeom prst="ellipse">
                <a:avLst/>
              </a:prstGeom>
              <a:blipFill dpi="0" rotWithShape="1">
                <a:blip r:embed="rId2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anchor="ctr">
                <a:spAutoFit/>
              </a:bodyPr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</p:grpSp>
        <p:grpSp>
          <p:nvGrpSpPr>
            <p:cNvPr id="13" name="Group 7"/>
            <p:cNvGrpSpPr>
              <a:grpSpLocks/>
            </p:cNvGrpSpPr>
            <p:nvPr/>
          </p:nvGrpSpPr>
          <p:grpSpPr bwMode="auto">
            <a:xfrm>
              <a:off x="990600" y="4191000"/>
              <a:ext cx="914400" cy="152400"/>
              <a:chOff x="0" y="1896"/>
              <a:chExt cx="5760" cy="120"/>
            </a:xfrm>
          </p:grpSpPr>
          <p:sp>
            <p:nvSpPr>
              <p:cNvPr id="17" name="Rectangle 8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18" name="Rectangle 9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</p:grpSp>
        <p:grpSp>
          <p:nvGrpSpPr>
            <p:cNvPr id="14" name="Group 14"/>
            <p:cNvGrpSpPr>
              <a:grpSpLocks/>
            </p:cNvGrpSpPr>
            <p:nvPr/>
          </p:nvGrpSpPr>
          <p:grpSpPr bwMode="auto">
            <a:xfrm rot="5400000">
              <a:off x="345281" y="3977482"/>
              <a:ext cx="650875" cy="639762"/>
              <a:chOff x="4142" y="1832"/>
              <a:chExt cx="1621" cy="1610"/>
            </a:xfrm>
          </p:grpSpPr>
          <p:sp>
            <p:nvSpPr>
              <p:cNvPr id="15" name="Oval 18"/>
              <p:cNvSpPr>
                <a:spLocks noChangeArrowheads="1"/>
              </p:cNvSpPr>
              <p:nvPr/>
            </p:nvSpPr>
            <p:spPr bwMode="gray">
              <a:xfrm>
                <a:off x="4142" y="1832"/>
                <a:ext cx="1621" cy="1610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16" name="Oval 23" descr="Pink tissue paper"/>
              <p:cNvSpPr>
                <a:spLocks noChangeArrowheads="1"/>
              </p:cNvSpPr>
              <p:nvPr/>
            </p:nvSpPr>
            <p:spPr bwMode="gray">
              <a:xfrm>
                <a:off x="4245" y="2090"/>
                <a:ext cx="1422" cy="1091"/>
              </a:xfrm>
              <a:prstGeom prst="ellipse">
                <a:avLst/>
              </a:prstGeom>
              <a:blipFill dpi="0" rotWithShape="1">
                <a:blip r:embed="rId2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anchor="ctr">
                <a:spAutoFit/>
              </a:bodyPr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409517" y="4008438"/>
            <a:ext cx="8507529" cy="1092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lang="en-US" sz="2600">
                <a:solidFill>
                  <a:srgbClr val="3333FF"/>
                </a:solidFill>
                <a:latin typeface="Times New Roman" pitchFamily="18" charset="0"/>
              </a:rPr>
              <a:t>Thảo luận nhóm 2 (Thời gian 3 phút) với nội dung: </a:t>
            </a:r>
          </a:p>
          <a:p>
            <a:pPr algn="ctr"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lang="en-US" sz="2600" i="1">
                <a:solidFill>
                  <a:srgbClr val="FF0000"/>
                </a:solidFill>
                <a:latin typeface="Times New Roman" pitchFamily="18" charset="0"/>
              </a:rPr>
              <a:t>Hãy </a:t>
            </a:r>
            <a:r>
              <a:rPr lang="en-US" sz="2600" i="1" smtClean="0">
                <a:solidFill>
                  <a:srgbClr val="FF0000"/>
                </a:solidFill>
                <a:latin typeface="Times New Roman" pitchFamily="18" charset="0"/>
              </a:rPr>
              <a:t>chỉ ra vị trí công cụ tô màu        trên phần mềm Paint   </a:t>
            </a:r>
            <a:endParaRPr lang="en-US" sz="2600">
              <a:solidFill>
                <a:srgbClr val="FF0000"/>
              </a:solidFill>
              <a:latin typeface="Times New Roman" pitchFamily="18" charset="0"/>
            </a:endParaRPr>
          </a:p>
        </p:txBody>
      </p:sp>
      <p:pic>
        <p:nvPicPr>
          <p:cNvPr id="7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467" y="2522531"/>
            <a:ext cx="1752600" cy="128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WordArt 19"/>
          <p:cNvSpPr>
            <a:spLocks noChangeArrowheads="1" noChangeShapeType="1" noTextEdit="1"/>
          </p:cNvSpPr>
          <p:nvPr/>
        </p:nvSpPr>
        <p:spPr bwMode="auto">
          <a:xfrm>
            <a:off x="3074967" y="2954331"/>
            <a:ext cx="3165475" cy="419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0" kern="1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>
                    <a:alpha val="50195"/>
                  </a:srgbClr>
                </a:solidFill>
                <a:effectLst>
                  <a:outerShdw blurRad="60007" dist="310007" dir="7679996" sy="30000" kx="1300191" algn="ctr" rotWithShape="0">
                    <a:srgbClr val="000000">
                      <a:alpha val="31998"/>
                    </a:srgbClr>
                  </a:outerShdw>
                </a:effectLst>
                <a:latin typeface="Arial"/>
                <a:cs typeface="Arial"/>
              </a:rPr>
              <a:t>Thảo luận nhóm</a:t>
            </a:r>
          </a:p>
        </p:txBody>
      </p:sp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519057" y="1931967"/>
            <a:ext cx="579120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600" b="1">
                <a:solidFill>
                  <a:srgbClr val="3333FF"/>
                </a:solidFill>
                <a:latin typeface="Times New Roman" pitchFamily="18" charset="0"/>
              </a:rPr>
              <a:t>1. </a:t>
            </a:r>
            <a:r>
              <a:rPr lang="en-US" sz="2600" b="1" smtClean="0">
                <a:solidFill>
                  <a:srgbClr val="3333FF"/>
                </a:solidFill>
                <a:latin typeface="Times New Roman" pitchFamily="18" charset="0"/>
              </a:rPr>
              <a:t>Công cụ tô màu</a:t>
            </a:r>
            <a:endParaRPr lang="en-US" sz="2600" b="1">
              <a:solidFill>
                <a:srgbClr val="3333FF"/>
              </a:solidFill>
              <a:latin typeface="Times New Roman" pitchFamily="18" charset="0"/>
            </a:endParaRPr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2286000" y="871509"/>
            <a:ext cx="3505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n-US" sz="2800" b="1" u="sng">
                <a:solidFill>
                  <a:srgbClr val="002060"/>
                </a:solidFill>
                <a:latin typeface="Times New Roman" pitchFamily="18" charset="0"/>
              </a:rPr>
              <a:t>Môn:</a:t>
            </a:r>
            <a:r>
              <a:rPr lang="en-US" sz="2800" b="1">
                <a:solidFill>
                  <a:srgbClr val="002060"/>
                </a:solidFill>
                <a:latin typeface="Times New Roman" pitchFamily="18" charset="0"/>
              </a:rPr>
              <a:t> Tin học</a:t>
            </a:r>
          </a:p>
        </p:txBody>
      </p:sp>
      <p:sp>
        <p:nvSpPr>
          <p:cNvPr id="15" name="Text Box 11"/>
          <p:cNvSpPr txBox="1">
            <a:spLocks noChangeArrowheads="1"/>
          </p:cNvSpPr>
          <p:nvPr/>
        </p:nvSpPr>
        <p:spPr bwMode="auto">
          <a:xfrm>
            <a:off x="838200" y="1347759"/>
            <a:ext cx="8077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/>
            <a:r>
              <a:rPr lang="en-US" sz="2800" b="1" u="sng">
                <a:solidFill>
                  <a:srgbClr val="002060"/>
                </a:solidFill>
                <a:latin typeface="Times New Roman" pitchFamily="18" charset="0"/>
              </a:rPr>
              <a:t>Bài </a:t>
            </a:r>
            <a:r>
              <a:rPr lang="en-US" sz="2800" u="sng" smtClean="0">
                <a:solidFill>
                  <a:srgbClr val="002060"/>
                </a:solidFill>
              </a:rPr>
              <a:t>6</a:t>
            </a:r>
            <a:r>
              <a:rPr lang="en-US" sz="2800" b="1" smtClean="0">
                <a:solidFill>
                  <a:srgbClr val="002060"/>
                </a:solidFill>
                <a:latin typeface="Times New Roman" pitchFamily="18" charset="0"/>
              </a:rPr>
              <a:t>: Tô màu hoàn thiện tranh vẽ</a:t>
            </a:r>
            <a:endParaRPr lang="en-US" sz="2800" b="1">
              <a:solidFill>
                <a:srgbClr val="002060"/>
              </a:solidFill>
              <a:latin typeface="Times New Roman" pitchFamily="18" charset="0"/>
            </a:endParaRPr>
          </a:p>
        </p:txBody>
      </p:sp>
      <p:pic>
        <p:nvPicPr>
          <p:cNvPr id="16" name="Picture 15" descr="tô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19695" y="4451364"/>
            <a:ext cx="496902" cy="5764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1"/>
          <p:cNvSpPr txBox="1">
            <a:spLocks noChangeArrowheads="1"/>
          </p:cNvSpPr>
          <p:nvPr/>
        </p:nvSpPr>
        <p:spPr bwMode="auto">
          <a:xfrm>
            <a:off x="2286000" y="871509"/>
            <a:ext cx="3505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n-US" sz="2800" b="1" u="sng">
                <a:solidFill>
                  <a:srgbClr val="002060"/>
                </a:solidFill>
                <a:latin typeface="Times New Roman" pitchFamily="18" charset="0"/>
              </a:rPr>
              <a:t>Môn:</a:t>
            </a:r>
            <a:r>
              <a:rPr lang="en-US" sz="2800" b="1">
                <a:solidFill>
                  <a:srgbClr val="002060"/>
                </a:solidFill>
                <a:latin typeface="Times New Roman" pitchFamily="18" charset="0"/>
              </a:rPr>
              <a:t> Tin học</a:t>
            </a:r>
          </a:p>
        </p:txBody>
      </p:sp>
      <p:sp>
        <p:nvSpPr>
          <p:cNvPr id="4" name="Text Box 11"/>
          <p:cNvSpPr txBox="1">
            <a:spLocks noChangeArrowheads="1"/>
          </p:cNvSpPr>
          <p:nvPr/>
        </p:nvSpPr>
        <p:spPr bwMode="auto">
          <a:xfrm>
            <a:off x="838200" y="1347759"/>
            <a:ext cx="8077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/>
            <a:r>
              <a:rPr lang="en-US" sz="2800" b="1" u="sng">
                <a:solidFill>
                  <a:srgbClr val="002060"/>
                </a:solidFill>
                <a:latin typeface="Times New Roman" pitchFamily="18" charset="0"/>
              </a:rPr>
              <a:t>Bài </a:t>
            </a:r>
            <a:r>
              <a:rPr lang="en-US" sz="2800" u="sng" smtClean="0">
                <a:solidFill>
                  <a:srgbClr val="002060"/>
                </a:solidFill>
              </a:rPr>
              <a:t>6</a:t>
            </a:r>
            <a:r>
              <a:rPr lang="en-US" sz="2800" b="1" smtClean="0">
                <a:solidFill>
                  <a:srgbClr val="002060"/>
                </a:solidFill>
                <a:latin typeface="Times New Roman" pitchFamily="18" charset="0"/>
              </a:rPr>
              <a:t>: Tô màu hoàn thiện tranh vẽ</a:t>
            </a:r>
            <a:endParaRPr lang="en-US" sz="2800" b="1">
              <a:solidFill>
                <a:srgbClr val="002060"/>
              </a:solidFill>
              <a:latin typeface="Times New Roman" pitchFamily="18" charset="0"/>
            </a:endParaRPr>
          </a:p>
        </p:txBody>
      </p:sp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592083" y="1822428"/>
            <a:ext cx="82296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600" b="1" smtClean="0">
                <a:solidFill>
                  <a:srgbClr val="3333FF"/>
                </a:solidFill>
                <a:latin typeface="Times New Roman" pitchFamily="18" charset="0"/>
              </a:rPr>
              <a:t>2. Tô màu cho tranh</a:t>
            </a:r>
            <a:endParaRPr lang="en-US" sz="2600" b="1">
              <a:solidFill>
                <a:srgbClr val="3333FF"/>
              </a:solidFill>
              <a:latin typeface="Times New Roman" pitchFamily="18" charset="0"/>
            </a:endParaRPr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190440" y="3611565"/>
            <a:ext cx="8521700" cy="1092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lang="en-US" sz="2600">
                <a:solidFill>
                  <a:srgbClr val="3333FF"/>
                </a:solidFill>
                <a:latin typeface="Times New Roman" pitchFamily="18" charset="0"/>
              </a:rPr>
              <a:t>Thảo luận nhóm 2 (Thời gian </a:t>
            </a:r>
            <a:r>
              <a:rPr lang="en-US" sz="2600" smtClean="0">
                <a:solidFill>
                  <a:srgbClr val="3333FF"/>
                </a:solidFill>
                <a:latin typeface="Times New Roman" pitchFamily="18" charset="0"/>
              </a:rPr>
              <a:t>3 </a:t>
            </a:r>
            <a:r>
              <a:rPr lang="en-US" sz="2600">
                <a:solidFill>
                  <a:srgbClr val="3333FF"/>
                </a:solidFill>
                <a:latin typeface="Times New Roman" pitchFamily="18" charset="0"/>
              </a:rPr>
              <a:t>phút) với nội dung: 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lang="en-US" sz="2600" i="1" smtClean="0">
                <a:solidFill>
                  <a:srgbClr val="FF0000"/>
                </a:solidFill>
                <a:latin typeface="Times New Roman" pitchFamily="18" charset="0"/>
              </a:rPr>
              <a:t>	Nêu các bước tô màu cho tranh “ Lá cờ Việt Nam”?</a:t>
            </a:r>
            <a:endParaRPr lang="en-US" sz="2600">
              <a:solidFill>
                <a:srgbClr val="FF0000"/>
              </a:solidFill>
              <a:latin typeface="Times New Roman" pitchFamily="18" charset="0"/>
            </a:endParaRPr>
          </a:p>
        </p:txBody>
      </p:sp>
      <p:pic>
        <p:nvPicPr>
          <p:cNvPr id="7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628" y="2246867"/>
            <a:ext cx="1752600" cy="128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WordArt 19"/>
          <p:cNvSpPr>
            <a:spLocks noChangeArrowheads="1" noChangeShapeType="1" noTextEdit="1"/>
          </p:cNvSpPr>
          <p:nvPr/>
        </p:nvSpPr>
        <p:spPr bwMode="auto">
          <a:xfrm>
            <a:off x="2709837" y="2516175"/>
            <a:ext cx="3165475" cy="419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0" kern="1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>
                    <a:alpha val="50195"/>
                  </a:srgbClr>
                </a:solidFill>
                <a:effectLst>
                  <a:outerShdw blurRad="60007" dist="310007" dir="7679996" sy="30000" kx="1300191" algn="ctr" rotWithShape="0">
                    <a:srgbClr val="000000">
                      <a:alpha val="31998"/>
                    </a:srgbClr>
                  </a:outerShdw>
                </a:effectLst>
                <a:latin typeface="Arial"/>
                <a:cs typeface="Arial"/>
              </a:rPr>
              <a:t>Thảo luận nhóm</a:t>
            </a:r>
          </a:p>
        </p:txBody>
      </p:sp>
      <p:pic>
        <p:nvPicPr>
          <p:cNvPr id="9" name="Picture 8" descr="c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4506" y="4706955"/>
            <a:ext cx="2227293" cy="14605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5"/>
          <p:cNvSpPr txBox="1">
            <a:spLocks noChangeArrowheads="1"/>
          </p:cNvSpPr>
          <p:nvPr/>
        </p:nvSpPr>
        <p:spPr bwMode="auto">
          <a:xfrm>
            <a:off x="2819376" y="3538539"/>
            <a:ext cx="6044756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700">
                <a:solidFill>
                  <a:srgbClr val="3333FF"/>
                </a:solidFill>
                <a:latin typeface="Times New Roman" pitchFamily="18" charset="0"/>
              </a:rPr>
              <a:t>Trình bày các bước </a:t>
            </a:r>
            <a:r>
              <a:rPr lang="en-US" sz="2700" smtClean="0">
                <a:solidFill>
                  <a:srgbClr val="3333FF"/>
                </a:solidFill>
                <a:latin typeface="Times New Roman" pitchFamily="18" charset="0"/>
              </a:rPr>
              <a:t>tô màu cho tranh.</a:t>
            </a:r>
            <a:endParaRPr lang="en-US" sz="2700">
              <a:solidFill>
                <a:srgbClr val="3333FF"/>
              </a:solidFill>
              <a:latin typeface="Times New Roman" pitchFamily="18" charset="0"/>
            </a:endParaRPr>
          </a:p>
        </p:txBody>
      </p:sp>
      <p:pic>
        <p:nvPicPr>
          <p:cNvPr id="3" name="Picture 13" descr="IMG (2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707" y="2628896"/>
            <a:ext cx="1878565" cy="181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11"/>
          <p:cNvSpPr txBox="1">
            <a:spLocks noChangeArrowheads="1"/>
          </p:cNvSpPr>
          <p:nvPr/>
        </p:nvSpPr>
        <p:spPr bwMode="auto">
          <a:xfrm>
            <a:off x="2286000" y="871509"/>
            <a:ext cx="3505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n-US" sz="2800" b="1" u="sng">
                <a:solidFill>
                  <a:srgbClr val="002060"/>
                </a:solidFill>
                <a:latin typeface="Times New Roman" pitchFamily="18" charset="0"/>
              </a:rPr>
              <a:t>Môn:</a:t>
            </a:r>
            <a:r>
              <a:rPr lang="en-US" sz="2800" b="1">
                <a:solidFill>
                  <a:srgbClr val="002060"/>
                </a:solidFill>
                <a:latin typeface="Times New Roman" pitchFamily="18" charset="0"/>
              </a:rPr>
              <a:t> Tin học</a:t>
            </a:r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838200" y="1347759"/>
            <a:ext cx="8077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/>
            <a:r>
              <a:rPr lang="en-US" sz="2800" b="1" u="sng">
                <a:solidFill>
                  <a:srgbClr val="002060"/>
                </a:solidFill>
                <a:latin typeface="Times New Roman" pitchFamily="18" charset="0"/>
              </a:rPr>
              <a:t>Bài </a:t>
            </a:r>
            <a:r>
              <a:rPr lang="en-US" sz="2800" u="sng" smtClean="0">
                <a:solidFill>
                  <a:srgbClr val="002060"/>
                </a:solidFill>
              </a:rPr>
              <a:t>6</a:t>
            </a:r>
            <a:r>
              <a:rPr lang="en-US" sz="2800" b="1" smtClean="0">
                <a:solidFill>
                  <a:srgbClr val="002060"/>
                </a:solidFill>
                <a:latin typeface="Times New Roman" pitchFamily="18" charset="0"/>
              </a:rPr>
              <a:t>: Tô màu hoàn thiện tranh vẽ</a:t>
            </a:r>
            <a:endParaRPr lang="en-US" sz="2800" b="1">
              <a:solidFill>
                <a:srgbClr val="00206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482544" y="2625714"/>
            <a:ext cx="78835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Các bước thực hiện tô màu </a:t>
            </a:r>
            <a:r>
              <a:rPr lang="en-US" sz="2800" smtClean="0">
                <a:solidFill>
                  <a:srgbClr val="FF0000"/>
                </a:solidFill>
              </a:rPr>
              <a:t>cho tranh</a:t>
            </a:r>
            <a:endParaRPr lang="en-US" sz="280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811161" y="3319461"/>
            <a:ext cx="491031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Bước 1: Chọn công cụ tô </a:t>
            </a:r>
            <a:r>
              <a:rPr lang="en-US" sz="2800" smtClean="0"/>
              <a:t>màu  </a:t>
            </a:r>
            <a:endParaRPr lang="en-US" sz="280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74648" y="4378338"/>
            <a:ext cx="601472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Bước 2: </a:t>
            </a:r>
            <a:r>
              <a:rPr lang="en-US" sz="2800" smtClean="0"/>
              <a:t>Chọn </a:t>
            </a:r>
            <a:r>
              <a:rPr lang="en-US" sz="2800"/>
              <a:t>màu </a:t>
            </a:r>
            <a:r>
              <a:rPr lang="en-US" sz="2800" smtClean="0"/>
              <a:t>tô trong hộp màu. </a:t>
            </a:r>
            <a:endParaRPr lang="en-US" sz="2800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774648" y="5181624"/>
            <a:ext cx="802014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Bước 3: </a:t>
            </a:r>
            <a:r>
              <a:rPr lang="en-US" sz="2800" smtClean="0"/>
              <a:t>Chọn vùng muốn tô màu, nháy chuột để tô</a:t>
            </a:r>
            <a:endParaRPr lang="en-US" sz="2800"/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2286000" y="871509"/>
            <a:ext cx="3505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n-US" sz="2800" b="1" u="sng">
                <a:solidFill>
                  <a:srgbClr val="002060"/>
                </a:solidFill>
                <a:latin typeface="Times New Roman" pitchFamily="18" charset="0"/>
              </a:rPr>
              <a:t>Môn:</a:t>
            </a:r>
            <a:r>
              <a:rPr lang="en-US" sz="2800" b="1">
                <a:solidFill>
                  <a:srgbClr val="002060"/>
                </a:solidFill>
                <a:latin typeface="Times New Roman" pitchFamily="18" charset="0"/>
              </a:rPr>
              <a:t> Tin học</a:t>
            </a: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838200" y="1347759"/>
            <a:ext cx="8077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/>
            <a:r>
              <a:rPr lang="en-US" sz="2800" b="1" u="sng">
                <a:solidFill>
                  <a:srgbClr val="002060"/>
                </a:solidFill>
                <a:latin typeface="Times New Roman" pitchFamily="18" charset="0"/>
              </a:rPr>
              <a:t>Bài </a:t>
            </a:r>
            <a:r>
              <a:rPr lang="en-US" sz="2800" u="sng" smtClean="0">
                <a:solidFill>
                  <a:srgbClr val="002060"/>
                </a:solidFill>
              </a:rPr>
              <a:t>6</a:t>
            </a:r>
            <a:r>
              <a:rPr lang="en-US" sz="2800" b="1" smtClean="0">
                <a:solidFill>
                  <a:srgbClr val="002060"/>
                </a:solidFill>
                <a:latin typeface="Times New Roman" pitchFamily="18" charset="0"/>
              </a:rPr>
              <a:t>: Tô màu hoàn thiện tranh vẽ</a:t>
            </a:r>
            <a:endParaRPr lang="en-US" sz="2800" b="1">
              <a:solidFill>
                <a:srgbClr val="002060"/>
              </a:solidFill>
              <a:latin typeface="Times New Roman" pitchFamily="18" charset="0"/>
            </a:endParaRPr>
          </a:p>
        </p:txBody>
      </p:sp>
      <p:pic>
        <p:nvPicPr>
          <p:cNvPr id="12" name="Picture 11" descr="tô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4825" y="3282948"/>
            <a:ext cx="496902" cy="576404"/>
          </a:xfrm>
          <a:prstGeom prst="rect">
            <a:avLst/>
          </a:prstGeom>
        </p:spPr>
      </p:pic>
      <p:pic>
        <p:nvPicPr>
          <p:cNvPr id="13" name="Picture 12" descr="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99293" y="4195773"/>
            <a:ext cx="1825650" cy="89923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4852" y="1579830"/>
            <a:ext cx="8534400" cy="132343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spc="50" dirty="0">
                <a:ln w="11430">
                  <a:solidFill>
                    <a:srgbClr val="0070C0"/>
                  </a:solidFill>
                </a:ln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THỰC HÀNH </a:t>
            </a:r>
          </a:p>
        </p:txBody>
      </p:sp>
      <p:pic>
        <p:nvPicPr>
          <p:cNvPr id="9219" name="Picture 5" descr="D6813819845B4220B39B42C244DE315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812088" y="549275"/>
            <a:ext cx="8636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10" descr="EF5A5FBE7C05422E9F0C3FC53099299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9750" y="981075"/>
            <a:ext cx="857250" cy="179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15" descr="FF1E1E57665942E3A74FF221CEBC4268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1188" y="2241550"/>
            <a:ext cx="6858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5" descr="D6813819845B4220B39B42C244DE315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6263" y="4545013"/>
            <a:ext cx="85725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3" name="Picture 15" descr="FF1E1E57665942E3A74FF221CEBC4268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956550" y="1989138"/>
            <a:ext cx="6858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4" name="Picture 2" descr="j019538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192721" y="4414851"/>
            <a:ext cx="1905000" cy="194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738134" y="1089025"/>
            <a:ext cx="7667731" cy="1354124"/>
          </a:xfrm>
          <a:prstGeom prst="roundRect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defTabSz="457200">
              <a:lnSpc>
                <a:spcPct val="150000"/>
              </a:lnSpc>
              <a:defRPr/>
            </a:pPr>
            <a:r>
              <a:rPr lang="en-US" sz="2800" b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1: </a:t>
            </a:r>
            <a:r>
              <a:rPr lang="vi-VN" sz="2800" b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 </a:t>
            </a:r>
            <a:r>
              <a:rPr lang="vi-VN" sz="2800" b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 </a:t>
            </a:r>
            <a:r>
              <a:rPr lang="en-US" sz="2800" b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vẽ hình 1 rồi thực hiện tô màu để được hình 2</a:t>
            </a:r>
            <a:endParaRPr lang="en-US" sz="2800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1" name="TextBox 4"/>
          <p:cNvSpPr txBox="1">
            <a:spLocks noChangeArrowheads="1"/>
          </p:cNvSpPr>
          <p:nvPr/>
        </p:nvSpPr>
        <p:spPr bwMode="auto">
          <a:xfrm>
            <a:off x="1204913" y="333375"/>
            <a:ext cx="68421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457200"/>
            <a:r>
              <a:rPr lang="vi-VN" altLang="en-US" sz="3600">
                <a:solidFill>
                  <a:srgbClr val="0000FF"/>
                </a:solidFill>
                <a:cs typeface="Times New Roman" pitchFamily="18" charset="0"/>
              </a:rPr>
              <a:t>Bài thực hành</a:t>
            </a:r>
            <a:r>
              <a:rPr lang="vi-VN" altLang="en-US" sz="4400">
                <a:solidFill>
                  <a:srgbClr val="0000FF"/>
                </a:solidFill>
                <a:cs typeface="Times New Roman" pitchFamily="18" charset="0"/>
              </a:rPr>
              <a:t> </a:t>
            </a:r>
            <a:endParaRPr lang="en-US" altLang="en-US" sz="4400">
              <a:solidFill>
                <a:srgbClr val="0000FF"/>
              </a:solidFill>
              <a:cs typeface="Times New Roman" pitchFamily="18" charset="0"/>
            </a:endParaRPr>
          </a:p>
        </p:txBody>
      </p:sp>
      <p:pic>
        <p:nvPicPr>
          <p:cNvPr id="5" name="Picture 4" descr="Captur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9778" y="2735253"/>
            <a:ext cx="7120035" cy="26809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27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7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2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2771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Slit</Template>
  <TotalTime>4084</TotalTime>
  <Words>494</Words>
  <Application>Microsoft Office PowerPoint</Application>
  <PresentationFormat>On-screen Show (4:3)</PresentationFormat>
  <Paragraphs>71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.VnTime</vt:lpstr>
      <vt:lpstr>Arial</vt:lpstr>
      <vt:lpstr>Times New Roman</vt:lpstr>
      <vt:lpstr>Wingdings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nguyen van phu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Quy ñoàng maãu soá caùc phaân soá</dc:title>
  <dc:creator>nguyen cao minh</dc:creator>
  <cp:lastModifiedBy>admin</cp:lastModifiedBy>
  <cp:revision>414</cp:revision>
  <dcterms:created xsi:type="dcterms:W3CDTF">2007-01-31T15:27:14Z</dcterms:created>
  <dcterms:modified xsi:type="dcterms:W3CDTF">2020-12-02T01:29:18Z</dcterms:modified>
</cp:coreProperties>
</file>