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831" r:id="rId1"/>
    <p:sldMasterId id="2147483879" r:id="rId2"/>
    <p:sldMasterId id="2147483891" r:id="rId3"/>
  </p:sldMasterIdLst>
  <p:notesMasterIdLst>
    <p:notesMasterId r:id="rId15"/>
  </p:notesMasterIdLst>
  <p:sldIdLst>
    <p:sldId id="360" r:id="rId4"/>
    <p:sldId id="345" r:id="rId5"/>
    <p:sldId id="347" r:id="rId6"/>
    <p:sldId id="348" r:id="rId7"/>
    <p:sldId id="349" r:id="rId8"/>
    <p:sldId id="350" r:id="rId9"/>
    <p:sldId id="351" r:id="rId10"/>
    <p:sldId id="352" r:id="rId11"/>
    <p:sldId id="353" r:id="rId12"/>
    <p:sldId id="354" r:id="rId13"/>
    <p:sldId id="315" r:id="rId14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2" userDrawn="1">
          <p15:clr>
            <a:srgbClr val="A4A3A4"/>
          </p15:clr>
        </p15:guide>
        <p15:guide id="2" pos="285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0000CC"/>
    <a:srgbClr val="009900"/>
    <a:srgbClr val="C80823"/>
    <a:srgbClr val="003300"/>
    <a:srgbClr val="B2B2B2"/>
    <a:srgbClr val="808080"/>
    <a:srgbClr val="9933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491"/>
  </p:normalViewPr>
  <p:slideViewPr>
    <p:cSldViewPr showGuides="1">
      <p:cViewPr varScale="1">
        <p:scale>
          <a:sx n="88" d="100"/>
          <a:sy n="88" d="100"/>
        </p:scale>
        <p:origin x="1668" y="76"/>
      </p:cViewPr>
      <p:guideLst>
        <p:guide orient="horz" pos="2152"/>
        <p:guide pos="28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20/11/2022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305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36AED0B-2971-4E8F-8068-6204E8D9A9FF}" type="slidenum">
              <a:rPr lang="en-US" alt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8B649-E373-459F-82B8-086E517D3732}" type="slidenum">
              <a:rPr lang="en-US" alt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D48DB15-DF17-4A9D-AE5B-59CB4E2A49F9}" type="slidenum">
              <a:rPr lang="en-US" alt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CB7A1729-2E5D-4DA5-B38B-CF43FB20E17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amond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pPr>
              <a:defRPr/>
            </a:pPr>
            <a:fld id="{09D9B733-D4CA-4DAA-95E2-A0E953D350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amond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68C857F7-7E3A-4940-98EC-D9D97CDBE1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amond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8E646B-E187-4A6F-82EF-C161E9B87D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amond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308AE5A1-88BA-496B-9E53-E696E15C10B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amond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pPr>
              <a:defRPr/>
            </a:pPr>
            <a:fld id="{85016E33-B65C-4924-8FF2-358050DB51F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diamond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356FE19-89C7-478C-8AD8-9CE4DF6043A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diamond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F1AB23B6-732C-4E02-985E-F1DB3B4BCE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amond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3098081-A399-4BD0-9054-32DF8AD2E9CE}" type="slidenum">
              <a:rPr lang="en-US" alt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random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pPr>
              <a:defRPr/>
            </a:pPr>
            <a:fld id="{CAADCCC2-AD1F-44CC-B1DF-BEF2485AFBA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diamond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E7ACC1-9889-4F27-B7B5-D2389904A34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amond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pPr>
              <a:defRPr/>
            </a:pPr>
            <a:fld id="{1D535079-1B70-4D6C-AA4E-4D43B59F3AB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amond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7A1729-2E5D-4DA5-B38B-CF43FB20E17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4564176"/>
      </p:ext>
    </p:extLst>
  </p:cSld>
  <p:clrMapOvr>
    <a:masterClrMapping/>
  </p:clrMapOvr>
  <p:transition>
    <p:diamond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9B733-D4CA-4DAA-95E2-A0E953D3507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6156125"/>
      </p:ext>
    </p:extLst>
  </p:cSld>
  <p:clrMapOvr>
    <a:masterClrMapping/>
  </p:clrMapOvr>
  <p:transition>
    <p:diamond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857F7-7E3A-4940-98EC-D9D97CDBE19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2163622"/>
      </p:ext>
    </p:extLst>
  </p:cSld>
  <p:clrMapOvr>
    <a:masterClrMapping/>
  </p:clrMapOvr>
  <p:transition>
    <p:diamond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E646B-E187-4A6F-82EF-C161E9B87D6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7665482"/>
      </p:ext>
    </p:extLst>
  </p:cSld>
  <p:clrMapOvr>
    <a:masterClrMapping/>
  </p:clrMapOvr>
  <p:transition>
    <p:diamond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8AE5A1-88BA-496B-9E53-E696E15C10B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95374"/>
      </p:ext>
    </p:extLst>
  </p:cSld>
  <p:clrMapOvr>
    <a:masterClrMapping/>
  </p:clrMapOvr>
  <p:transition>
    <p:diamond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016E33-B65C-4924-8FF2-358050DB51F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6438266"/>
      </p:ext>
    </p:extLst>
  </p:cSld>
  <p:clrMapOvr>
    <a:masterClrMapping/>
  </p:clrMapOvr>
  <p:transition>
    <p:diamond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6FE19-89C7-478C-8AD8-9CE4DF6043A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2601059"/>
      </p:ext>
    </p:extLst>
  </p:cSld>
  <p:clrMapOvr>
    <a:masterClrMapping/>
  </p:clrMapOvr>
  <p:transition>
    <p:diamond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36E37F8-A1DB-4F11-95F0-39831A6744CA}" type="slidenum">
              <a:rPr lang="en-US" alt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random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AB23B6-732C-4E02-985E-F1DB3B4BCE2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6082247"/>
      </p:ext>
    </p:extLst>
  </p:cSld>
  <p:clrMapOvr>
    <a:masterClrMapping/>
  </p:clrMapOvr>
  <p:transition>
    <p:diamond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DCCC2-AD1F-44CC-B1DF-BEF2485AFBA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869957"/>
      </p:ext>
    </p:extLst>
  </p:cSld>
  <p:clrMapOvr>
    <a:masterClrMapping/>
  </p:clrMapOvr>
  <p:transition>
    <p:diamond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7ACC1-9889-4F27-B7B5-D2389904A34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003260"/>
      </p:ext>
    </p:extLst>
  </p:cSld>
  <p:clrMapOvr>
    <a:masterClrMapping/>
  </p:clrMapOvr>
  <p:transition>
    <p:diamond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35079-1B70-4D6C-AA4E-4D43B59F3AB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476748"/>
      </p:ext>
    </p:extLst>
  </p:cSld>
  <p:clrMapOvr>
    <a:masterClrMapping/>
  </p:clrMapOvr>
  <p:transition>
    <p:diamond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72506-232B-4163-B271-F19122363BC6}" type="slidenum">
              <a:rPr lang="en-US" alt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36BE246-F22C-484C-8440-B0A3CBC407FE}" type="slidenum">
              <a:rPr lang="en-US" alt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CE185773-2DC0-445B-ADDD-3680DFAC48D4}" type="slidenum">
              <a:rPr lang="en-US" alt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42DA70B-7265-4932-864D-AF6AE32DA123}" type="slidenum">
              <a:rPr lang="en-US" alt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D28541B-9DD6-4B1F-A182-5F8EC389F985}" type="slidenum">
              <a:rPr lang="en-US" alt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F26599D-F2A6-48BE-872E-F097ED5640BC}" type="slidenum">
              <a:rPr lang="en-US" alt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5A6EB32-2833-4A1E-ABE2-41874874403A}" type="datetimeFigureOut">
              <a:rPr lang="en-US" smtClean="0"/>
              <a:pPr>
                <a:defRPr/>
              </a:pPr>
              <a:t>20/11/2022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65741E98-5BCE-4985-89CF-8E92D25A2E2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34" r:id="rId3"/>
    <p:sldLayoutId id="2147483835" r:id="rId4"/>
    <p:sldLayoutId id="2147483836" r:id="rId5"/>
    <p:sldLayoutId id="2147483837" r:id="rId6"/>
    <p:sldLayoutId id="2147483838" r:id="rId7"/>
    <p:sldLayoutId id="2147483839" r:id="rId8"/>
    <p:sldLayoutId id="2147483840" r:id="rId9"/>
    <p:sldLayoutId id="2147483841" r:id="rId10"/>
    <p:sldLayoutId id="2147483842" r:id="rId11"/>
  </p:sldLayoutIdLst>
  <p:transition>
    <p:random/>
  </p:transition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B5AE17AB-EDFF-4B86-8D4B-440AE26AAFB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0" r:id="rId1"/>
    <p:sldLayoutId id="2147483881" r:id="rId2"/>
    <p:sldLayoutId id="2147483882" r:id="rId3"/>
    <p:sldLayoutId id="2147483883" r:id="rId4"/>
    <p:sldLayoutId id="2147483884" r:id="rId5"/>
    <p:sldLayoutId id="2147483885" r:id="rId6"/>
    <p:sldLayoutId id="2147483886" r:id="rId7"/>
    <p:sldLayoutId id="2147483887" r:id="rId8"/>
    <p:sldLayoutId id="2147483888" r:id="rId9"/>
    <p:sldLayoutId id="2147483889" r:id="rId10"/>
    <p:sldLayoutId id="2147483890" r:id="rId11"/>
  </p:sldLayoutIdLst>
  <p:transition>
    <p:diamond/>
  </p:transition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15D6770-BE25-4EC1-BF24-F6A1A37E2C42}" type="slidenum">
              <a:rPr lang="en-US">
                <a:solidFill>
                  <a:prstClr val="black">
                    <a:tint val="75000"/>
                  </a:prstClr>
                </a:solidFill>
                <a:latin typeface="Arial" charset="0"/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2704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2" r:id="rId1"/>
    <p:sldLayoutId id="2147483893" r:id="rId2"/>
    <p:sldLayoutId id="2147483894" r:id="rId3"/>
    <p:sldLayoutId id="2147483895" r:id="rId4"/>
    <p:sldLayoutId id="2147483896" r:id="rId5"/>
    <p:sldLayoutId id="2147483897" r:id="rId6"/>
    <p:sldLayoutId id="2147483898" r:id="rId7"/>
    <p:sldLayoutId id="2147483899" r:id="rId8"/>
    <p:sldLayoutId id="2147483900" r:id="rId9"/>
    <p:sldLayoutId id="2147483901" r:id="rId10"/>
    <p:sldLayoutId id="2147483902" r:id="rId11"/>
  </p:sldLayoutIdLst>
  <p:transition>
    <p:diamond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AC1EAA-0D27-4F51-BB3A-DB67EDB35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THỰC HÀNH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989CB8BC-0EA8-46D2-8DFD-1F854A52E5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418782"/>
            <a:ext cx="9390198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dãy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2049" name="Picture 3">
            <a:extLst>
              <a:ext uri="{FF2B5EF4-FFF2-40B4-BE49-F238E27FC236}">
                <a16:creationId xmlns:a16="http://schemas.microsoft.com/office/drawing/2014/main" id="{6C6F6474-4EB7-4B15-9CBE-DC026A0284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632" y="2568390"/>
            <a:ext cx="7228736" cy="922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>
            <a:extLst>
              <a:ext uri="{FF2B5EF4-FFF2-40B4-BE49-F238E27FC236}">
                <a16:creationId xmlns:a16="http://schemas.microsoft.com/office/drawing/2014/main" id="{8870C7EC-D340-40C0-B8E4-B4CF4F1A0D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723382"/>
            <a:ext cx="8493031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3333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3333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3333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3333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3333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gõ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3333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3333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3333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"TIN HOC",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3333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3333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3333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3333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3333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3333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3333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3333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3333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3333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3333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3333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3333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3333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3333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3333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3333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3333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3333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3333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rgbClr val="3333FF"/>
              </a:solidFill>
              <a:effectLst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353EE7-1272-4673-A509-5B834EA194A1}"/>
              </a:ext>
            </a:extLst>
          </p:cNvPr>
          <p:cNvSpPr txBox="1"/>
          <p:nvPr/>
        </p:nvSpPr>
        <p:spPr>
          <a:xfrm>
            <a:off x="228600" y="5018782"/>
            <a:ext cx="8842247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gõ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"TIN HOC",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phím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phím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phím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sở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phím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dưới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40405844"/>
      </p:ext>
    </p:extLst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7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467600" cy="12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3" name="Picture 8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2508250" y="2508250"/>
            <a:ext cx="5105400" cy="8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Picture 9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-2074069" y="2269332"/>
            <a:ext cx="4376737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Picture 10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14300"/>
            <a:ext cx="579120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6" name="Picture 11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120607" y="3834606"/>
            <a:ext cx="5943600" cy="10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7" name="Picture 12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6745288"/>
            <a:ext cx="6781800" cy="11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8" name="Picture 13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6656388"/>
            <a:ext cx="5029200" cy="12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9" name="Picture 14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6881812" y="4460876"/>
            <a:ext cx="4284663" cy="8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90" name="Rectangle 16"/>
          <p:cNvSpPr>
            <a:spLocks noChangeArrowheads="1"/>
          </p:cNvSpPr>
          <p:nvPr/>
        </p:nvSpPr>
        <p:spPr bwMode="auto">
          <a:xfrm>
            <a:off x="1116013" y="3197225"/>
            <a:ext cx="422275" cy="384175"/>
          </a:xfrm>
          <a:prstGeom prst="rect">
            <a:avLst/>
          </a:prstGeom>
          <a:solidFill>
            <a:srgbClr val="66FF33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33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altLang="en-US" b="1"/>
              <a:t>A</a:t>
            </a:r>
          </a:p>
        </p:txBody>
      </p:sp>
      <p:sp>
        <p:nvSpPr>
          <p:cNvPr id="20491" name="Rectangle 17"/>
          <p:cNvSpPr>
            <a:spLocks noChangeArrowheads="1"/>
          </p:cNvSpPr>
          <p:nvPr/>
        </p:nvSpPr>
        <p:spPr bwMode="auto">
          <a:xfrm>
            <a:off x="1154113" y="4041775"/>
            <a:ext cx="422275" cy="384175"/>
          </a:xfrm>
          <a:prstGeom prst="rect">
            <a:avLst/>
          </a:prstGeom>
          <a:solidFill>
            <a:srgbClr val="66FF33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33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altLang="en-US" b="1"/>
              <a:t>C</a:t>
            </a:r>
          </a:p>
        </p:txBody>
      </p:sp>
      <p:sp>
        <p:nvSpPr>
          <p:cNvPr id="20492" name="Rectangle 18"/>
          <p:cNvSpPr>
            <a:spLocks noChangeArrowheads="1"/>
          </p:cNvSpPr>
          <p:nvPr/>
        </p:nvSpPr>
        <p:spPr bwMode="auto">
          <a:xfrm>
            <a:off x="5148263" y="3121025"/>
            <a:ext cx="422275" cy="384175"/>
          </a:xfrm>
          <a:prstGeom prst="rect">
            <a:avLst/>
          </a:prstGeom>
          <a:solidFill>
            <a:srgbClr val="66FF33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33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altLang="en-US" b="1"/>
              <a:t>B</a:t>
            </a:r>
          </a:p>
        </p:txBody>
      </p:sp>
      <p:sp>
        <p:nvSpPr>
          <p:cNvPr id="47123" name="Rectangle 19"/>
          <p:cNvSpPr>
            <a:spLocks noChangeArrowheads="1"/>
          </p:cNvSpPr>
          <p:nvPr/>
        </p:nvSpPr>
        <p:spPr bwMode="auto">
          <a:xfrm>
            <a:off x="5224463" y="4003675"/>
            <a:ext cx="422275" cy="384175"/>
          </a:xfrm>
          <a:prstGeom prst="rect">
            <a:avLst/>
          </a:prstGeom>
          <a:solidFill>
            <a:srgbClr val="66FF33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33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altLang="en-US" b="1"/>
              <a:t>D</a:t>
            </a:r>
          </a:p>
        </p:txBody>
      </p:sp>
      <p:sp>
        <p:nvSpPr>
          <p:cNvPr id="20494" name="Text Box 20"/>
          <p:cNvSpPr txBox="1">
            <a:spLocks noChangeArrowheads="1"/>
          </p:cNvSpPr>
          <p:nvPr/>
        </p:nvSpPr>
        <p:spPr bwMode="auto">
          <a:xfrm>
            <a:off x="501650" y="2027238"/>
            <a:ext cx="81803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/>
              <a:t>7.Hai </a:t>
            </a:r>
            <a:r>
              <a:rPr lang="en-US" altLang="en-US" sz="2800" b="1" dirty="0" err="1"/>
              <a:t>phím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có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gai</a:t>
            </a:r>
            <a:r>
              <a:rPr lang="en-US" altLang="en-US" sz="2800" b="1" dirty="0"/>
              <a:t> </a:t>
            </a:r>
            <a:r>
              <a:rPr lang="en-US" altLang="en-US" sz="2800" b="1" dirty="0">
                <a:solidFill>
                  <a:srgbClr val="FF3300"/>
                </a:solidFill>
              </a:rPr>
              <a:t>F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và</a:t>
            </a:r>
            <a:r>
              <a:rPr lang="en-US" altLang="en-US" sz="2800" b="1" dirty="0"/>
              <a:t> </a:t>
            </a:r>
            <a:r>
              <a:rPr lang="en-US" altLang="en-US" sz="2800" b="1" dirty="0">
                <a:solidFill>
                  <a:srgbClr val="FF3300"/>
                </a:solidFill>
              </a:rPr>
              <a:t>J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thuộc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hàng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phím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nào</a:t>
            </a:r>
            <a:r>
              <a:rPr lang="en-US" altLang="en-US" sz="2800" b="1" dirty="0"/>
              <a:t>:</a:t>
            </a:r>
          </a:p>
        </p:txBody>
      </p:sp>
      <p:sp>
        <p:nvSpPr>
          <p:cNvPr id="20495" name="Text Box 21"/>
          <p:cNvSpPr txBox="1">
            <a:spLocks noChangeArrowheads="1"/>
          </p:cNvSpPr>
          <p:nvPr/>
        </p:nvSpPr>
        <p:spPr bwMode="auto">
          <a:xfrm>
            <a:off x="1844675" y="3043238"/>
            <a:ext cx="1905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/>
              <a:t>Hàng phím số</a:t>
            </a:r>
          </a:p>
        </p:txBody>
      </p:sp>
      <p:sp>
        <p:nvSpPr>
          <p:cNvPr id="20496" name="Text Box 22"/>
          <p:cNvSpPr txBox="1">
            <a:spLocks noChangeArrowheads="1"/>
          </p:cNvSpPr>
          <p:nvPr/>
        </p:nvSpPr>
        <p:spPr bwMode="auto">
          <a:xfrm>
            <a:off x="5686425" y="3005138"/>
            <a:ext cx="2133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/>
              <a:t>Hàng phím trên</a:t>
            </a:r>
          </a:p>
        </p:txBody>
      </p:sp>
      <p:sp>
        <p:nvSpPr>
          <p:cNvPr id="20497" name="Text Box 23"/>
          <p:cNvSpPr txBox="1">
            <a:spLocks noChangeArrowheads="1"/>
          </p:cNvSpPr>
          <p:nvPr/>
        </p:nvSpPr>
        <p:spPr bwMode="auto">
          <a:xfrm>
            <a:off x="5800725" y="3849688"/>
            <a:ext cx="2286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/>
              <a:t>Hàng phím cơ sở</a:t>
            </a:r>
          </a:p>
        </p:txBody>
      </p:sp>
      <p:sp>
        <p:nvSpPr>
          <p:cNvPr id="20498" name="Text Box 24"/>
          <p:cNvSpPr txBox="1">
            <a:spLocks noChangeArrowheads="1"/>
          </p:cNvSpPr>
          <p:nvPr/>
        </p:nvSpPr>
        <p:spPr bwMode="auto">
          <a:xfrm>
            <a:off x="1844675" y="3849688"/>
            <a:ext cx="2362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/>
              <a:t>Hàng phím dưới</a:t>
            </a:r>
          </a:p>
        </p:txBody>
      </p:sp>
    </p:spTree>
    <p:extLst>
      <p:ext uri="{BB962C8B-B14F-4D97-AF65-F5344CB8AC3E}">
        <p14:creationId xmlns:p14="http://schemas.microsoft.com/office/powerpoint/2010/main" val="143617078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471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471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471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471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9144000" cy="685799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295083" y="1218883"/>
            <a:ext cx="6761798" cy="1965073"/>
          </a:xfrm>
          <a:prstGeom prst="rect">
            <a:avLst/>
          </a:prstGeom>
          <a:noFill/>
        </p:spPr>
        <p:txBody>
          <a:bodyPr wrap="square" lIns="92886" tIns="46442" rIns="92886" bIns="46442">
            <a:sp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en-US" sz="6080" b="1" dirty="0" err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Chào</a:t>
            </a:r>
            <a:r>
              <a:rPr lang="en-US" sz="6080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80" b="1" dirty="0" err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tạm</a:t>
            </a:r>
            <a:r>
              <a:rPr lang="en-US" sz="6080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80" b="1" dirty="0" err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biệt</a:t>
            </a:r>
            <a:r>
              <a:rPr lang="en-US" sz="6080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6080" b="1" dirty="0" err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các</a:t>
            </a:r>
            <a:r>
              <a:rPr lang="en-US" sz="6080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80" b="1" dirty="0" err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em</a:t>
            </a:r>
            <a:r>
              <a:rPr lang="en-US" sz="6080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80" b="1" dirty="0" err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học</a:t>
            </a:r>
            <a:r>
              <a:rPr lang="en-US" sz="6080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80" b="1" dirty="0" err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sinh</a:t>
            </a:r>
            <a:r>
              <a:rPr lang="en-US" sz="6080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197370118"/>
      </p:ext>
    </p:extLst>
  </p:cSld>
  <p:clrMapOvr>
    <a:masterClrMapping/>
  </p:clrMapOvr>
  <p:transition spd="slow"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52400" y="1714500"/>
            <a:ext cx="3543300" cy="609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A/ Hàng phím…………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295900" y="1714500"/>
            <a:ext cx="3543300" cy="609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B/ Hàng phím…….……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28600" y="6134100"/>
            <a:ext cx="3543300" cy="609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C/ Hàng phím…………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381000" y="4343400"/>
            <a:ext cx="381000" cy="1801813"/>
            <a:chOff x="152400" y="4572000"/>
            <a:chExt cx="304800" cy="1572858"/>
          </a:xfrm>
        </p:grpSpPr>
        <p:cxnSp>
          <p:nvCxnSpPr>
            <p:cNvPr id="15" name="Straight Arrow Connector 14"/>
            <p:cNvCxnSpPr/>
            <p:nvPr/>
          </p:nvCxnSpPr>
          <p:spPr>
            <a:xfrm>
              <a:off x="152400" y="4572000"/>
              <a:ext cx="304800" cy="1386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 rot="5400000">
              <a:off x="-590385" y="5362702"/>
              <a:ext cx="1561772" cy="254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9"/>
          <p:cNvGrpSpPr>
            <a:grpSpLocks/>
          </p:cNvGrpSpPr>
          <p:nvPr/>
        </p:nvGrpSpPr>
        <p:grpSpPr bwMode="auto">
          <a:xfrm flipV="1">
            <a:off x="419100" y="2324100"/>
            <a:ext cx="342900" cy="952500"/>
            <a:chOff x="152400" y="4572000"/>
            <a:chExt cx="304800" cy="1572858"/>
          </a:xfrm>
        </p:grpSpPr>
        <p:cxnSp>
          <p:nvCxnSpPr>
            <p:cNvPr id="21" name="Straight Arrow Connector 20"/>
            <p:cNvCxnSpPr/>
            <p:nvPr/>
          </p:nvCxnSpPr>
          <p:spPr>
            <a:xfrm>
              <a:off x="152400" y="4572000"/>
              <a:ext cx="304800" cy="2621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 rot="5400000">
              <a:off x="-590686" y="5362262"/>
              <a:ext cx="1562372" cy="282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8439" name="Picture 14" descr="keyboard-r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042" r="33636"/>
          <a:stretch>
            <a:fillRect/>
          </a:stretch>
        </p:blipFill>
        <p:spPr bwMode="auto">
          <a:xfrm>
            <a:off x="757238" y="2857500"/>
            <a:ext cx="7700962" cy="3086100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Group 23"/>
          <p:cNvGrpSpPr>
            <a:grpSpLocks/>
          </p:cNvGrpSpPr>
          <p:nvPr/>
        </p:nvGrpSpPr>
        <p:grpSpPr bwMode="auto">
          <a:xfrm flipH="1" flipV="1">
            <a:off x="8382000" y="2247900"/>
            <a:ext cx="381000" cy="2705100"/>
            <a:chOff x="152400" y="4572000"/>
            <a:chExt cx="304800" cy="1572858"/>
          </a:xfrm>
        </p:grpSpPr>
        <p:cxnSp>
          <p:nvCxnSpPr>
            <p:cNvPr id="25" name="Straight Arrow Connector 24"/>
            <p:cNvCxnSpPr/>
            <p:nvPr/>
          </p:nvCxnSpPr>
          <p:spPr>
            <a:xfrm>
              <a:off x="152400" y="4572000"/>
              <a:ext cx="304800" cy="923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 rot="5400000">
              <a:off x="-590392" y="5362698"/>
              <a:ext cx="1561782" cy="254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2209800" y="1747838"/>
            <a:ext cx="723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7262813" y="1757363"/>
            <a:ext cx="19812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dưới 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2324100" y="6170613"/>
            <a:ext cx="19812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cơ sở</a:t>
            </a:r>
          </a:p>
        </p:txBody>
      </p:sp>
      <p:sp>
        <p:nvSpPr>
          <p:cNvPr id="18446" name="Text Box 17"/>
          <p:cNvSpPr txBox="1">
            <a:spLocks noChangeArrowheads="1"/>
          </p:cNvSpPr>
          <p:nvPr/>
        </p:nvSpPr>
        <p:spPr bwMode="auto">
          <a:xfrm>
            <a:off x="463551" y="457200"/>
            <a:ext cx="831373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phím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en-US" sz="28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4953000" y="6134100"/>
            <a:ext cx="3771900" cy="609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D/ Hàng phím…………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7086600" y="6170613"/>
            <a:ext cx="19812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dưới cùng</a:t>
            </a:r>
          </a:p>
        </p:txBody>
      </p:sp>
      <p:grpSp>
        <p:nvGrpSpPr>
          <p:cNvPr id="8" name="Group 23"/>
          <p:cNvGrpSpPr>
            <a:grpSpLocks/>
          </p:cNvGrpSpPr>
          <p:nvPr/>
        </p:nvGrpSpPr>
        <p:grpSpPr bwMode="auto">
          <a:xfrm flipH="1">
            <a:off x="8382000" y="5524500"/>
            <a:ext cx="381000" cy="838200"/>
            <a:chOff x="152400" y="4572000"/>
            <a:chExt cx="304800" cy="1572858"/>
          </a:xfrm>
        </p:grpSpPr>
        <p:cxnSp>
          <p:nvCxnSpPr>
            <p:cNvPr id="31" name="Straight Arrow Connector 30"/>
            <p:cNvCxnSpPr/>
            <p:nvPr/>
          </p:nvCxnSpPr>
          <p:spPr>
            <a:xfrm>
              <a:off x="152400" y="4572000"/>
              <a:ext cx="304800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 rot="5400000">
              <a:off x="-589972" y="5363116"/>
              <a:ext cx="1560942" cy="254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415589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10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27" grpId="0"/>
      <p:bldP spid="29" grpId="0"/>
      <p:bldP spid="30" grpId="0"/>
      <p:bldP spid="18446" grpId="0"/>
      <p:bldP spid="23" grpId="0" animBg="1"/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ext Box 17"/>
          <p:cNvSpPr txBox="1">
            <a:spLocks noChangeArrowheads="1"/>
          </p:cNvSpPr>
          <p:nvPr/>
        </p:nvSpPr>
        <p:spPr bwMode="auto">
          <a:xfrm>
            <a:off x="411163" y="1408113"/>
            <a:ext cx="8313737" cy="418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phím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(…): 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Phím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….....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…………...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Phím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….....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….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..…...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Phím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….....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….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….</a:t>
            </a:r>
          </a:p>
          <a:p>
            <a:pPr eaLnBrk="1" hangingPunct="1">
              <a:spcBef>
                <a:spcPct val="50000"/>
              </a:spcBef>
            </a:pPr>
            <a:endParaRPr lang="en-US" altLang="en-US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1557338" y="2324100"/>
            <a:ext cx="814387" cy="652463"/>
            <a:chOff x="1557338" y="2324100"/>
            <a:chExt cx="814387" cy="652463"/>
          </a:xfrm>
        </p:grpSpPr>
        <p:sp>
          <p:nvSpPr>
            <p:cNvPr id="7" name="Rounded Rectangle 6"/>
            <p:cNvSpPr/>
            <p:nvPr/>
          </p:nvSpPr>
          <p:spPr>
            <a:xfrm>
              <a:off x="1557338" y="2324100"/>
              <a:ext cx="685800" cy="60960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311" name="TextBox 7"/>
            <p:cNvSpPr txBox="1">
              <a:spLocks noChangeArrowheads="1"/>
            </p:cNvSpPr>
            <p:nvPr/>
          </p:nvSpPr>
          <p:spPr bwMode="auto">
            <a:xfrm>
              <a:off x="1647825" y="2514600"/>
              <a:ext cx="7239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 b="1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Y</a:t>
              </a:r>
            </a:p>
          </p:txBody>
        </p:sp>
      </p:grp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1547813" y="2933700"/>
            <a:ext cx="814387" cy="714375"/>
            <a:chOff x="1548032" y="2933700"/>
            <a:chExt cx="814168" cy="714297"/>
          </a:xfrm>
        </p:grpSpPr>
        <p:sp>
          <p:nvSpPr>
            <p:cNvPr id="12" name="Rounded Rectangle 11"/>
            <p:cNvSpPr/>
            <p:nvPr/>
          </p:nvSpPr>
          <p:spPr>
            <a:xfrm>
              <a:off x="1548032" y="2995606"/>
              <a:ext cx="685616" cy="609533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308" name="TextBox 12"/>
            <p:cNvSpPr txBox="1">
              <a:spLocks noChangeArrowheads="1"/>
            </p:cNvSpPr>
            <p:nvPr/>
          </p:nvSpPr>
          <p:spPr bwMode="auto">
            <a:xfrm>
              <a:off x="1638300" y="3186332"/>
              <a:ext cx="7239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 b="1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8</a:t>
              </a:r>
            </a:p>
          </p:txBody>
        </p:sp>
        <p:sp>
          <p:nvSpPr>
            <p:cNvPr id="12309" name="TextBox 13"/>
            <p:cNvSpPr txBox="1">
              <a:spLocks noChangeArrowheads="1"/>
            </p:cNvSpPr>
            <p:nvPr/>
          </p:nvSpPr>
          <p:spPr bwMode="auto">
            <a:xfrm>
              <a:off x="1624232" y="2933700"/>
              <a:ext cx="72390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800" b="1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*</a:t>
              </a:r>
            </a:p>
          </p:txBody>
        </p:sp>
      </p:grp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1562100" y="3590925"/>
            <a:ext cx="814388" cy="838200"/>
            <a:chOff x="1548032" y="2933700"/>
            <a:chExt cx="814168" cy="837407"/>
          </a:xfrm>
        </p:grpSpPr>
        <p:sp>
          <p:nvSpPr>
            <p:cNvPr id="17" name="Rounded Rectangle 16"/>
            <p:cNvSpPr/>
            <p:nvPr/>
          </p:nvSpPr>
          <p:spPr>
            <a:xfrm>
              <a:off x="1548032" y="2995554"/>
              <a:ext cx="685615" cy="610609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305" name="TextBox 17"/>
            <p:cNvSpPr txBox="1">
              <a:spLocks noChangeArrowheads="1"/>
            </p:cNvSpPr>
            <p:nvPr/>
          </p:nvSpPr>
          <p:spPr bwMode="auto">
            <a:xfrm>
              <a:off x="1638300" y="3186332"/>
              <a:ext cx="7239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3200" b="1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/</a:t>
              </a:r>
            </a:p>
          </p:txBody>
        </p:sp>
        <p:sp>
          <p:nvSpPr>
            <p:cNvPr id="12306" name="TextBox 18"/>
            <p:cNvSpPr txBox="1">
              <a:spLocks noChangeArrowheads="1"/>
            </p:cNvSpPr>
            <p:nvPr/>
          </p:nvSpPr>
          <p:spPr bwMode="auto">
            <a:xfrm>
              <a:off x="1624232" y="2933700"/>
              <a:ext cx="72390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800" b="1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</a:p>
          </p:txBody>
        </p:sp>
      </p:grpSp>
      <p:sp>
        <p:nvSpPr>
          <p:cNvPr id="16" name="TextBox 2"/>
          <p:cNvSpPr txBox="1">
            <a:spLocks noChangeArrowheads="1"/>
          </p:cNvSpPr>
          <p:nvPr/>
        </p:nvSpPr>
        <p:spPr bwMode="auto">
          <a:xfrm>
            <a:off x="3314700" y="2476500"/>
            <a:ext cx="53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6934200" y="2481263"/>
            <a:ext cx="7239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</a:p>
        </p:txBody>
      </p:sp>
      <p:sp>
        <p:nvSpPr>
          <p:cNvPr id="19" name="TextBox 2"/>
          <p:cNvSpPr txBox="1">
            <a:spLocks noChangeArrowheads="1"/>
          </p:cNvSpPr>
          <p:nvPr/>
        </p:nvSpPr>
        <p:spPr bwMode="auto">
          <a:xfrm>
            <a:off x="3314700" y="3095625"/>
            <a:ext cx="53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6096000" y="3157538"/>
            <a:ext cx="7239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7734300" y="3162300"/>
            <a:ext cx="723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</a:p>
        </p:txBody>
      </p:sp>
      <p:sp>
        <p:nvSpPr>
          <p:cNvPr id="22" name="TextBox 2"/>
          <p:cNvSpPr txBox="1">
            <a:spLocks noChangeArrowheads="1"/>
          </p:cNvSpPr>
          <p:nvPr/>
        </p:nvSpPr>
        <p:spPr bwMode="auto">
          <a:xfrm>
            <a:off x="3314700" y="3705225"/>
            <a:ext cx="53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6362700" y="3721100"/>
            <a:ext cx="7239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7886700" y="3695700"/>
            <a:ext cx="7239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9780992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1000"/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1000"/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  <p:bldP spid="19" grpId="0"/>
      <p:bldP spid="20" grpId="0"/>
      <p:bldP spid="21" grpId="0"/>
      <p:bldP spid="22" grpId="0"/>
      <p:bldP spid="24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9"/>
          <p:cNvSpPr txBox="1">
            <a:spLocks noChangeArrowheads="1"/>
          </p:cNvSpPr>
          <p:nvPr/>
        </p:nvSpPr>
        <p:spPr bwMode="auto">
          <a:xfrm>
            <a:off x="1768475" y="3889375"/>
            <a:ext cx="1905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/>
              <a:t>Hàng phím số</a:t>
            </a:r>
          </a:p>
        </p:txBody>
      </p:sp>
      <p:sp>
        <p:nvSpPr>
          <p:cNvPr id="14339" name="Text Box 10"/>
          <p:cNvSpPr txBox="1">
            <a:spLocks noChangeArrowheads="1"/>
          </p:cNvSpPr>
          <p:nvPr/>
        </p:nvSpPr>
        <p:spPr bwMode="auto">
          <a:xfrm>
            <a:off x="5454650" y="3889375"/>
            <a:ext cx="2133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/>
              <a:t>Hàng phím trên</a:t>
            </a:r>
          </a:p>
        </p:txBody>
      </p:sp>
      <p:sp>
        <p:nvSpPr>
          <p:cNvPr id="14340" name="Text Box 11"/>
          <p:cNvSpPr txBox="1">
            <a:spLocks noChangeArrowheads="1"/>
          </p:cNvSpPr>
          <p:nvPr/>
        </p:nvSpPr>
        <p:spPr bwMode="auto">
          <a:xfrm>
            <a:off x="1844675" y="4773613"/>
            <a:ext cx="2286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/>
              <a:t>Hàng phím cơ sở</a:t>
            </a:r>
          </a:p>
        </p:txBody>
      </p:sp>
      <p:sp>
        <p:nvSpPr>
          <p:cNvPr id="14341" name="Text Box 12"/>
          <p:cNvSpPr txBox="1">
            <a:spLocks noChangeArrowheads="1"/>
          </p:cNvSpPr>
          <p:nvPr/>
        </p:nvSpPr>
        <p:spPr bwMode="auto">
          <a:xfrm>
            <a:off x="5570538" y="4773613"/>
            <a:ext cx="2362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/>
              <a:t>Hàng phím dưới</a:t>
            </a:r>
          </a:p>
        </p:txBody>
      </p:sp>
      <p:pic>
        <p:nvPicPr>
          <p:cNvPr id="14342" name="Picture 23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467600" cy="12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24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2508250" y="2508250"/>
            <a:ext cx="5105400" cy="8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4" name="Picture 25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-2074069" y="2269332"/>
            <a:ext cx="4376737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5" name="Picture 26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14300"/>
            <a:ext cx="579120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6" name="Picture 27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120607" y="3834606"/>
            <a:ext cx="5943600" cy="10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7" name="Picture 28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6745288"/>
            <a:ext cx="6781800" cy="11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8" name="Picture 29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6656388"/>
            <a:ext cx="5029200" cy="12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9" name="Picture 30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6881812" y="4460876"/>
            <a:ext cx="4284663" cy="8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50" name="Text Box 33"/>
          <p:cNvSpPr txBox="1">
            <a:spLocks noChangeArrowheads="1"/>
          </p:cNvSpPr>
          <p:nvPr/>
        </p:nvSpPr>
        <p:spPr bwMode="auto">
          <a:xfrm>
            <a:off x="1844674" y="1219200"/>
            <a:ext cx="51657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</a:rPr>
              <a:t>CỦNG CỐ BÀI HỌC</a:t>
            </a:r>
          </a:p>
        </p:txBody>
      </p:sp>
      <p:pic>
        <p:nvPicPr>
          <p:cNvPr id="14351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14" t="52155" r="42465" b="32092"/>
          <a:stretch>
            <a:fillRect/>
          </a:stretch>
        </p:blipFill>
        <p:spPr bwMode="auto">
          <a:xfrm>
            <a:off x="1922463" y="2506663"/>
            <a:ext cx="5568950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52" name="Rectangle 44"/>
          <p:cNvSpPr>
            <a:spLocks noChangeArrowheads="1"/>
          </p:cNvSpPr>
          <p:nvPr/>
        </p:nvSpPr>
        <p:spPr bwMode="auto">
          <a:xfrm>
            <a:off x="1116013" y="4043363"/>
            <a:ext cx="422275" cy="384175"/>
          </a:xfrm>
          <a:prstGeom prst="rect">
            <a:avLst/>
          </a:prstGeom>
          <a:solidFill>
            <a:srgbClr val="66FF33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33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altLang="en-US" b="1"/>
              <a:t>A</a:t>
            </a:r>
          </a:p>
        </p:txBody>
      </p:sp>
      <p:sp>
        <p:nvSpPr>
          <p:cNvPr id="39984" name="Rectangle 48"/>
          <p:cNvSpPr>
            <a:spLocks noChangeArrowheads="1"/>
          </p:cNvSpPr>
          <p:nvPr/>
        </p:nvSpPr>
        <p:spPr bwMode="auto">
          <a:xfrm>
            <a:off x="1154113" y="4887913"/>
            <a:ext cx="422275" cy="384175"/>
          </a:xfrm>
          <a:prstGeom prst="rect">
            <a:avLst/>
          </a:prstGeom>
          <a:solidFill>
            <a:srgbClr val="66FF33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33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altLang="en-US" b="1"/>
              <a:t>C</a:t>
            </a:r>
          </a:p>
        </p:txBody>
      </p:sp>
      <p:sp>
        <p:nvSpPr>
          <p:cNvPr id="14354" name="Rectangle 49"/>
          <p:cNvSpPr>
            <a:spLocks noChangeArrowheads="1"/>
          </p:cNvSpPr>
          <p:nvPr/>
        </p:nvSpPr>
        <p:spPr bwMode="auto">
          <a:xfrm>
            <a:off x="4879975" y="3967163"/>
            <a:ext cx="422275" cy="384175"/>
          </a:xfrm>
          <a:prstGeom prst="rect">
            <a:avLst/>
          </a:prstGeom>
          <a:solidFill>
            <a:srgbClr val="66FF33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33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altLang="en-US" b="1"/>
              <a:t>B</a:t>
            </a:r>
          </a:p>
        </p:txBody>
      </p:sp>
      <p:sp>
        <p:nvSpPr>
          <p:cNvPr id="14355" name="Rectangle 50"/>
          <p:cNvSpPr>
            <a:spLocks noChangeArrowheads="1"/>
          </p:cNvSpPr>
          <p:nvPr/>
        </p:nvSpPr>
        <p:spPr bwMode="auto">
          <a:xfrm>
            <a:off x="4956175" y="4849813"/>
            <a:ext cx="422275" cy="384175"/>
          </a:xfrm>
          <a:prstGeom prst="rect">
            <a:avLst/>
          </a:prstGeom>
          <a:solidFill>
            <a:srgbClr val="66FF33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33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altLang="en-US" b="1"/>
              <a:t>D</a:t>
            </a:r>
          </a:p>
        </p:txBody>
      </p:sp>
      <p:sp>
        <p:nvSpPr>
          <p:cNvPr id="14356" name="Text Box 63"/>
          <p:cNvSpPr txBox="1">
            <a:spLocks noChangeArrowheads="1"/>
          </p:cNvSpPr>
          <p:nvPr/>
        </p:nvSpPr>
        <p:spPr bwMode="auto">
          <a:xfrm>
            <a:off x="693738" y="2506663"/>
            <a:ext cx="57626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99"/>
                </a:solidFill>
              </a:rPr>
              <a:t>1)</a:t>
            </a:r>
          </a:p>
        </p:txBody>
      </p:sp>
    </p:spTree>
    <p:extLst>
      <p:ext uri="{BB962C8B-B14F-4D97-AF65-F5344CB8AC3E}">
        <p14:creationId xmlns:p14="http://schemas.microsoft.com/office/powerpoint/2010/main" val="15243741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399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399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3998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99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8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1768475" y="3236913"/>
            <a:ext cx="1905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prstClr val="black"/>
                </a:solidFill>
              </a:rPr>
              <a:t>Hàng phím số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5454650" y="3236913"/>
            <a:ext cx="2133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prstClr val="black"/>
                </a:solidFill>
              </a:rPr>
              <a:t>Hàng phím trên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1844675" y="4121150"/>
            <a:ext cx="2286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prstClr val="black"/>
                </a:solidFill>
              </a:rPr>
              <a:t>Hàng phím cơ sở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5570538" y="4121150"/>
            <a:ext cx="2362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prstClr val="black"/>
                </a:solidFill>
              </a:rPr>
              <a:t>Hàng phím dưới</a:t>
            </a:r>
          </a:p>
        </p:txBody>
      </p:sp>
      <p:pic>
        <p:nvPicPr>
          <p:cNvPr id="15366" name="Picture 7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467600" cy="12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7" name="Picture 8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2508250" y="2508250"/>
            <a:ext cx="5105400" cy="8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8" name="Picture 9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-2074069" y="2269332"/>
            <a:ext cx="4376737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9" name="Picture 10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14300"/>
            <a:ext cx="579120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0" name="Picture 11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120607" y="3834606"/>
            <a:ext cx="5943600" cy="10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1" name="Picture 12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6745288"/>
            <a:ext cx="6781800" cy="11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2" name="Picture 13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6656388"/>
            <a:ext cx="5029200" cy="12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3" name="Picture 14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6881812" y="4460876"/>
            <a:ext cx="4284663" cy="8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4" name="Rectangle 18"/>
          <p:cNvSpPr>
            <a:spLocks noChangeArrowheads="1"/>
          </p:cNvSpPr>
          <p:nvPr/>
        </p:nvSpPr>
        <p:spPr bwMode="auto">
          <a:xfrm>
            <a:off x="1116013" y="3390900"/>
            <a:ext cx="422275" cy="384175"/>
          </a:xfrm>
          <a:prstGeom prst="rect">
            <a:avLst/>
          </a:prstGeom>
          <a:solidFill>
            <a:srgbClr val="66FF33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33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altLang="en-US" b="1">
                <a:solidFill>
                  <a:prstClr val="black"/>
                </a:solidFill>
                <a:latin typeface="Arial" charset="0"/>
              </a:rPr>
              <a:t>A</a:t>
            </a:r>
          </a:p>
        </p:txBody>
      </p:sp>
      <p:sp>
        <p:nvSpPr>
          <p:cNvPr id="15375" name="Rectangle 19"/>
          <p:cNvSpPr>
            <a:spLocks noChangeArrowheads="1"/>
          </p:cNvSpPr>
          <p:nvPr/>
        </p:nvSpPr>
        <p:spPr bwMode="auto">
          <a:xfrm>
            <a:off x="1154113" y="4235450"/>
            <a:ext cx="422275" cy="384175"/>
          </a:xfrm>
          <a:prstGeom prst="rect">
            <a:avLst/>
          </a:prstGeom>
          <a:solidFill>
            <a:srgbClr val="66FF33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33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altLang="en-US" b="1">
                <a:solidFill>
                  <a:prstClr val="black"/>
                </a:solidFill>
                <a:latin typeface="Arial" charset="0"/>
              </a:rPr>
              <a:t>C</a:t>
            </a:r>
          </a:p>
        </p:txBody>
      </p:sp>
      <p:sp>
        <p:nvSpPr>
          <p:cNvPr id="42004" name="Rectangle 20"/>
          <p:cNvSpPr>
            <a:spLocks noChangeArrowheads="1"/>
          </p:cNvSpPr>
          <p:nvPr/>
        </p:nvSpPr>
        <p:spPr bwMode="auto">
          <a:xfrm>
            <a:off x="4879975" y="3314700"/>
            <a:ext cx="422275" cy="384175"/>
          </a:xfrm>
          <a:prstGeom prst="rect">
            <a:avLst/>
          </a:prstGeom>
          <a:solidFill>
            <a:srgbClr val="66FF33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33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altLang="en-US" b="1">
                <a:solidFill>
                  <a:prstClr val="black"/>
                </a:solidFill>
                <a:latin typeface="Arial" charset="0"/>
              </a:rPr>
              <a:t>B</a:t>
            </a:r>
          </a:p>
        </p:txBody>
      </p:sp>
      <p:sp>
        <p:nvSpPr>
          <p:cNvPr id="15377" name="Rectangle 21"/>
          <p:cNvSpPr>
            <a:spLocks noChangeArrowheads="1"/>
          </p:cNvSpPr>
          <p:nvPr/>
        </p:nvSpPr>
        <p:spPr bwMode="auto">
          <a:xfrm>
            <a:off x="4956175" y="4197350"/>
            <a:ext cx="422275" cy="384175"/>
          </a:xfrm>
          <a:prstGeom prst="rect">
            <a:avLst/>
          </a:prstGeom>
          <a:solidFill>
            <a:srgbClr val="66FF33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33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altLang="en-US" b="1">
                <a:solidFill>
                  <a:prstClr val="black"/>
                </a:solidFill>
                <a:latin typeface="Arial" charset="0"/>
              </a:rPr>
              <a:t>D</a:t>
            </a:r>
          </a:p>
        </p:txBody>
      </p:sp>
      <p:pic>
        <p:nvPicPr>
          <p:cNvPr id="1537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88" t="38293" r="39738" b="45276"/>
          <a:stretch>
            <a:fillRect/>
          </a:stretch>
        </p:blipFill>
        <p:spPr bwMode="auto">
          <a:xfrm>
            <a:off x="1460500" y="1970088"/>
            <a:ext cx="5943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9" name="Text Box 25"/>
          <p:cNvSpPr txBox="1">
            <a:spLocks noChangeArrowheads="1"/>
          </p:cNvSpPr>
          <p:nvPr/>
        </p:nvSpPr>
        <p:spPr bwMode="auto">
          <a:xfrm>
            <a:off x="693738" y="1854200"/>
            <a:ext cx="57626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99"/>
                </a:solidFill>
              </a:rPr>
              <a:t>2)</a:t>
            </a:r>
          </a:p>
        </p:txBody>
      </p:sp>
    </p:spTree>
    <p:extLst>
      <p:ext uri="{BB962C8B-B14F-4D97-AF65-F5344CB8AC3E}">
        <p14:creationId xmlns:p14="http://schemas.microsoft.com/office/powerpoint/2010/main" val="19843071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420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420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4200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420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0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1768475" y="3198813"/>
            <a:ext cx="1905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/>
              <a:t>Hàng phím số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5472113" y="3198813"/>
            <a:ext cx="2133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/>
              <a:t>Hàng phím trên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1730375" y="4083050"/>
            <a:ext cx="2286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/>
              <a:t>Hàng phím cơ sở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5454650" y="4005263"/>
            <a:ext cx="2362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/>
              <a:t>Hàng phím dưới</a:t>
            </a:r>
          </a:p>
        </p:txBody>
      </p:sp>
      <p:pic>
        <p:nvPicPr>
          <p:cNvPr id="16390" name="Picture 7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467600" cy="12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1" name="Picture 8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2508250" y="2508250"/>
            <a:ext cx="5105400" cy="8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2" name="Picture 9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-2074069" y="2269332"/>
            <a:ext cx="4376737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3" name="Picture 10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14300"/>
            <a:ext cx="579120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4" name="Picture 11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120607" y="3834606"/>
            <a:ext cx="5943600" cy="10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5" name="Picture 12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6745288"/>
            <a:ext cx="6781800" cy="11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6" name="Picture 13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6656388"/>
            <a:ext cx="5029200" cy="12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7" name="Picture 14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6881812" y="4460876"/>
            <a:ext cx="4284663" cy="8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8" name="Rectangle 16"/>
          <p:cNvSpPr>
            <a:spLocks noChangeArrowheads="1"/>
          </p:cNvSpPr>
          <p:nvPr/>
        </p:nvSpPr>
        <p:spPr bwMode="auto">
          <a:xfrm>
            <a:off x="1116013" y="3352800"/>
            <a:ext cx="422275" cy="384175"/>
          </a:xfrm>
          <a:prstGeom prst="rect">
            <a:avLst/>
          </a:prstGeom>
          <a:solidFill>
            <a:srgbClr val="66FF33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33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altLang="en-US" b="1"/>
              <a:t>A</a:t>
            </a:r>
          </a:p>
        </p:txBody>
      </p:sp>
      <p:sp>
        <p:nvSpPr>
          <p:cNvPr id="16399" name="Rectangle 17"/>
          <p:cNvSpPr>
            <a:spLocks noChangeArrowheads="1"/>
          </p:cNvSpPr>
          <p:nvPr/>
        </p:nvSpPr>
        <p:spPr bwMode="auto">
          <a:xfrm>
            <a:off x="1116013" y="4197350"/>
            <a:ext cx="422275" cy="384175"/>
          </a:xfrm>
          <a:prstGeom prst="rect">
            <a:avLst/>
          </a:prstGeom>
          <a:solidFill>
            <a:srgbClr val="66FF33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33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altLang="en-US" b="1"/>
              <a:t>C</a:t>
            </a:r>
          </a:p>
        </p:txBody>
      </p:sp>
      <p:sp>
        <p:nvSpPr>
          <p:cNvPr id="16400" name="Rectangle 18"/>
          <p:cNvSpPr>
            <a:spLocks noChangeArrowheads="1"/>
          </p:cNvSpPr>
          <p:nvPr/>
        </p:nvSpPr>
        <p:spPr bwMode="auto">
          <a:xfrm>
            <a:off x="4879975" y="3276600"/>
            <a:ext cx="422275" cy="384175"/>
          </a:xfrm>
          <a:prstGeom prst="rect">
            <a:avLst/>
          </a:prstGeom>
          <a:solidFill>
            <a:srgbClr val="66FF33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33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altLang="en-US" b="1"/>
              <a:t>B</a:t>
            </a:r>
          </a:p>
        </p:txBody>
      </p:sp>
      <p:sp>
        <p:nvSpPr>
          <p:cNvPr id="43027" name="Rectangle 19"/>
          <p:cNvSpPr>
            <a:spLocks noChangeArrowheads="1"/>
          </p:cNvSpPr>
          <p:nvPr/>
        </p:nvSpPr>
        <p:spPr bwMode="auto">
          <a:xfrm>
            <a:off x="4840288" y="4159250"/>
            <a:ext cx="422275" cy="384175"/>
          </a:xfrm>
          <a:prstGeom prst="rect">
            <a:avLst/>
          </a:prstGeom>
          <a:solidFill>
            <a:srgbClr val="66FF33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33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altLang="en-US" b="1"/>
              <a:t>D</a:t>
            </a:r>
          </a:p>
        </p:txBody>
      </p:sp>
      <p:pic>
        <p:nvPicPr>
          <p:cNvPr id="16402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59" t="66409" r="44510" b="18985"/>
          <a:stretch>
            <a:fillRect/>
          </a:stretch>
        </p:blipFill>
        <p:spPr bwMode="auto">
          <a:xfrm>
            <a:off x="1844675" y="1893888"/>
            <a:ext cx="5356225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403" name="Text Box 24"/>
          <p:cNvSpPr txBox="1">
            <a:spLocks noChangeArrowheads="1"/>
          </p:cNvSpPr>
          <p:nvPr/>
        </p:nvSpPr>
        <p:spPr bwMode="auto">
          <a:xfrm>
            <a:off x="693738" y="1816100"/>
            <a:ext cx="57626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99"/>
                </a:solidFill>
              </a:rPr>
              <a:t>3)</a:t>
            </a:r>
          </a:p>
        </p:txBody>
      </p:sp>
    </p:spTree>
    <p:extLst>
      <p:ext uri="{BB962C8B-B14F-4D97-AF65-F5344CB8AC3E}">
        <p14:creationId xmlns:p14="http://schemas.microsoft.com/office/powerpoint/2010/main" val="298467468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430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430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430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430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2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1768475" y="3122613"/>
            <a:ext cx="1905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/>
              <a:t>Hàng phím số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5454650" y="3122613"/>
            <a:ext cx="2133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/>
              <a:t>Hàng phím trên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1844675" y="4006850"/>
            <a:ext cx="2286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/>
              <a:t>Hàng phím cơ sở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5570538" y="4006850"/>
            <a:ext cx="2362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/>
              <a:t>Hàng phím dưới</a:t>
            </a:r>
          </a:p>
        </p:txBody>
      </p:sp>
      <p:pic>
        <p:nvPicPr>
          <p:cNvPr id="17414" name="Picture 7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467600" cy="12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5" name="Picture 8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2508250" y="2508250"/>
            <a:ext cx="5105400" cy="8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6" name="Picture 9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-2074069" y="2269332"/>
            <a:ext cx="4376737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7" name="Picture 10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14300"/>
            <a:ext cx="579120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8" name="Picture 11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120607" y="3834606"/>
            <a:ext cx="5943600" cy="10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9" name="Picture 12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6745288"/>
            <a:ext cx="6781800" cy="11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0" name="Picture 13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6656388"/>
            <a:ext cx="5029200" cy="12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1" name="Picture 14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6881812" y="4460876"/>
            <a:ext cx="4284663" cy="8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48" name="Rectangle 16"/>
          <p:cNvSpPr>
            <a:spLocks noChangeArrowheads="1"/>
          </p:cNvSpPr>
          <p:nvPr/>
        </p:nvSpPr>
        <p:spPr bwMode="auto">
          <a:xfrm>
            <a:off x="1116013" y="3276600"/>
            <a:ext cx="422275" cy="384175"/>
          </a:xfrm>
          <a:prstGeom prst="rect">
            <a:avLst/>
          </a:prstGeom>
          <a:solidFill>
            <a:srgbClr val="66FF33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33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altLang="en-US" b="1"/>
              <a:t>A</a:t>
            </a:r>
          </a:p>
        </p:txBody>
      </p:sp>
      <p:sp>
        <p:nvSpPr>
          <p:cNvPr id="17423" name="Rectangle 17"/>
          <p:cNvSpPr>
            <a:spLocks noChangeArrowheads="1"/>
          </p:cNvSpPr>
          <p:nvPr/>
        </p:nvSpPr>
        <p:spPr bwMode="auto">
          <a:xfrm>
            <a:off x="1154113" y="4121150"/>
            <a:ext cx="422275" cy="384175"/>
          </a:xfrm>
          <a:prstGeom prst="rect">
            <a:avLst/>
          </a:prstGeom>
          <a:solidFill>
            <a:srgbClr val="66FF33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33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altLang="en-US" b="1"/>
              <a:t>C</a:t>
            </a:r>
          </a:p>
        </p:txBody>
      </p:sp>
      <p:sp>
        <p:nvSpPr>
          <p:cNvPr id="17424" name="Rectangle 18"/>
          <p:cNvSpPr>
            <a:spLocks noChangeArrowheads="1"/>
          </p:cNvSpPr>
          <p:nvPr/>
        </p:nvSpPr>
        <p:spPr bwMode="auto">
          <a:xfrm>
            <a:off x="4879975" y="3200400"/>
            <a:ext cx="422275" cy="384175"/>
          </a:xfrm>
          <a:prstGeom prst="rect">
            <a:avLst/>
          </a:prstGeom>
          <a:solidFill>
            <a:srgbClr val="66FF33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33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altLang="en-US" b="1"/>
              <a:t>B</a:t>
            </a:r>
          </a:p>
        </p:txBody>
      </p:sp>
      <p:sp>
        <p:nvSpPr>
          <p:cNvPr id="17425" name="Rectangle 19"/>
          <p:cNvSpPr>
            <a:spLocks noChangeArrowheads="1"/>
          </p:cNvSpPr>
          <p:nvPr/>
        </p:nvSpPr>
        <p:spPr bwMode="auto">
          <a:xfrm>
            <a:off x="4956175" y="4083050"/>
            <a:ext cx="422275" cy="384175"/>
          </a:xfrm>
          <a:prstGeom prst="rect">
            <a:avLst/>
          </a:prstGeom>
          <a:solidFill>
            <a:srgbClr val="66FF33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33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altLang="en-US" b="1"/>
              <a:t>D</a:t>
            </a:r>
          </a:p>
        </p:txBody>
      </p:sp>
      <p:pic>
        <p:nvPicPr>
          <p:cNvPr id="1742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24" t="25148" r="42465" b="61942"/>
          <a:stretch>
            <a:fillRect/>
          </a:stretch>
        </p:blipFill>
        <p:spPr bwMode="auto">
          <a:xfrm>
            <a:off x="1844675" y="1739900"/>
            <a:ext cx="5791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9" name="Text Box 24"/>
          <p:cNvSpPr txBox="1">
            <a:spLocks noChangeArrowheads="1"/>
          </p:cNvSpPr>
          <p:nvPr/>
        </p:nvSpPr>
        <p:spPr bwMode="auto">
          <a:xfrm>
            <a:off x="693738" y="1739900"/>
            <a:ext cx="57626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99"/>
                </a:solidFill>
              </a:rPr>
              <a:t>4)</a:t>
            </a:r>
          </a:p>
        </p:txBody>
      </p:sp>
    </p:spTree>
    <p:extLst>
      <p:ext uri="{BB962C8B-B14F-4D97-AF65-F5344CB8AC3E}">
        <p14:creationId xmlns:p14="http://schemas.microsoft.com/office/powerpoint/2010/main" val="306619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440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440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1768475" y="3044825"/>
            <a:ext cx="1905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/>
              <a:t>Phím ngắn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5454650" y="3044825"/>
            <a:ext cx="2133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/>
              <a:t>Phím cách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1844675" y="3929063"/>
            <a:ext cx="2286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/>
              <a:t>Phím to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5570538" y="3929063"/>
            <a:ext cx="2362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/>
              <a:t>Phím cụt</a:t>
            </a:r>
          </a:p>
        </p:txBody>
      </p:sp>
      <p:pic>
        <p:nvPicPr>
          <p:cNvPr id="18438" name="Picture 7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467600" cy="12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9" name="Picture 8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2508250" y="2508250"/>
            <a:ext cx="5105400" cy="8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0" name="Picture 9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-2074069" y="2269332"/>
            <a:ext cx="4376737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1" name="Picture 10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14300"/>
            <a:ext cx="579120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2" name="Picture 11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120607" y="3834606"/>
            <a:ext cx="5943600" cy="10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3" name="Picture 12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6745288"/>
            <a:ext cx="6781800" cy="11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4" name="Picture 13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6656388"/>
            <a:ext cx="5029200" cy="12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5" name="Picture 14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6881812" y="4460876"/>
            <a:ext cx="4284663" cy="8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6" name="Rectangle 16"/>
          <p:cNvSpPr>
            <a:spLocks noChangeArrowheads="1"/>
          </p:cNvSpPr>
          <p:nvPr/>
        </p:nvSpPr>
        <p:spPr bwMode="auto">
          <a:xfrm>
            <a:off x="1116013" y="3198813"/>
            <a:ext cx="422275" cy="384175"/>
          </a:xfrm>
          <a:prstGeom prst="rect">
            <a:avLst/>
          </a:prstGeom>
          <a:solidFill>
            <a:srgbClr val="66FF33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33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altLang="en-US" b="1"/>
              <a:t>A</a:t>
            </a:r>
          </a:p>
        </p:txBody>
      </p:sp>
      <p:sp>
        <p:nvSpPr>
          <p:cNvPr id="18447" name="Rectangle 17"/>
          <p:cNvSpPr>
            <a:spLocks noChangeArrowheads="1"/>
          </p:cNvSpPr>
          <p:nvPr/>
        </p:nvSpPr>
        <p:spPr bwMode="auto">
          <a:xfrm>
            <a:off x="1154113" y="4043363"/>
            <a:ext cx="422275" cy="384175"/>
          </a:xfrm>
          <a:prstGeom prst="rect">
            <a:avLst/>
          </a:prstGeom>
          <a:solidFill>
            <a:srgbClr val="66FF33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33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altLang="en-US" b="1"/>
              <a:t>C</a:t>
            </a:r>
          </a:p>
        </p:txBody>
      </p:sp>
      <p:sp>
        <p:nvSpPr>
          <p:cNvPr id="45074" name="Rectangle 18"/>
          <p:cNvSpPr>
            <a:spLocks noChangeArrowheads="1"/>
          </p:cNvSpPr>
          <p:nvPr/>
        </p:nvSpPr>
        <p:spPr bwMode="auto">
          <a:xfrm>
            <a:off x="4879975" y="3122613"/>
            <a:ext cx="422275" cy="384175"/>
          </a:xfrm>
          <a:prstGeom prst="rect">
            <a:avLst/>
          </a:prstGeom>
          <a:solidFill>
            <a:srgbClr val="66FF33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33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altLang="en-US" b="1"/>
              <a:t>B</a:t>
            </a:r>
          </a:p>
        </p:txBody>
      </p:sp>
      <p:sp>
        <p:nvSpPr>
          <p:cNvPr id="18449" name="Rectangle 19"/>
          <p:cNvSpPr>
            <a:spLocks noChangeArrowheads="1"/>
          </p:cNvSpPr>
          <p:nvPr/>
        </p:nvSpPr>
        <p:spPr bwMode="auto">
          <a:xfrm>
            <a:off x="4956175" y="4005263"/>
            <a:ext cx="422275" cy="384175"/>
          </a:xfrm>
          <a:prstGeom prst="rect">
            <a:avLst/>
          </a:prstGeom>
          <a:solidFill>
            <a:srgbClr val="66FF33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33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altLang="en-US" b="1"/>
              <a:t>D</a:t>
            </a:r>
          </a:p>
        </p:txBody>
      </p:sp>
      <p:pic>
        <p:nvPicPr>
          <p:cNvPr id="1845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2" t="80618" r="39738" b="2554"/>
          <a:stretch>
            <a:fillRect/>
          </a:stretch>
        </p:blipFill>
        <p:spPr bwMode="auto">
          <a:xfrm>
            <a:off x="1447800" y="1931988"/>
            <a:ext cx="6629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51" name="Rectangle 22"/>
          <p:cNvSpPr>
            <a:spLocks noChangeArrowheads="1"/>
          </p:cNvSpPr>
          <p:nvPr/>
        </p:nvSpPr>
        <p:spPr bwMode="auto">
          <a:xfrm>
            <a:off x="3409950" y="1931988"/>
            <a:ext cx="2895600" cy="685800"/>
          </a:xfrm>
          <a:prstGeom prst="rect">
            <a:avLst/>
          </a:prstGeom>
          <a:noFill/>
          <a:ln w="28575">
            <a:solidFill>
              <a:srgbClr val="FF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18452" name="Text Box 25"/>
          <p:cNvSpPr txBox="1">
            <a:spLocks noChangeArrowheads="1"/>
          </p:cNvSpPr>
          <p:nvPr/>
        </p:nvSpPr>
        <p:spPr bwMode="auto">
          <a:xfrm>
            <a:off x="693738" y="1662113"/>
            <a:ext cx="57626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99"/>
                </a:solidFill>
              </a:rPr>
              <a:t>5)</a:t>
            </a:r>
          </a:p>
        </p:txBody>
      </p:sp>
    </p:spTree>
    <p:extLst>
      <p:ext uri="{BB962C8B-B14F-4D97-AF65-F5344CB8AC3E}">
        <p14:creationId xmlns:p14="http://schemas.microsoft.com/office/powerpoint/2010/main" val="42115920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450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450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4507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450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7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1768475" y="3006725"/>
            <a:ext cx="1905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/>
              <a:t>F và K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5454650" y="3006725"/>
            <a:ext cx="2133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/>
              <a:t>G và J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1844675" y="3890963"/>
            <a:ext cx="2286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/>
              <a:t>F và J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5454650" y="3813175"/>
            <a:ext cx="2362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/>
              <a:t>A và H</a:t>
            </a:r>
          </a:p>
        </p:txBody>
      </p:sp>
      <p:pic>
        <p:nvPicPr>
          <p:cNvPr id="19462" name="Picture 7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467600" cy="12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3" name="Picture 8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2508250" y="2508250"/>
            <a:ext cx="5105400" cy="8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4" name="Picture 9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-2074069" y="2269332"/>
            <a:ext cx="4376737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5" name="Picture 10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14300"/>
            <a:ext cx="579120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6" name="Picture 11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120607" y="3834606"/>
            <a:ext cx="5943600" cy="10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7" name="Picture 12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6745288"/>
            <a:ext cx="6781800" cy="11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8" name="Picture 13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6656388"/>
            <a:ext cx="5029200" cy="12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9" name="Picture 14" descr="blulin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6881812" y="4460876"/>
            <a:ext cx="4284663" cy="8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70" name="Rectangle 16"/>
          <p:cNvSpPr>
            <a:spLocks noChangeArrowheads="1"/>
          </p:cNvSpPr>
          <p:nvPr/>
        </p:nvSpPr>
        <p:spPr bwMode="auto">
          <a:xfrm>
            <a:off x="1116013" y="3160713"/>
            <a:ext cx="422275" cy="384175"/>
          </a:xfrm>
          <a:prstGeom prst="rect">
            <a:avLst/>
          </a:prstGeom>
          <a:solidFill>
            <a:srgbClr val="66FF33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33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altLang="en-US" b="1"/>
              <a:t>A</a:t>
            </a:r>
          </a:p>
        </p:txBody>
      </p:sp>
      <p:sp>
        <p:nvSpPr>
          <p:cNvPr id="46097" name="Rectangle 17"/>
          <p:cNvSpPr>
            <a:spLocks noChangeArrowheads="1"/>
          </p:cNvSpPr>
          <p:nvPr/>
        </p:nvSpPr>
        <p:spPr bwMode="auto">
          <a:xfrm>
            <a:off x="1154113" y="4005263"/>
            <a:ext cx="422275" cy="384175"/>
          </a:xfrm>
          <a:prstGeom prst="rect">
            <a:avLst/>
          </a:prstGeom>
          <a:solidFill>
            <a:srgbClr val="66FF33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33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altLang="en-US" b="1"/>
              <a:t>C</a:t>
            </a:r>
          </a:p>
        </p:txBody>
      </p:sp>
      <p:sp>
        <p:nvSpPr>
          <p:cNvPr id="19472" name="Rectangle 18"/>
          <p:cNvSpPr>
            <a:spLocks noChangeArrowheads="1"/>
          </p:cNvSpPr>
          <p:nvPr/>
        </p:nvSpPr>
        <p:spPr bwMode="auto">
          <a:xfrm>
            <a:off x="4879975" y="3084513"/>
            <a:ext cx="422275" cy="384175"/>
          </a:xfrm>
          <a:prstGeom prst="rect">
            <a:avLst/>
          </a:prstGeom>
          <a:solidFill>
            <a:srgbClr val="66FF33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33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altLang="en-US" b="1"/>
              <a:t>B</a:t>
            </a:r>
          </a:p>
        </p:txBody>
      </p:sp>
      <p:sp>
        <p:nvSpPr>
          <p:cNvPr id="19473" name="Rectangle 19"/>
          <p:cNvSpPr>
            <a:spLocks noChangeArrowheads="1"/>
          </p:cNvSpPr>
          <p:nvPr/>
        </p:nvSpPr>
        <p:spPr bwMode="auto">
          <a:xfrm>
            <a:off x="4840288" y="3967163"/>
            <a:ext cx="422275" cy="384175"/>
          </a:xfrm>
          <a:prstGeom prst="rect">
            <a:avLst/>
          </a:prstGeom>
          <a:solidFill>
            <a:srgbClr val="66FF33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33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altLang="en-US" b="1"/>
              <a:t>D</a:t>
            </a:r>
          </a:p>
        </p:txBody>
      </p:sp>
      <p:sp>
        <p:nvSpPr>
          <p:cNvPr id="19474" name="Text Box 22"/>
          <p:cNvSpPr txBox="1">
            <a:spLocks noChangeArrowheads="1"/>
          </p:cNvSpPr>
          <p:nvPr/>
        </p:nvSpPr>
        <p:spPr bwMode="auto">
          <a:xfrm>
            <a:off x="1538288" y="1585913"/>
            <a:ext cx="545306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Hai phím có gai là:</a:t>
            </a:r>
          </a:p>
        </p:txBody>
      </p:sp>
      <p:sp>
        <p:nvSpPr>
          <p:cNvPr id="19475" name="Text Box 25"/>
          <p:cNvSpPr txBox="1">
            <a:spLocks noChangeArrowheads="1"/>
          </p:cNvSpPr>
          <p:nvPr/>
        </p:nvSpPr>
        <p:spPr bwMode="auto">
          <a:xfrm>
            <a:off x="693738" y="1624013"/>
            <a:ext cx="57626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99"/>
                </a:solidFill>
              </a:rPr>
              <a:t>6)</a:t>
            </a:r>
          </a:p>
        </p:txBody>
      </p:sp>
    </p:spTree>
    <p:extLst>
      <p:ext uri="{BB962C8B-B14F-4D97-AF65-F5344CB8AC3E}">
        <p14:creationId xmlns:p14="http://schemas.microsoft.com/office/powerpoint/2010/main" val="25875580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460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460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4609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460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97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</TotalTime>
  <Words>329</Words>
  <Application>Microsoft Office PowerPoint</Application>
  <PresentationFormat>On-screen Show (4:3)</PresentationFormat>
  <Paragraphs>99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Calibri</vt:lpstr>
      <vt:lpstr>Georgia</vt:lpstr>
      <vt:lpstr>Times New Roman</vt:lpstr>
      <vt:lpstr>Wingdings</vt:lpstr>
      <vt:lpstr>Wingdings 2</vt:lpstr>
      <vt:lpstr>Civic</vt:lpstr>
      <vt:lpstr>1_Civic</vt:lpstr>
      <vt:lpstr>Office Theme</vt:lpstr>
      <vt:lpstr>THỰC HÀNH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sir</dc:creator>
  <cp:lastModifiedBy>Admin</cp:lastModifiedBy>
  <cp:revision>183</cp:revision>
  <dcterms:created xsi:type="dcterms:W3CDTF">2002-01-01T10:07:35Z</dcterms:created>
  <dcterms:modified xsi:type="dcterms:W3CDTF">2022-11-20T02:41:23Z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1033-11.2.0.9684</vt:lpwstr>
  </property>
</Properties>
</file>