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2" r:id="rId2"/>
  </p:sldMasterIdLst>
  <p:notesMasterIdLst>
    <p:notesMasterId r:id="rId20"/>
  </p:notesMasterIdLst>
  <p:sldIdLst>
    <p:sldId id="256" r:id="rId3"/>
    <p:sldId id="307" r:id="rId4"/>
    <p:sldId id="327" r:id="rId5"/>
    <p:sldId id="311" r:id="rId6"/>
    <p:sldId id="309" r:id="rId7"/>
    <p:sldId id="310" r:id="rId8"/>
    <p:sldId id="262" r:id="rId9"/>
    <p:sldId id="263" r:id="rId10"/>
    <p:sldId id="283" r:id="rId11"/>
    <p:sldId id="312" r:id="rId12"/>
    <p:sldId id="313" r:id="rId13"/>
    <p:sldId id="294" r:id="rId14"/>
    <p:sldId id="314" r:id="rId15"/>
    <p:sldId id="286" r:id="rId16"/>
    <p:sldId id="291" r:id="rId17"/>
    <p:sldId id="320" r:id="rId18"/>
    <p:sldId id="321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nstantia" panose="02030602050306030303" pitchFamily="18" charset="0"/>
      <p:regular r:id="rId25"/>
      <p:bold r:id="rId26"/>
      <p:italic r:id="rId27"/>
      <p:boldItalic r:id="rId28"/>
    </p:embeddedFont>
    <p:embeddedFont>
      <p:font typeface="Playfair Display" panose="00000500000000000000" pitchFamily="2" charset="0"/>
      <p:regular r:id="rId29"/>
      <p:bold r:id="rId30"/>
      <p:italic r:id="rId31"/>
      <p:boldItalic r:id="rId32"/>
    </p:embeddedFont>
    <p:embeddedFont>
      <p:font typeface="Sniglet" panose="020B0604020202020204" charset="0"/>
      <p:regular r:id="rId33"/>
      <p:bold r:id="rId34"/>
    </p:embeddedFont>
    <p:embeddedFont>
      <p:font typeface="Tinos" panose="020B0604020202020204" charset="0"/>
      <p:regular r:id="rId35"/>
      <p:bold r:id="rId36"/>
      <p:italic r:id="rId37"/>
      <p:boldItalic r:id="rId38"/>
    </p:embeddedFont>
    <p:embeddedFont>
      <p:font typeface="Wingdings 2" panose="05020102010507070707" pitchFamily="18" charset="2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00"/>
    <a:srgbClr val="FF0066"/>
    <a:srgbClr val="C0004E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0010F9-A540-4365-A674-49318B6ACA38}">
  <a:tblStyle styleId="{0A0010F9-A540-4365-A674-49318B6ACA38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00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3117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7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97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624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EECB5E-477A-4C69-BA6B-5EC5DD1F92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50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396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80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 l="45142" b="9288"/>
          <a:stretch/>
        </p:blipFill>
        <p:spPr>
          <a:xfrm rot="5400000">
            <a:off x="1066799" y="-1085850"/>
            <a:ext cx="1857375" cy="40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2296512" y="2182212"/>
            <a:ext cx="1579174" cy="434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5626393" y="2481475"/>
            <a:ext cx="3517606" cy="26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5465074" y="-1026424"/>
            <a:ext cx="2662025" cy="4695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1638168" y="1095866"/>
            <a:ext cx="5867786" cy="295191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962150" y="1171525"/>
            <a:ext cx="5219699" cy="2800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209674"/>
            <a:ext cx="2536474" cy="393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1375">
            <a:off x="7110166" y="2730952"/>
            <a:ext cx="970521" cy="1385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C74EF-9036-4B23-9DCE-06E8FA94E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B53A8-ECFC-45FB-B361-784C014B2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1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4FC64-B91A-424C-BACF-5E4400B3B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53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32949-79BC-4884-A7C0-69A527DE7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37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4D324-33A6-4D69-AA0E-DB92A5825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88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D7D57-E3FC-46CF-B5D3-3A5E8C90B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67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6833C-5DBE-49F5-9ED7-6F18942B8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61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6531675" y="-493150"/>
            <a:ext cx="2138224" cy="3105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0" y="2115773"/>
            <a:ext cx="3281699" cy="2152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0" y="2115773"/>
            <a:ext cx="3281699" cy="2152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2380575"/>
            <a:ext cx="1528900" cy="276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7005675" y="3455207"/>
            <a:ext cx="2147850" cy="168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680" y="417451"/>
            <a:ext cx="6640799" cy="953999"/>
          </a:xfrm>
        </p:spPr>
        <p:txBody>
          <a:bodyPr/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60722" y="1809037"/>
            <a:ext cx="7478713" cy="698500"/>
          </a:xfrm>
        </p:spPr>
        <p:txBody>
          <a:bodyPr/>
          <a:lstStyle>
            <a:lvl1pPr>
              <a:buNone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err="1"/>
              <a:t>Nội</a:t>
            </a:r>
            <a:r>
              <a:rPr lang="en-US" dirty="0"/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260813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>
            <a:alphaModFix/>
          </a:blip>
          <a:srcRect r="40695" b="12701"/>
          <a:stretch/>
        </p:blipFill>
        <p:spPr>
          <a:xfrm>
            <a:off x="7727980" y="1889850"/>
            <a:ext cx="1416019" cy="32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l="43534" b="9942"/>
          <a:stretch/>
        </p:blipFill>
        <p:spPr>
          <a:xfrm rot="-5400000" flipH="1">
            <a:off x="6860725" y="-1130750"/>
            <a:ext cx="1162050" cy="34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1236200" y="2474450"/>
            <a:ext cx="1423324" cy="3914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l="45142" t="-12064" b="21353"/>
          <a:stretch/>
        </p:blipFill>
        <p:spPr>
          <a:xfrm rot="5400000">
            <a:off x="949199" y="-968250"/>
            <a:ext cx="1654425" cy="357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 l="11090" r="-11089" b="16541"/>
          <a:stretch/>
        </p:blipFill>
        <p:spPr>
          <a:xfrm flipH="1">
            <a:off x="7639049" y="3602475"/>
            <a:ext cx="1504949" cy="154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6449075" y="-876950"/>
            <a:ext cx="769993" cy="250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721662" y="-740712"/>
            <a:ext cx="1261775" cy="272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477664" y="3663564"/>
            <a:ext cx="789204" cy="217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6973325" y="3500784"/>
            <a:ext cx="2170675" cy="16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7312293" y="-515832"/>
            <a:ext cx="1325399" cy="233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2962275"/>
            <a:ext cx="1406426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8051793" y="2633848"/>
            <a:ext cx="1092207" cy="2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DE064-FA9C-4E6B-97E3-6F34AB569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0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256CA-0411-42B0-A74D-9FC9E73E6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68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AD94A-00EF-416A-A8C3-0D596E99B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0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11067-C7D2-4EF9-B9F8-444100A1F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9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00" y="2122449"/>
            <a:ext cx="6640799" cy="232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/>
              <a:buChar char="◉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/>
              <a:buChar char="◎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1" r:id="rId3"/>
    <p:sldLayoutId id="2147483656" r:id="rId4"/>
    <p:sldLayoutId id="214748365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AEEC38-C3DC-4994-ABCF-EDEE9E30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0.m4a"/><Relationship Id="rId7" Type="http://schemas.openxmlformats.org/officeDocument/2006/relationships/image" Target="../media/image23.jpe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5.m4a"/><Relationship Id="rId7" Type="http://schemas.openxmlformats.org/officeDocument/2006/relationships/image" Target="../media/image27.jpe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5.m4a"/><Relationship Id="rId7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6.m4a"/><Relationship Id="rId7" Type="http://schemas.openxmlformats.org/officeDocument/2006/relationships/image" Target="../media/image19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619250" y="1150743"/>
            <a:ext cx="5903768" cy="228656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400" dirty="0"/>
              <a:t>MÔN 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25833" y="2716194"/>
            <a:ext cx="299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TUẦN 12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53174E-1D04-462F-A5DA-140818B61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85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6F78F-B105-49A1-9492-53107E5E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980" y="21935"/>
            <a:ext cx="7316620" cy="953999"/>
          </a:xfrm>
        </p:spPr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10 </a:t>
            </a:r>
            <a:r>
              <a:rPr lang="en-US" dirty="0" err="1"/>
              <a:t>ngón</a:t>
            </a:r>
            <a:r>
              <a:rPr lang="en-US" dirty="0"/>
              <a:t> </a:t>
            </a:r>
            <a:r>
              <a:rPr lang="en-US" dirty="0" err="1"/>
              <a:t>tay</a:t>
            </a:r>
            <a:endParaRPr lang="en-US" dirty="0"/>
          </a:p>
        </p:txBody>
      </p:sp>
      <p:pic>
        <p:nvPicPr>
          <p:cNvPr id="9" name="Picture 11" descr="C:\Users\Administrator\Desktop\Bnaf phím 2.jpg">
            <a:extLst>
              <a:ext uri="{FF2B5EF4-FFF2-40B4-BE49-F238E27FC236}">
                <a16:creationId xmlns:a16="http://schemas.microsoft.com/office/drawing/2014/main" id="{A818FC60-069D-4426-8384-69D7A7321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391438"/>
            <a:ext cx="265747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:\Users\Administrator\Desktop\bàn phím 1.jpg">
            <a:extLst>
              <a:ext uri="{FF2B5EF4-FFF2-40B4-BE49-F238E27FC236}">
                <a16:creationId xmlns:a16="http://schemas.microsoft.com/office/drawing/2014/main" id="{3B10138F-59DE-4F44-A9F9-C53D15F8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3378738"/>
            <a:ext cx="39147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C:\Users\Administrator\Desktop\images.jpg">
            <a:extLst>
              <a:ext uri="{FF2B5EF4-FFF2-40B4-BE49-F238E27FC236}">
                <a16:creationId xmlns:a16="http://schemas.microsoft.com/office/drawing/2014/main" id="{781AD1D5-F1F8-4FA6-9806-6EC478E4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440650"/>
            <a:ext cx="2632076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4FDEE077-84A1-4CF3-8513-29DC5EFD2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818100"/>
            <a:ext cx="8458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sở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gõ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rời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sở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gõ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 Sau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gõ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2060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 này.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gõ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2060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 ứng.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875D2A-03E7-46A0-9BDA-047A663D53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2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8"/>
    </mc:Choice>
    <mc:Fallback xmlns="">
      <p:transition spd="slow" advTm="39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0773-76D6-49D3-8AC9-467D50A57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79" y="84232"/>
            <a:ext cx="6640799" cy="953999"/>
          </a:xfrm>
        </p:spPr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2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: </a:t>
            </a:r>
          </a:p>
        </p:txBody>
      </p:sp>
      <p:graphicFrame>
        <p:nvGraphicFramePr>
          <p:cNvPr id="4" name="Group 93">
            <a:extLst>
              <a:ext uri="{FF2B5EF4-FFF2-40B4-BE49-F238E27FC236}">
                <a16:creationId xmlns:a16="http://schemas.microsoft.com/office/drawing/2014/main" id="{37F6D81C-4DDA-4258-ADA8-AE26CEF8A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881315"/>
              </p:ext>
            </p:extLst>
          </p:nvPr>
        </p:nvGraphicFramePr>
        <p:xfrm>
          <a:off x="895947" y="1359390"/>
          <a:ext cx="3146821" cy="3588550"/>
        </p:xfrm>
        <a:graphic>
          <a:graphicData uri="http://schemas.openxmlformats.org/drawingml/2006/table">
            <a:tbl>
              <a:tblPr/>
              <a:tblGrid>
                <a:gridCol w="1602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9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 có chữ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CA6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 gõ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C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1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Group 94">
            <a:extLst>
              <a:ext uri="{FF2B5EF4-FFF2-40B4-BE49-F238E27FC236}">
                <a16:creationId xmlns:a16="http://schemas.microsoft.com/office/drawing/2014/main" id="{E94EE46E-E3F9-4976-BE6D-3ADAD4BB9F24}"/>
              </a:ext>
            </a:extLst>
          </p:cNvPr>
          <p:cNvGraphicFramePr>
            <a:graphicFrameLocks noGrp="1"/>
          </p:cNvGraphicFramePr>
          <p:nvPr/>
        </p:nvGraphicFramePr>
        <p:xfrm>
          <a:off x="4788694" y="1704975"/>
          <a:ext cx="2951560" cy="2830117"/>
        </p:xfrm>
        <a:graphic>
          <a:graphicData uri="http://schemas.openxmlformats.org/drawingml/2006/table">
            <a:tbl>
              <a:tblPr/>
              <a:tblGrid>
                <a:gridCol w="1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6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Để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có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dấu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CA6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Em gõ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C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8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Dấu sắc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Dấu huyền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Dấu hỏi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Dấu ngã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Dấu nặng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F698BBC-9468-46E7-8DE0-84DAA40B5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304" y="1850534"/>
            <a:ext cx="869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aw</a:t>
            </a:r>
          </a:p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400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4C88D-3669-4F11-907F-E2A7197E8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610" y="2302972"/>
            <a:ext cx="8703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89A6CB-6CE0-492E-A4B4-462EB657F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197" y="2756599"/>
            <a:ext cx="869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AF954-1FD1-4F8E-B18C-149040A3E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504" y="3197131"/>
            <a:ext cx="869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oo</a:t>
            </a:r>
            <a:endParaRPr lang="en-US" altLang="en-US" sz="2400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89C107-E567-4E2C-B240-1180F1FCF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210" y="3650759"/>
            <a:ext cx="8703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4322EE-D583-4257-A2BB-C44F05610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210" y="4067478"/>
            <a:ext cx="8703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uw</a:t>
            </a:r>
            <a:endParaRPr lang="en-US" altLang="en-US" sz="2400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E6165-D0B6-44D1-8895-B5C20ED29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504" y="4471099"/>
            <a:ext cx="869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dd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971AC449-C345-4176-81C9-A2AE90256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957" y="822657"/>
            <a:ext cx="27348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b="1" i="1" kern="1200" dirty="0" err="1">
                <a:solidFill>
                  <a:srgbClr val="FF0000"/>
                </a:solidFill>
                <a:latin typeface="Playfair Display" panose="020B0604020202020204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lang="en-US" altLang="en-US" sz="2400" b="1" i="1" kern="1200" dirty="0">
                <a:solidFill>
                  <a:srgbClr val="FF0000"/>
                </a:solidFill>
                <a:latin typeface="Playfair Display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i="1" kern="1200" dirty="0" err="1">
                <a:solidFill>
                  <a:srgbClr val="FF0000"/>
                </a:solidFill>
                <a:latin typeface="Playfair Display" panose="020B0604020202020204" charset="0"/>
                <a:ea typeface="+mn-ea"/>
                <a:cs typeface="Times New Roman" panose="02020603050405020304" pitchFamily="18" charset="0"/>
              </a:rPr>
              <a:t>gõ</a:t>
            </a:r>
            <a:r>
              <a:rPr lang="en-US" altLang="en-US" sz="2400" b="1" kern="1200" dirty="0">
                <a:solidFill>
                  <a:srgbClr val="FF0000"/>
                </a:solidFill>
                <a:latin typeface="Playfair Display" panose="020B0604020202020204" charset="0"/>
                <a:ea typeface="+mn-ea"/>
                <a:cs typeface="Times New Roman" panose="02020603050405020304" pitchFamily="18" charset="0"/>
              </a:rPr>
              <a:t> Telex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C40C3-415B-46E6-9EAB-CD418F217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078" y="2315672"/>
            <a:ext cx="403622" cy="234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ts val="75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  <a:p>
            <a:pPr algn="r" defTabSz="685800" fontAlgn="base">
              <a:spcBef>
                <a:spcPts val="75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</a:p>
          <a:p>
            <a:pPr algn="r" defTabSz="685800" fontAlgn="base">
              <a:spcBef>
                <a:spcPts val="75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</a:p>
          <a:p>
            <a:pPr algn="r" defTabSz="685800" fontAlgn="base">
              <a:spcBef>
                <a:spcPts val="75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  <a:p>
            <a:pPr algn="r" defTabSz="685800" fontAlgn="base">
              <a:spcBef>
                <a:spcPts val="75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5348FB2-8AEA-479C-8094-16DB848187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7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6"/>
    </mc:Choice>
    <mc:Fallback xmlns="">
      <p:transition spd="slow" advTm="20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1" name="Group 93"/>
          <p:cNvGraphicFramePr>
            <a:graphicFrameLocks noGrp="1"/>
          </p:cNvGraphicFramePr>
          <p:nvPr/>
        </p:nvGraphicFramePr>
        <p:xfrm>
          <a:off x="1437085" y="1371600"/>
          <a:ext cx="3146821" cy="3588550"/>
        </p:xfrm>
        <a:graphic>
          <a:graphicData uri="http://schemas.openxmlformats.org/drawingml/2006/table">
            <a:tbl>
              <a:tblPr/>
              <a:tblGrid>
                <a:gridCol w="1602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9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 có chữ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CA6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 gõ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C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1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5" marB="3429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42" name="Group 94"/>
          <p:cNvGraphicFramePr>
            <a:graphicFrameLocks noGrp="1"/>
          </p:cNvGraphicFramePr>
          <p:nvPr/>
        </p:nvGraphicFramePr>
        <p:xfrm>
          <a:off x="4788694" y="1704975"/>
          <a:ext cx="2951560" cy="2830117"/>
        </p:xfrm>
        <a:graphic>
          <a:graphicData uri="http://schemas.openxmlformats.org/drawingml/2006/table">
            <a:tbl>
              <a:tblPr/>
              <a:tblGrid>
                <a:gridCol w="157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6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Để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có</a:t>
                      </a: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alt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dấu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CA6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Em gõ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CA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8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Dấu sắc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Dấu huyền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Dấu hỏi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Dấu ngã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Dấu nặng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18644" y="1865710"/>
            <a:ext cx="869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a8</a:t>
            </a:r>
          </a:p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400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30551" y="2318148"/>
            <a:ext cx="8703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130551" y="2771775"/>
            <a:ext cx="869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e6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30551" y="3212307"/>
            <a:ext cx="869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o6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30551" y="3665935"/>
            <a:ext cx="8703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o7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130551" y="4082654"/>
            <a:ext cx="8703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u7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30551" y="4486275"/>
            <a:ext cx="869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d9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756400" y="2378012"/>
            <a:ext cx="403622" cy="218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rPr>
              <a:t>1</a:t>
            </a:r>
          </a:p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rPr>
              <a:t>2</a:t>
            </a:r>
          </a:p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88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rPr>
              <a:t>3</a:t>
            </a:r>
            <a:endParaRPr lang="en-US" sz="2100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rPr>
              <a:t>4</a:t>
            </a:r>
          </a:p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25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B4A28F96-0A02-4315-8E5A-8A6D8CAC3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957" y="822657"/>
            <a:ext cx="27348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b="1" i="1" kern="1200" dirty="0" err="1">
                <a:solidFill>
                  <a:srgbClr val="FF0000"/>
                </a:solidFill>
                <a:latin typeface="Playfair Display" panose="020B0604020202020204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lang="en-US" altLang="en-US" sz="2400" b="1" i="1" kern="1200" dirty="0">
                <a:solidFill>
                  <a:srgbClr val="FF0000"/>
                </a:solidFill>
                <a:latin typeface="Playfair Display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i="1" kern="1200" dirty="0" err="1">
                <a:solidFill>
                  <a:srgbClr val="FF0000"/>
                </a:solidFill>
                <a:latin typeface="Playfair Display" panose="020B0604020202020204" charset="0"/>
                <a:ea typeface="+mn-ea"/>
                <a:cs typeface="Times New Roman" panose="02020603050405020304" pitchFamily="18" charset="0"/>
              </a:rPr>
              <a:t>gõ</a:t>
            </a:r>
            <a:r>
              <a:rPr lang="en-US" altLang="en-US" sz="2400" b="1" kern="1200" dirty="0">
                <a:solidFill>
                  <a:srgbClr val="FF0000"/>
                </a:solidFill>
                <a:latin typeface="Playfair Display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Playfair Display" panose="020B0604020202020204" charset="0"/>
                <a:ea typeface="+mn-ea"/>
                <a:cs typeface="Times New Roman" panose="02020603050405020304" pitchFamily="18" charset="0"/>
              </a:rPr>
              <a:t>Vni</a:t>
            </a:r>
            <a:endParaRPr lang="en-US" altLang="en-US" sz="2400" b="1" kern="1200" dirty="0">
              <a:solidFill>
                <a:srgbClr val="FF0000"/>
              </a:solidFill>
              <a:latin typeface="Playfair Display" panose="020B060402020202020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3D58302-4FB5-4385-851A-49F7086E8767}"/>
              </a:ext>
            </a:extLst>
          </p:cNvPr>
          <p:cNvSpPr txBox="1">
            <a:spLocks/>
          </p:cNvSpPr>
          <p:nvPr/>
        </p:nvSpPr>
        <p:spPr>
          <a:xfrm>
            <a:off x="207279" y="84232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3200" b="1" i="0" u="none" strike="noStrike" cap="none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layfair Display"/>
                <a:sym typeface="Playfair Display"/>
                <a:rtl val="0"/>
              </a:rPr>
              <a:t>Có 2 kiểu gõ chữ tiếng việt: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layfair Display"/>
              <a:sym typeface="Playfair Display"/>
              <a:rtl val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5D1FD9-061C-42CE-ACA1-520921FF93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9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8"/>
    </mc:Choice>
    <mc:Fallback xmlns="">
      <p:transition spd="slow" advTm="2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  <p:bldP spid="17" grpId="0"/>
      <p:bldP spid="18" grpId="0"/>
      <p:bldP spid="19" grpId="0"/>
      <p:bldP spid="16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5480" y="-4847"/>
            <a:ext cx="6640799" cy="953999"/>
          </a:xfrm>
        </p:spPr>
        <p:txBody>
          <a:bodyPr/>
          <a:lstStyle/>
          <a:p>
            <a:r>
              <a:rPr lang="en-US" dirty="0"/>
              <a:t>A. HOẠT ĐỘNG CƠ BẢN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8586" y="599902"/>
            <a:ext cx="7478713" cy="698500"/>
          </a:xfrm>
        </p:spPr>
        <p:txBody>
          <a:bodyPr/>
          <a:lstStyle/>
          <a:p>
            <a:r>
              <a:rPr lang="en-US" sz="2200" dirty="0"/>
              <a:t>2. </a:t>
            </a:r>
            <a:r>
              <a:rPr lang="en-US" sz="2200" dirty="0" err="1"/>
              <a:t>Điền</a:t>
            </a:r>
            <a:r>
              <a:rPr lang="en-US" sz="2200" dirty="0"/>
              <a:t> </a:t>
            </a:r>
            <a:r>
              <a:rPr lang="en-US" sz="2200" dirty="0" err="1"/>
              <a:t>từ</a:t>
            </a:r>
            <a:r>
              <a:rPr lang="en-US" sz="2200" dirty="0"/>
              <a:t> </a:t>
            </a:r>
            <a:r>
              <a:rPr lang="en-US" sz="2200" dirty="0" err="1"/>
              <a:t>còn</a:t>
            </a:r>
            <a:r>
              <a:rPr lang="en-US" sz="2200" dirty="0"/>
              <a:t> </a:t>
            </a:r>
            <a:r>
              <a:rPr lang="en-US" sz="2200" dirty="0" err="1"/>
              <a:t>thiếu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chỗ</a:t>
            </a:r>
            <a:r>
              <a:rPr lang="en-US" sz="2200" dirty="0"/>
              <a:t> </a:t>
            </a:r>
            <a:r>
              <a:rPr lang="en-US" sz="2200" dirty="0" err="1"/>
              <a:t>chấm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câu</a:t>
            </a:r>
            <a:r>
              <a:rPr lang="en-US" sz="2200" dirty="0"/>
              <a:t> </a:t>
            </a:r>
            <a:r>
              <a:rPr lang="en-US" sz="2200" dirty="0" err="1"/>
              <a:t>đúng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CDE77-DC45-4C22-9351-A468EC290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22545"/>
            <a:ext cx="8915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kiểu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gõ</a:t>
            </a:r>
            <a:r>
              <a:rPr lang="en-US" altLang="en-US" sz="2200" dirty="0">
                <a:latin typeface="Times New Roman" panose="02020603050405020304" pitchFamily="18" charset="0"/>
              </a:rPr>
              <a:t> ………. </a:t>
            </a:r>
            <a:r>
              <a:rPr lang="en-US" altLang="en-US" sz="2200" dirty="0" err="1">
                <a:latin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gõ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nào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màn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200" dirty="0">
                <a:latin typeface="Times New Roman" panose="02020603050405020304" pitchFamily="18" charset="0"/>
              </a:rPr>
              <a:t>: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F9260-3020-485C-BBEA-FC8B46730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130425"/>
            <a:ext cx="2514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</a:rPr>
              <a:t>a/ ....... </a:t>
            </a:r>
            <a:r>
              <a:rPr lang="en-US" altLang="en-US" sz="22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ô</a:t>
            </a:r>
            <a:endParaRPr lang="en-US" altLang="en-US" sz="2200" dirty="0"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2611E6-0C3B-46DC-B147-A0A12A1BD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789" y="2156927"/>
            <a:ext cx="26797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</a:rPr>
              <a:t>b/ ....... </a:t>
            </a:r>
            <a:r>
              <a:rPr lang="en-US" altLang="en-US" sz="22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  <a:endParaRPr lang="en-US" altLang="en-US" sz="2200" dirty="0"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D1CD9-BD5E-4BF0-AACC-FC5465E62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38305"/>
            <a:ext cx="25003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</a:rPr>
              <a:t>c/ ....... </a:t>
            </a:r>
            <a:r>
              <a:rPr lang="en-US" altLang="en-US" sz="22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</a:t>
            </a:r>
            <a:endParaRPr lang="en-US" altLang="en-US" sz="2200" dirty="0">
              <a:latin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36D281-AB5C-407D-B9A8-3A022BC90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789" y="2703087"/>
            <a:ext cx="2514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</a:rPr>
              <a:t>d/ ....... </a:t>
            </a:r>
            <a:r>
              <a:rPr lang="en-US" altLang="en-US" sz="22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</a:t>
            </a:r>
            <a:endParaRPr lang="en-US" altLang="en-US" sz="2200" dirty="0"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E2DB0C-5086-4F68-BDD5-46A7D5B6E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3160477"/>
            <a:ext cx="5043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kiểu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gõ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>
                <a:latin typeface="Times New Roman" panose="02020603050405020304" pitchFamily="18" charset="0"/>
              </a:rPr>
              <a:t>……..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từ</a:t>
            </a:r>
            <a:endParaRPr lang="en-US" altLang="en-US" sz="2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20A499-CF61-4BF2-BA31-76822DF39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692344"/>
            <a:ext cx="533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</a:rPr>
              <a:t>a/ </a:t>
            </a:r>
            <a:r>
              <a:rPr lang="en-US" altLang="en-US" sz="2200" dirty="0" err="1">
                <a:solidFill>
                  <a:srgbClr val="00CC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200" dirty="0">
                <a:solidFill>
                  <a:srgbClr val="00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CC00"/>
                </a:solidFill>
                <a:latin typeface="Times New Roman" panose="02020603050405020304" pitchFamily="18" charset="0"/>
              </a:rPr>
              <a:t>hởi</a:t>
            </a:r>
            <a:r>
              <a:rPr lang="en-US" altLang="en-US" sz="2200" dirty="0">
                <a:latin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gõ</a:t>
            </a:r>
            <a:r>
              <a:rPr lang="en-US" altLang="en-US" sz="2200" dirty="0">
                <a:latin typeface="Times New Roman" panose="02020603050405020304" pitchFamily="18" charset="0"/>
              </a:rPr>
              <a:t> ……………</a:t>
            </a:r>
            <a:endParaRPr lang="en-US" altLang="en-US" sz="2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2DE169-1ADF-46C3-B1F3-EF8F20987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87963"/>
            <a:ext cx="533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</a:rPr>
              <a:t>b/ </a:t>
            </a:r>
            <a:r>
              <a:rPr lang="en-US" altLang="en-US" sz="2200" dirty="0" err="1">
                <a:solidFill>
                  <a:srgbClr val="00CC0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200" dirty="0">
                <a:solidFill>
                  <a:srgbClr val="00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CC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200" dirty="0">
                <a:latin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gõ</a:t>
            </a:r>
            <a:r>
              <a:rPr lang="en-US" altLang="en-US" sz="2200" dirty="0">
                <a:latin typeface="Times New Roman" panose="02020603050405020304" pitchFamily="18" charset="0"/>
              </a:rPr>
              <a:t> …………….</a:t>
            </a:r>
            <a:endParaRPr lang="en-US" altLang="en-US" sz="2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5FD21-D57C-43E8-8803-6DCDF1E8C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83582"/>
            <a:ext cx="73850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</a:rPr>
              <a:t>c/ </a:t>
            </a:r>
            <a:r>
              <a:rPr lang="en-US" altLang="en-US" sz="2200" dirty="0" err="1">
                <a:solidFill>
                  <a:srgbClr val="00CC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200" dirty="0">
                <a:solidFill>
                  <a:srgbClr val="00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CC00"/>
                </a:solidFill>
                <a:latin typeface="Times New Roman" panose="02020603050405020304" pitchFamily="18" charset="0"/>
              </a:rPr>
              <a:t>lưỡng</a:t>
            </a:r>
            <a:r>
              <a:rPr lang="en-US" altLang="en-US" sz="2200" dirty="0">
                <a:latin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</a:rPr>
              <a:t>gõ</a:t>
            </a:r>
            <a:r>
              <a:rPr lang="en-US" altLang="en-US" sz="2200" dirty="0">
                <a:latin typeface="Times New Roman" panose="02020603050405020304" pitchFamily="18" charset="0"/>
              </a:rPr>
              <a:t> ……………</a:t>
            </a:r>
            <a:endParaRPr lang="en-US" altLang="en-US" sz="2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94B1C1-D07A-43B8-8CFE-08A30325F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27919"/>
            <a:ext cx="8382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200" dirty="0">
                <a:latin typeface="Times New Roman" panose="02020603050405020304" pitchFamily="18" charset="0"/>
              </a:rPr>
              <a:t>Có hai kiểu gõ chữ cái tiếng Việt là.............. và .............</a:t>
            </a:r>
            <a:endParaRPr lang="en-US" altLang="en-US" sz="2200" dirty="0"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95524F-D9B9-4CC7-A800-EAAB93FEF9A9}"/>
              </a:ext>
            </a:extLst>
          </p:cNvPr>
          <p:cNvSpPr/>
          <p:nvPr/>
        </p:nvSpPr>
        <p:spPr>
          <a:xfrm>
            <a:off x="4483100" y="1065278"/>
            <a:ext cx="6238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 err="1">
                <a:solidFill>
                  <a:srgbClr val="FF0000"/>
                </a:solidFill>
              </a:rPr>
              <a:t>Vni</a:t>
            </a:r>
            <a:endParaRPr lang="en-US" sz="2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B31C74-BEEB-4F13-AFE8-B6C29CB52A9F}"/>
              </a:ext>
            </a:extLst>
          </p:cNvPr>
          <p:cNvSpPr/>
          <p:nvPr/>
        </p:nvSpPr>
        <p:spPr>
          <a:xfrm>
            <a:off x="5725639" y="1076326"/>
            <a:ext cx="9861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</a:rPr>
              <a:t>Telex </a:t>
            </a:r>
            <a:endParaRPr lang="en-US" sz="2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9EF12C-9F00-43DC-92A7-085696577C1D}"/>
              </a:ext>
            </a:extLst>
          </p:cNvPr>
          <p:cNvSpPr/>
          <p:nvPr/>
        </p:nvSpPr>
        <p:spPr>
          <a:xfrm>
            <a:off x="2093911" y="1584445"/>
            <a:ext cx="6238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 err="1">
                <a:solidFill>
                  <a:srgbClr val="FF0000"/>
                </a:solidFill>
              </a:rPr>
              <a:t>Vni</a:t>
            </a:r>
            <a:endParaRPr lang="en-US" sz="2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8F0B7C-00CC-464E-B2F7-7EDB78100D70}"/>
              </a:ext>
            </a:extLst>
          </p:cNvPr>
          <p:cNvSpPr/>
          <p:nvPr/>
        </p:nvSpPr>
        <p:spPr>
          <a:xfrm>
            <a:off x="557211" y="2086823"/>
            <a:ext cx="466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a6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E8A192-01EC-4156-8085-89492797ACCB}"/>
              </a:ext>
            </a:extLst>
          </p:cNvPr>
          <p:cNvSpPr/>
          <p:nvPr/>
        </p:nvSpPr>
        <p:spPr>
          <a:xfrm>
            <a:off x="557211" y="2582189"/>
            <a:ext cx="4828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u7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AF14B3-61FF-4413-BA73-FB168D3530D5}"/>
              </a:ext>
            </a:extLst>
          </p:cNvPr>
          <p:cNvSpPr/>
          <p:nvPr/>
        </p:nvSpPr>
        <p:spPr>
          <a:xfrm>
            <a:off x="4795614" y="2120807"/>
            <a:ext cx="4828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d9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E28470-FB94-4C7E-8DC3-19B3F555B374}"/>
              </a:ext>
            </a:extLst>
          </p:cNvPr>
          <p:cNvSpPr/>
          <p:nvPr/>
        </p:nvSpPr>
        <p:spPr>
          <a:xfrm>
            <a:off x="4814777" y="2666915"/>
            <a:ext cx="466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a8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5E394F-65E0-41F4-A3EA-3494D55962DF}"/>
              </a:ext>
            </a:extLst>
          </p:cNvPr>
          <p:cNvSpPr/>
          <p:nvPr/>
        </p:nvSpPr>
        <p:spPr>
          <a:xfrm>
            <a:off x="2024146" y="1584444"/>
            <a:ext cx="9861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</a:rPr>
              <a:t>Telex </a:t>
            </a:r>
            <a:endParaRPr lang="en-US" sz="2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58386D-2932-4C3E-A5CF-7191BC3BDE9B}"/>
              </a:ext>
            </a:extLst>
          </p:cNvPr>
          <p:cNvSpPr/>
          <p:nvPr/>
        </p:nvSpPr>
        <p:spPr>
          <a:xfrm>
            <a:off x="611786" y="2106617"/>
            <a:ext cx="5373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DAA398-B63E-4F60-99DB-0A7C33863020}"/>
              </a:ext>
            </a:extLst>
          </p:cNvPr>
          <p:cNvSpPr/>
          <p:nvPr/>
        </p:nvSpPr>
        <p:spPr>
          <a:xfrm>
            <a:off x="652296" y="2601976"/>
            <a:ext cx="6158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uw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F5D4E0-D864-4FAB-A82B-90F5E3375B1A}"/>
              </a:ext>
            </a:extLst>
          </p:cNvPr>
          <p:cNvSpPr/>
          <p:nvPr/>
        </p:nvSpPr>
        <p:spPr>
          <a:xfrm>
            <a:off x="4820890" y="2106617"/>
            <a:ext cx="5693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340D32-09C9-450E-BD9F-A1E443D527DC}"/>
              </a:ext>
            </a:extLst>
          </p:cNvPr>
          <p:cNvSpPr/>
          <p:nvPr/>
        </p:nvSpPr>
        <p:spPr>
          <a:xfrm>
            <a:off x="4820890" y="2665876"/>
            <a:ext cx="599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E154FE1-C333-4198-A55A-284DF111C07A}"/>
              </a:ext>
            </a:extLst>
          </p:cNvPr>
          <p:cNvSpPr/>
          <p:nvPr/>
        </p:nvSpPr>
        <p:spPr>
          <a:xfrm>
            <a:off x="2052700" y="3105521"/>
            <a:ext cx="9861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>
                <a:solidFill>
                  <a:srgbClr val="FF0000"/>
                </a:solidFill>
              </a:rPr>
              <a:t>Telex </a:t>
            </a:r>
            <a:endParaRPr lang="en-US" sz="2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67065A-B94F-4419-B121-737C769D5BFE}"/>
              </a:ext>
            </a:extLst>
          </p:cNvPr>
          <p:cNvSpPr/>
          <p:nvPr/>
        </p:nvSpPr>
        <p:spPr>
          <a:xfrm>
            <a:off x="2250116" y="3627562"/>
            <a:ext cx="19281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Hoof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howir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2C0A93F-F32A-4E1E-951A-3387AC31372E}"/>
              </a:ext>
            </a:extLst>
          </p:cNvPr>
          <p:cNvSpPr/>
          <p:nvPr/>
        </p:nvSpPr>
        <p:spPr>
          <a:xfrm>
            <a:off x="2339016" y="4129712"/>
            <a:ext cx="19281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3D0554-DD08-4A60-A129-18393E36846E}"/>
              </a:ext>
            </a:extLst>
          </p:cNvPr>
          <p:cNvSpPr/>
          <p:nvPr/>
        </p:nvSpPr>
        <p:spPr>
          <a:xfrm>
            <a:off x="2600474" y="4634978"/>
            <a:ext cx="23271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luwj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luwowngx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E839EE2-9EAA-4B53-AD57-BE12A67F597C}"/>
              </a:ext>
            </a:extLst>
          </p:cNvPr>
          <p:cNvSpPr/>
          <p:nvPr/>
        </p:nvSpPr>
        <p:spPr>
          <a:xfrm>
            <a:off x="2141600" y="3105521"/>
            <a:ext cx="6238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 err="1">
                <a:solidFill>
                  <a:srgbClr val="FF0000"/>
                </a:solidFill>
              </a:rPr>
              <a:t>Vni</a:t>
            </a:r>
            <a:endParaRPr lang="en-US" sz="22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226787B-0510-4C50-8262-A6FF2BFCEE73}"/>
              </a:ext>
            </a:extLst>
          </p:cNvPr>
          <p:cNvSpPr/>
          <p:nvPr/>
        </p:nvSpPr>
        <p:spPr>
          <a:xfrm>
            <a:off x="2339016" y="3627562"/>
            <a:ext cx="19281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Ho62 ho7i3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059747-C56B-4463-AAFC-D9D985E4E094}"/>
              </a:ext>
            </a:extLst>
          </p:cNvPr>
          <p:cNvSpPr/>
          <p:nvPr/>
        </p:nvSpPr>
        <p:spPr>
          <a:xfrm>
            <a:off x="2339016" y="4162078"/>
            <a:ext cx="19281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ca1 qua3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F7F4DB-8629-477C-B422-AF0D2A22EDDB}"/>
              </a:ext>
            </a:extLst>
          </p:cNvPr>
          <p:cNvSpPr/>
          <p:nvPr/>
        </p:nvSpPr>
        <p:spPr>
          <a:xfrm>
            <a:off x="2709900" y="4649938"/>
            <a:ext cx="23271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lu75 lu7o7ng4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CAD381-AAFF-4C73-89AA-3438F32263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18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49"/>
    </mc:Choice>
    <mc:Fallback xmlns="">
      <p:transition spd="slow" advTm="87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  <p:bldP spid="29" grpId="0"/>
      <p:bldP spid="30" grpId="0"/>
      <p:bldP spid="31" grpId="0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11B208-D5A0-4492-A05E-836E15FDF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1" y="2125662"/>
            <a:ext cx="9127997" cy="1361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56" y="41835"/>
            <a:ext cx="6640799" cy="953999"/>
          </a:xfrm>
        </p:spPr>
        <p:txBody>
          <a:bodyPr/>
          <a:lstStyle/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6056" y="1068099"/>
            <a:ext cx="2502606" cy="455690"/>
            <a:chOff x="967564" y="1185743"/>
            <a:chExt cx="2562446" cy="340854"/>
          </a:xfrm>
        </p:grpSpPr>
        <p:sp>
          <p:nvSpPr>
            <p:cNvPr id="6" name="Rounded Rectangle 5"/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7564" y="1185743"/>
              <a:ext cx="2562446" cy="299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" name="Straight Arrow Connector 22"/>
          <p:cNvCxnSpPr>
            <a:cxnSpLocks/>
            <a:stCxn id="6" idx="2"/>
          </p:cNvCxnSpPr>
          <p:nvPr/>
        </p:nvCxnSpPr>
        <p:spPr>
          <a:xfrm flipH="1">
            <a:off x="927102" y="1523789"/>
            <a:ext cx="627952" cy="12090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39" idx="2"/>
          </p:cNvCxnSpPr>
          <p:nvPr/>
        </p:nvCxnSpPr>
        <p:spPr>
          <a:xfrm>
            <a:off x="4041700" y="1495998"/>
            <a:ext cx="487502" cy="11369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F6BCD0-83D7-4579-90C2-C36C272B2B77}"/>
              </a:ext>
            </a:extLst>
          </p:cNvPr>
          <p:cNvGrpSpPr/>
          <p:nvPr/>
        </p:nvGrpSpPr>
        <p:grpSpPr>
          <a:xfrm>
            <a:off x="3566455" y="1040308"/>
            <a:ext cx="950488" cy="455690"/>
            <a:chOff x="967561" y="1185743"/>
            <a:chExt cx="2434859" cy="340854"/>
          </a:xfrm>
        </p:grpSpPr>
        <p:sp>
          <p:nvSpPr>
            <p:cNvPr id="39" name="Rounded Rectangle 5">
              <a:extLst>
                <a:ext uri="{FF2B5EF4-FFF2-40B4-BE49-F238E27FC236}">
                  <a16:creationId xmlns:a16="http://schemas.microsoft.com/office/drawing/2014/main" id="{71A50C13-9DC2-48CE-B5D4-B0E297563107}"/>
                </a:ext>
              </a:extLst>
            </p:cNvPr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5A1BA4B-DF09-4BEA-9E49-04038FC747F7}"/>
                </a:ext>
              </a:extLst>
            </p:cNvPr>
            <p:cNvSpPr txBox="1"/>
            <p:nvPr/>
          </p:nvSpPr>
          <p:spPr>
            <a:xfrm>
              <a:off x="967561" y="1185743"/>
              <a:ext cx="2434856" cy="299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A52E3F64-DDA5-44D0-8284-C2F290F91E60}"/>
              </a:ext>
            </a:extLst>
          </p:cNvPr>
          <p:cNvSpPr/>
          <p:nvPr/>
        </p:nvSpPr>
        <p:spPr>
          <a:xfrm>
            <a:off x="4165600" y="2632984"/>
            <a:ext cx="2108200" cy="4574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4E1527-9F28-4C58-9744-85AA120ACE59}"/>
              </a:ext>
            </a:extLst>
          </p:cNvPr>
          <p:cNvGrpSpPr/>
          <p:nvPr/>
        </p:nvGrpSpPr>
        <p:grpSpPr>
          <a:xfrm>
            <a:off x="5755552" y="1017860"/>
            <a:ext cx="2308948" cy="455690"/>
            <a:chOff x="967564" y="1185743"/>
            <a:chExt cx="2562446" cy="340854"/>
          </a:xfrm>
        </p:grpSpPr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228864E0-DB64-42CC-BC9B-630BB8207864}"/>
                </a:ext>
              </a:extLst>
            </p:cNvPr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B6AA0D2-DAD3-4956-9CD7-6590E208724C}"/>
                </a:ext>
              </a:extLst>
            </p:cNvPr>
            <p:cNvSpPr txBox="1"/>
            <p:nvPr/>
          </p:nvSpPr>
          <p:spPr>
            <a:xfrm>
              <a:off x="967564" y="1185743"/>
              <a:ext cx="2562446" cy="299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3167DBE3-CE01-4E00-9D26-8FD850A95C93}"/>
              </a:ext>
            </a:extLst>
          </p:cNvPr>
          <p:cNvSpPr/>
          <p:nvPr/>
        </p:nvSpPr>
        <p:spPr>
          <a:xfrm>
            <a:off x="477261" y="2719623"/>
            <a:ext cx="259339" cy="34274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2A6ABA-F9D3-4124-9800-84F2DD11D404}"/>
              </a:ext>
            </a:extLst>
          </p:cNvPr>
          <p:cNvGrpSpPr/>
          <p:nvPr/>
        </p:nvGrpSpPr>
        <p:grpSpPr>
          <a:xfrm>
            <a:off x="350956" y="4014339"/>
            <a:ext cx="1780244" cy="455690"/>
            <a:chOff x="967564" y="1185743"/>
            <a:chExt cx="2562446" cy="340854"/>
          </a:xfrm>
        </p:grpSpPr>
        <p:sp>
          <p:nvSpPr>
            <p:cNvPr id="54" name="Rounded Rectangle 5">
              <a:extLst>
                <a:ext uri="{FF2B5EF4-FFF2-40B4-BE49-F238E27FC236}">
                  <a16:creationId xmlns:a16="http://schemas.microsoft.com/office/drawing/2014/main" id="{3840C74F-DC3C-40E2-BFED-8B414C77E9DD}"/>
                </a:ext>
              </a:extLst>
            </p:cNvPr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D3C525C-AD3D-45B9-894A-00F2C13D5EC8}"/>
                </a:ext>
              </a:extLst>
            </p:cNvPr>
            <p:cNvSpPr txBox="1"/>
            <p:nvPr/>
          </p:nvSpPr>
          <p:spPr>
            <a:xfrm>
              <a:off x="967564" y="1185743"/>
              <a:ext cx="2562446" cy="299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2240AEEB-91A9-4D7E-8FCD-E07144E9BE7E}"/>
              </a:ext>
            </a:extLst>
          </p:cNvPr>
          <p:cNvSpPr/>
          <p:nvPr/>
        </p:nvSpPr>
        <p:spPr>
          <a:xfrm>
            <a:off x="148609" y="2719623"/>
            <a:ext cx="259339" cy="34274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5737B49-7F5F-418C-9B5A-CDAAB8ECB7EF}"/>
              </a:ext>
            </a:extLst>
          </p:cNvPr>
          <p:cNvCxnSpPr>
            <a:cxnSpLocks/>
          </p:cNvCxnSpPr>
          <p:nvPr/>
        </p:nvCxnSpPr>
        <p:spPr>
          <a:xfrm flipH="1" flipV="1">
            <a:off x="337559" y="3113516"/>
            <a:ext cx="469430" cy="900823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2FCE0A2-B5A9-42D7-A77D-5E73AF32D6D6}"/>
              </a:ext>
            </a:extLst>
          </p:cNvPr>
          <p:cNvGrpSpPr/>
          <p:nvPr/>
        </p:nvGrpSpPr>
        <p:grpSpPr>
          <a:xfrm>
            <a:off x="3383891" y="4014339"/>
            <a:ext cx="950488" cy="455690"/>
            <a:chOff x="967561" y="1185743"/>
            <a:chExt cx="2434859" cy="340854"/>
          </a:xfrm>
        </p:grpSpPr>
        <p:sp>
          <p:nvSpPr>
            <p:cNvPr id="62" name="Rounded Rectangle 5">
              <a:extLst>
                <a:ext uri="{FF2B5EF4-FFF2-40B4-BE49-F238E27FC236}">
                  <a16:creationId xmlns:a16="http://schemas.microsoft.com/office/drawing/2014/main" id="{755800F8-5DB4-4CDD-8A17-232784D321FE}"/>
                </a:ext>
              </a:extLst>
            </p:cNvPr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8DAB17-CD7B-446A-8AF0-02757020BC45}"/>
                </a:ext>
              </a:extLst>
            </p:cNvPr>
            <p:cNvSpPr txBox="1"/>
            <p:nvPr/>
          </p:nvSpPr>
          <p:spPr>
            <a:xfrm>
              <a:off x="967561" y="1185743"/>
              <a:ext cx="2434856" cy="299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Cỡ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ED3CA5-B2DF-4300-BF0F-2C36E6C86E3D}"/>
              </a:ext>
            </a:extLst>
          </p:cNvPr>
          <p:cNvGrpSpPr/>
          <p:nvPr/>
        </p:nvGrpSpPr>
        <p:grpSpPr>
          <a:xfrm>
            <a:off x="730106" y="1417969"/>
            <a:ext cx="5129446" cy="1401820"/>
            <a:chOff x="730106" y="1417969"/>
            <a:chExt cx="5129446" cy="1401820"/>
          </a:xfrm>
        </p:grpSpPr>
        <p:cxnSp>
          <p:nvCxnSpPr>
            <p:cNvPr id="28" name="Straight Arrow Connector 27"/>
            <p:cNvCxnSpPr>
              <a:cxnSpLocks/>
            </p:cNvCxnSpPr>
            <p:nvPr/>
          </p:nvCxnSpPr>
          <p:spPr>
            <a:xfrm flipH="1">
              <a:off x="730106" y="2673349"/>
              <a:ext cx="1006973" cy="146440"/>
            </a:xfrm>
            <a:prstGeom prst="straightConnector1">
              <a:avLst/>
            </a:prstGeom>
            <a:ln w="1905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B06DE4-B47F-49F0-8F6D-1EF53DD78D3F}"/>
                </a:ext>
              </a:extLst>
            </p:cNvPr>
            <p:cNvCxnSpPr/>
            <p:nvPr/>
          </p:nvCxnSpPr>
          <p:spPr>
            <a:xfrm>
              <a:off x="1705596" y="2664042"/>
              <a:ext cx="2336102" cy="0"/>
            </a:xfrm>
            <a:prstGeom prst="line">
              <a:avLst/>
            </a:prstGeom>
            <a:ln w="285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CF9D5DC-C0D4-4E38-99B2-9D6C3F24B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1698" y="1417969"/>
              <a:ext cx="1817854" cy="1237457"/>
            </a:xfrm>
            <a:prstGeom prst="line">
              <a:avLst/>
            </a:prstGeom>
            <a:ln w="285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6FC7B31-4FF7-4709-B1D6-6B4D482A5F54}"/>
              </a:ext>
            </a:extLst>
          </p:cNvPr>
          <p:cNvSpPr/>
          <p:nvPr/>
        </p:nvSpPr>
        <p:spPr>
          <a:xfrm>
            <a:off x="2135618" y="2258020"/>
            <a:ext cx="717082" cy="3427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207249B-995B-45A9-9196-1AC661A074C4}"/>
              </a:ext>
            </a:extLst>
          </p:cNvPr>
          <p:cNvCxnSpPr>
            <a:cxnSpLocks/>
            <a:endCxn id="70" idx="2"/>
          </p:cNvCxnSpPr>
          <p:nvPr/>
        </p:nvCxnSpPr>
        <p:spPr>
          <a:xfrm flipH="1" flipV="1">
            <a:off x="2494159" y="2600761"/>
            <a:ext cx="830458" cy="157953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2B8C0C-3BBF-40F1-9891-40F9B4503132}"/>
              </a:ext>
            </a:extLst>
          </p:cNvPr>
          <p:cNvGrpSpPr/>
          <p:nvPr/>
        </p:nvGrpSpPr>
        <p:grpSpPr>
          <a:xfrm>
            <a:off x="5819385" y="3976596"/>
            <a:ext cx="1432315" cy="455690"/>
            <a:chOff x="967564" y="1185743"/>
            <a:chExt cx="2562446" cy="340854"/>
          </a:xfrm>
        </p:grpSpPr>
        <p:sp>
          <p:nvSpPr>
            <p:cNvPr id="75" name="Rounded Rectangle 5">
              <a:extLst>
                <a:ext uri="{FF2B5EF4-FFF2-40B4-BE49-F238E27FC236}">
                  <a16:creationId xmlns:a16="http://schemas.microsoft.com/office/drawing/2014/main" id="{A63ED661-A61E-4332-A452-DBD33CDFB248}"/>
                </a:ext>
              </a:extLst>
            </p:cNvPr>
            <p:cNvSpPr/>
            <p:nvPr/>
          </p:nvSpPr>
          <p:spPr>
            <a:xfrm>
              <a:off x="967564" y="1185743"/>
              <a:ext cx="2434856" cy="34085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146DB81-C739-4F47-A9D3-118B0DADDA94}"/>
                </a:ext>
              </a:extLst>
            </p:cNvPr>
            <p:cNvSpPr txBox="1"/>
            <p:nvPr/>
          </p:nvSpPr>
          <p:spPr>
            <a:xfrm>
              <a:off x="967564" y="1185743"/>
              <a:ext cx="2562446" cy="299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25FFA5FA-9956-4A00-A764-B73F1DEB100D}"/>
              </a:ext>
            </a:extLst>
          </p:cNvPr>
          <p:cNvSpPr/>
          <p:nvPr/>
        </p:nvSpPr>
        <p:spPr>
          <a:xfrm>
            <a:off x="107618" y="2258985"/>
            <a:ext cx="1934940" cy="3427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B54F4C1-822B-4B09-93F5-BEE5B28BF8E0}"/>
              </a:ext>
            </a:extLst>
          </p:cNvPr>
          <p:cNvGrpSpPr/>
          <p:nvPr/>
        </p:nvGrpSpPr>
        <p:grpSpPr>
          <a:xfrm>
            <a:off x="1328296" y="2567159"/>
            <a:ext cx="4529114" cy="1484696"/>
            <a:chOff x="1328296" y="2567159"/>
            <a:chExt cx="4529114" cy="1484696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BD63123A-CEE0-432E-8F67-EFF92B5F93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28296" y="2567159"/>
              <a:ext cx="346807" cy="105329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CC18565-7912-47C0-AAC6-5E4BC9C3EF45}"/>
                </a:ext>
              </a:extLst>
            </p:cNvPr>
            <p:cNvCxnSpPr/>
            <p:nvPr/>
          </p:nvCxnSpPr>
          <p:spPr>
            <a:xfrm>
              <a:off x="1663427" y="3601443"/>
              <a:ext cx="4193983" cy="45041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70FC4B-1C85-41B9-9344-D56663A23E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30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8"/>
    </mc:Choice>
    <mc:Fallback xmlns="">
      <p:transition spd="slow" advTm="4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51" grpId="0" animBg="1"/>
      <p:bldP spid="58" grpId="0" animBg="1"/>
      <p:bldP spid="70" grpId="0" animBg="1"/>
      <p:bldP spid="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430678" y="1080698"/>
            <a:ext cx="8383122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a) </a:t>
            </a:r>
            <a:r>
              <a:rPr lang="en-US" sz="2200" dirty="0" err="1"/>
              <a:t>Muốn</a:t>
            </a:r>
            <a:r>
              <a:rPr lang="en-US" sz="2200" dirty="0"/>
              <a:t> </a:t>
            </a:r>
            <a:r>
              <a:rPr lang="en-US" sz="2200" dirty="0" err="1"/>
              <a:t>chuyển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sang </a:t>
            </a:r>
            <a:r>
              <a:rPr lang="en-US" sz="2200" dirty="0" err="1"/>
              <a:t>kiểu</a:t>
            </a:r>
            <a:r>
              <a:rPr lang="en-US" sz="2200" dirty="0"/>
              <a:t> in </a:t>
            </a:r>
            <a:r>
              <a:rPr lang="en-US" sz="2200" dirty="0" err="1"/>
              <a:t>đậm</a:t>
            </a:r>
            <a:r>
              <a:rPr lang="en-US" sz="2200" dirty="0"/>
              <a:t>, ta </a:t>
            </a:r>
            <a:r>
              <a:rPr lang="en-US" sz="2200" dirty="0" err="1"/>
              <a:t>chọn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xử</a:t>
            </a:r>
            <a:r>
              <a:rPr lang="en-US" sz="2200" dirty="0"/>
              <a:t> </a:t>
            </a:r>
            <a:r>
              <a:rPr lang="en-US" sz="2200" dirty="0" err="1"/>
              <a:t>lí</a:t>
            </a:r>
            <a:r>
              <a:rPr lang="en-US" sz="2200" dirty="0"/>
              <a:t>,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: …………………………………………………..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0678" y="603699"/>
            <a:ext cx="8282644" cy="6492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3200" b="1" i="0" u="none" strike="noStrike" cap="none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41A6B8E-7E6A-44D9-B594-8006730B3C88}"/>
              </a:ext>
            </a:extLst>
          </p:cNvPr>
          <p:cNvSpPr txBox="1">
            <a:spLocks/>
          </p:cNvSpPr>
          <p:nvPr/>
        </p:nvSpPr>
        <p:spPr>
          <a:xfrm>
            <a:off x="430678" y="2553380"/>
            <a:ext cx="8648852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b) </a:t>
            </a:r>
            <a:r>
              <a:rPr lang="en-US" sz="2200" dirty="0" err="1"/>
              <a:t>Muốn</a:t>
            </a:r>
            <a:r>
              <a:rPr lang="en-US" sz="2200" dirty="0"/>
              <a:t> </a:t>
            </a:r>
            <a:r>
              <a:rPr lang="en-US" sz="2200" dirty="0" err="1"/>
              <a:t>xóa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, ta </a:t>
            </a:r>
            <a:r>
              <a:rPr lang="en-US" sz="2200" dirty="0" err="1"/>
              <a:t>chọn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xóa</a:t>
            </a:r>
            <a:r>
              <a:rPr lang="en-US" sz="2200" dirty="0"/>
              <a:t>,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: ……………………………………………………………………..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1E05BB-A1D8-40A1-9990-A4670C95E7BE}"/>
              </a:ext>
            </a:extLst>
          </p:cNvPr>
          <p:cNvGrpSpPr/>
          <p:nvPr/>
        </p:nvGrpSpPr>
        <p:grpSpPr>
          <a:xfrm>
            <a:off x="3005712" y="1507314"/>
            <a:ext cx="6627895" cy="1190560"/>
            <a:chOff x="3005712" y="1381190"/>
            <a:chExt cx="6627895" cy="1190560"/>
          </a:xfrm>
        </p:grpSpPr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8FE5EFE6-0E3F-4A00-BB02-165A32265745}"/>
                </a:ext>
              </a:extLst>
            </p:cNvPr>
            <p:cNvSpPr txBox="1">
              <a:spLocks/>
            </p:cNvSpPr>
            <p:nvPr/>
          </p:nvSpPr>
          <p:spPr>
            <a:xfrm>
              <a:off x="3005712" y="1381190"/>
              <a:ext cx="6627895" cy="119056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2400" b="0" i="0" u="none" strike="noStrike" cap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Tinos"/>
                  <a:cs typeface="Times New Roman" panose="02020603050405020304" pitchFamily="18" charset="0"/>
                  <a:sym typeface="Tinos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Char char="◎"/>
                <a:defRPr sz="2400" b="0" i="0" u="none" strike="noStrike" cap="none">
                  <a:solidFill>
                    <a:schemeClr val="tx1"/>
                  </a:solidFill>
                  <a:latin typeface="Times New Roman" panose="02020603050405020304" pitchFamily="18" charset="0"/>
                  <a:ea typeface="Tinos"/>
                  <a:cs typeface="Times New Roman" panose="02020603050405020304" pitchFamily="18" charset="0"/>
                  <a:sym typeface="Tinos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Char char="○"/>
                <a:defRPr sz="2400" b="0" i="0" u="none" strike="noStrike" cap="none">
                  <a:solidFill>
                    <a:schemeClr val="tx1"/>
                  </a:solidFill>
                  <a:latin typeface="Times New Roman" panose="02020603050405020304" pitchFamily="18" charset="0"/>
                  <a:ea typeface="Tinos"/>
                  <a:cs typeface="Times New Roman" panose="02020603050405020304" pitchFamily="18" charset="0"/>
                  <a:sym typeface="Tinos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2400" b="0" i="0" u="none" strike="noStrike" cap="none">
                  <a:solidFill>
                    <a:schemeClr val="tx1"/>
                  </a:solidFill>
                  <a:latin typeface="Times New Roman" panose="02020603050405020304" pitchFamily="18" charset="0"/>
                  <a:ea typeface="Tinos"/>
                  <a:cs typeface="Times New Roman" panose="02020603050405020304" pitchFamily="18" charset="0"/>
                  <a:sym typeface="Tinos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2400" b="0" i="0" u="none" strike="noStrike" cap="none">
                  <a:solidFill>
                    <a:schemeClr val="tx1"/>
                  </a:solidFill>
                  <a:latin typeface="Times New Roman" panose="02020603050405020304" pitchFamily="18" charset="0"/>
                  <a:ea typeface="Tinos"/>
                  <a:cs typeface="Times New Roman" panose="02020603050405020304" pitchFamily="18" charset="0"/>
                  <a:sym typeface="Tinos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1400" b="0" i="0" u="none" strike="noStrike" cap="none">
                  <a:solidFill>
                    <a:schemeClr val="dk2"/>
                  </a:solidFill>
                  <a:latin typeface="Tinos"/>
                  <a:ea typeface="Tinos"/>
                  <a:cs typeface="Tinos"/>
                  <a:sym typeface="Tinos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1400" b="0" i="0" u="none" strike="noStrike" cap="none">
                  <a:solidFill>
                    <a:schemeClr val="dk2"/>
                  </a:solidFill>
                  <a:latin typeface="Tinos"/>
                  <a:ea typeface="Tinos"/>
                  <a:cs typeface="Tinos"/>
                  <a:sym typeface="Tinos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1400" b="0" i="0" u="none" strike="noStrike" cap="none">
                  <a:solidFill>
                    <a:schemeClr val="dk2"/>
                  </a:solidFill>
                  <a:latin typeface="Tinos"/>
                  <a:ea typeface="Tinos"/>
                  <a:cs typeface="Tinos"/>
                  <a:sym typeface="Tinos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1400" b="0" i="0" u="none" strike="noStrike" cap="none">
                  <a:solidFill>
                    <a:schemeClr val="dk2"/>
                  </a:solidFill>
                  <a:latin typeface="Tinos"/>
                  <a:ea typeface="Tinos"/>
                  <a:cs typeface="Tinos"/>
                  <a:sym typeface="Tinos"/>
                  <a:rtl val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200" dirty="0">
                  <a:solidFill>
                    <a:srgbClr val="FF0000"/>
                  </a:solidFill>
                </a:rPr>
                <a:t>  </a:t>
              </a:r>
              <a:r>
                <a:rPr lang="en-US" sz="2200" dirty="0" err="1">
                  <a:solidFill>
                    <a:srgbClr val="FF0000"/>
                  </a:solidFill>
                </a:rPr>
                <a:t>nhấn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 err="1">
                  <a:solidFill>
                    <a:srgbClr val="FF0000"/>
                  </a:solidFill>
                </a:rPr>
                <a:t>vào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 err="1">
                  <a:solidFill>
                    <a:srgbClr val="FF0000"/>
                  </a:solidFill>
                </a:rPr>
                <a:t>công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 err="1">
                  <a:solidFill>
                    <a:srgbClr val="FF0000"/>
                  </a:solidFill>
                </a:rPr>
                <a:t>cụ</a:t>
              </a:r>
              <a:r>
                <a:rPr lang="en-US" sz="2200" dirty="0">
                  <a:solidFill>
                    <a:srgbClr val="FF0000"/>
                  </a:solidFill>
                </a:rPr>
                <a:t>     </a:t>
              </a:r>
            </a:p>
            <a:p>
              <a:pPr>
                <a:lnSpc>
                  <a:spcPct val="150000"/>
                </a:lnSpc>
              </a:pPr>
              <a:r>
                <a:rPr lang="en-US" sz="2200" dirty="0">
                  <a:solidFill>
                    <a:srgbClr val="FF0000"/>
                  </a:solidFill>
                </a:rPr>
                <a:t>(</a:t>
              </a:r>
              <a:r>
                <a:rPr lang="en-US" sz="2200" dirty="0" err="1">
                  <a:solidFill>
                    <a:srgbClr val="FF0000"/>
                  </a:solidFill>
                </a:rPr>
                <a:t>hoặc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 err="1">
                  <a:solidFill>
                    <a:srgbClr val="FF0000"/>
                  </a:solidFill>
                </a:rPr>
                <a:t>nhấn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 err="1">
                  <a:solidFill>
                    <a:srgbClr val="FF0000"/>
                  </a:solidFill>
                </a:rPr>
                <a:t>tổ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 err="1">
                  <a:solidFill>
                    <a:srgbClr val="FF0000"/>
                  </a:solidFill>
                </a:rPr>
                <a:t>hợp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 err="1">
                  <a:solidFill>
                    <a:srgbClr val="FF0000"/>
                  </a:solidFill>
                </a:rPr>
                <a:t>phím</a:t>
              </a:r>
              <a:r>
                <a:rPr lang="en-US" sz="2200" dirty="0">
                  <a:solidFill>
                    <a:srgbClr val="FF0000"/>
                  </a:solidFill>
                </a:rPr>
                <a:t> “Ctrl +B”)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B2300D-AD16-4FFA-8CF8-BAC30C3C2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0347" y="1451064"/>
              <a:ext cx="401875" cy="49118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01A40CE-2311-4B48-80CB-B119F37C7568}"/>
              </a:ext>
            </a:extLst>
          </p:cNvPr>
          <p:cNvGrpSpPr/>
          <p:nvPr/>
        </p:nvGrpSpPr>
        <p:grpSpPr>
          <a:xfrm>
            <a:off x="430678" y="2991504"/>
            <a:ext cx="8093212" cy="1334539"/>
            <a:chOff x="430678" y="2823340"/>
            <a:chExt cx="8093212" cy="1334539"/>
          </a:xfrm>
        </p:grpSpPr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08EA0F18-F7F7-49B6-B45D-DB51320B7DB4}"/>
                </a:ext>
              </a:extLst>
            </p:cNvPr>
            <p:cNvSpPr txBox="1">
              <a:spLocks/>
            </p:cNvSpPr>
            <p:nvPr/>
          </p:nvSpPr>
          <p:spPr>
            <a:xfrm>
              <a:off x="430678" y="2823340"/>
              <a:ext cx="8093212" cy="130644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2400" b="0" i="0" u="none" strike="noStrike" cap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Tinos"/>
                  <a:cs typeface="Times New Roman" panose="02020603050405020304" pitchFamily="18" charset="0"/>
                  <a:sym typeface="Tinos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Char char="◎"/>
                <a:defRPr sz="2400" b="0" i="0" u="none" strike="noStrike" cap="none">
                  <a:solidFill>
                    <a:schemeClr val="tx1"/>
                  </a:solidFill>
                  <a:latin typeface="Times New Roman" panose="02020603050405020304" pitchFamily="18" charset="0"/>
                  <a:ea typeface="Tinos"/>
                  <a:cs typeface="Times New Roman" panose="02020603050405020304" pitchFamily="18" charset="0"/>
                  <a:sym typeface="Tinos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Char char="○"/>
                <a:defRPr sz="2400" b="0" i="0" u="none" strike="noStrike" cap="none">
                  <a:solidFill>
                    <a:schemeClr val="tx1"/>
                  </a:solidFill>
                  <a:latin typeface="Times New Roman" panose="02020603050405020304" pitchFamily="18" charset="0"/>
                  <a:ea typeface="Tinos"/>
                  <a:cs typeface="Times New Roman" panose="02020603050405020304" pitchFamily="18" charset="0"/>
                  <a:sym typeface="Tinos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2400" b="0" i="0" u="none" strike="noStrike" cap="none">
                  <a:solidFill>
                    <a:schemeClr val="tx1"/>
                  </a:solidFill>
                  <a:latin typeface="Times New Roman" panose="02020603050405020304" pitchFamily="18" charset="0"/>
                  <a:ea typeface="Tinos"/>
                  <a:cs typeface="Times New Roman" panose="02020603050405020304" pitchFamily="18" charset="0"/>
                  <a:sym typeface="Tinos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2400" b="0" i="0" u="none" strike="noStrike" cap="none">
                  <a:solidFill>
                    <a:schemeClr val="tx1"/>
                  </a:solidFill>
                  <a:latin typeface="Times New Roman" panose="02020603050405020304" pitchFamily="18" charset="0"/>
                  <a:ea typeface="Tinos"/>
                  <a:cs typeface="Times New Roman" panose="02020603050405020304" pitchFamily="18" charset="0"/>
                  <a:sym typeface="Tinos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1400" b="0" i="0" u="none" strike="noStrike" cap="none">
                  <a:solidFill>
                    <a:schemeClr val="dk2"/>
                  </a:solidFill>
                  <a:latin typeface="Tinos"/>
                  <a:ea typeface="Tinos"/>
                  <a:cs typeface="Tinos"/>
                  <a:sym typeface="Tinos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1400" b="0" i="0" u="none" strike="noStrike" cap="none">
                  <a:solidFill>
                    <a:schemeClr val="dk2"/>
                  </a:solidFill>
                  <a:latin typeface="Tinos"/>
                  <a:ea typeface="Tinos"/>
                  <a:cs typeface="Tinos"/>
                  <a:sym typeface="Tinos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1400" b="0" i="0" u="none" strike="noStrike" cap="none">
                  <a:solidFill>
                    <a:schemeClr val="dk2"/>
                  </a:solidFill>
                  <a:latin typeface="Tinos"/>
                  <a:ea typeface="Tinos"/>
                  <a:cs typeface="Tinos"/>
                  <a:sym typeface="Tinos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Font typeface="Tinos"/>
                <a:buNone/>
                <a:defRPr sz="1400" b="0" i="0" u="none" strike="noStrike" cap="none">
                  <a:solidFill>
                    <a:schemeClr val="dk2"/>
                  </a:solidFill>
                  <a:latin typeface="Tinos"/>
                  <a:ea typeface="Tinos"/>
                  <a:cs typeface="Tinos"/>
                  <a:sym typeface="Tinos"/>
                  <a:rtl val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200" dirty="0">
                  <a:solidFill>
                    <a:srgbClr val="FF0000"/>
                  </a:solidFill>
                </a:rPr>
                <a:t>  </a:t>
              </a:r>
              <a:r>
                <a:rPr lang="en-US" sz="2200" dirty="0" err="1">
                  <a:solidFill>
                    <a:srgbClr val="FF0000"/>
                  </a:solidFill>
                </a:rPr>
                <a:t>nhấn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 err="1">
                  <a:solidFill>
                    <a:srgbClr val="FF0000"/>
                  </a:solidFill>
                </a:rPr>
                <a:t>vào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 err="1">
                  <a:solidFill>
                    <a:srgbClr val="FF0000"/>
                  </a:solidFill>
                </a:rPr>
                <a:t>phím</a:t>
              </a:r>
              <a:r>
                <a:rPr lang="en-US" sz="2200" dirty="0">
                  <a:solidFill>
                    <a:srgbClr val="FF0000"/>
                  </a:solidFill>
                </a:rPr>
                <a:t> Backspace  (</a:t>
              </a:r>
              <a:r>
                <a:rPr lang="en-US" sz="2200" dirty="0" err="1">
                  <a:solidFill>
                    <a:srgbClr val="FF0000"/>
                  </a:solidFill>
                </a:rPr>
                <a:t>hoặc</a:t>
              </a:r>
              <a:r>
                <a:rPr lang="en-US" sz="2200" dirty="0">
                  <a:solidFill>
                    <a:srgbClr val="FF0000"/>
                  </a:solidFill>
                </a:rPr>
                <a:t> </a:t>
              </a:r>
              <a:r>
                <a:rPr lang="en-US" sz="2200" dirty="0" err="1">
                  <a:solidFill>
                    <a:srgbClr val="FF0000"/>
                  </a:solidFill>
                </a:rPr>
                <a:t>phím</a:t>
              </a:r>
              <a:r>
                <a:rPr lang="en-US" sz="2200" dirty="0">
                  <a:solidFill>
                    <a:srgbClr val="FF0000"/>
                  </a:solidFill>
                </a:rPr>
                <a:t> Delete)</a:t>
              </a:r>
            </a:p>
          </p:txBody>
        </p:sp>
        <p:pic>
          <p:nvPicPr>
            <p:cNvPr id="1028" name="Picture 4" descr="Backspace – Wikipedia tiếng Việt">
              <a:extLst>
                <a:ext uri="{FF2B5EF4-FFF2-40B4-BE49-F238E27FC236}">
                  <a16:creationId xmlns:a16="http://schemas.microsoft.com/office/drawing/2014/main" id="{D2078B99-66F2-41A4-9BAF-5A087C9D7E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7" t="56861" r="15517" b="17740"/>
            <a:stretch/>
          </p:blipFill>
          <p:spPr bwMode="auto">
            <a:xfrm>
              <a:off x="2256009" y="3377346"/>
              <a:ext cx="1499405" cy="65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ách các phím chức năng (F1 – F12) tiết kiệm thời gian cho bạn | VIET PRESS">
              <a:extLst>
                <a:ext uri="{FF2B5EF4-FFF2-40B4-BE49-F238E27FC236}">
                  <a16:creationId xmlns:a16="http://schemas.microsoft.com/office/drawing/2014/main" id="{1CC64DF6-0F1C-4667-A728-8C5358A7D4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82" t="54128" r="23333" b="26641"/>
            <a:stretch/>
          </p:blipFill>
          <p:spPr bwMode="auto">
            <a:xfrm>
              <a:off x="5075456" y="3351601"/>
              <a:ext cx="736766" cy="80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C44783-F68C-4B82-8F6A-251B4F3136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5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93"/>
    </mc:Choice>
    <mc:Fallback xmlns="">
      <p:transition spd="slow" advTm="34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1456057" y="1608637"/>
            <a:ext cx="6850660" cy="19648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30000"/>
              </a:lnSpc>
              <a:buFontTx/>
              <a:buChar char="-"/>
            </a:pPr>
            <a:r>
              <a:rPr lang="en-US" sz="2200" b="1" dirty="0" err="1">
                <a:solidFill>
                  <a:srgbClr val="006600"/>
                </a:solidFill>
              </a:rPr>
              <a:t>Khi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soạn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thảo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văn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bản</a:t>
            </a:r>
            <a:r>
              <a:rPr lang="en-US" sz="2200" b="1" dirty="0">
                <a:solidFill>
                  <a:srgbClr val="006600"/>
                </a:solidFill>
              </a:rPr>
              <a:t>, </a:t>
            </a:r>
            <a:r>
              <a:rPr lang="en-US" sz="2200" b="1" dirty="0" err="1">
                <a:solidFill>
                  <a:srgbClr val="006600"/>
                </a:solidFill>
              </a:rPr>
              <a:t>em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cần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gõ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bàn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phím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bằng</a:t>
            </a:r>
            <a:r>
              <a:rPr lang="en-US" sz="2200" b="1" dirty="0">
                <a:solidFill>
                  <a:srgbClr val="006600"/>
                </a:solidFill>
              </a:rPr>
              <a:t> 10 </a:t>
            </a:r>
            <a:r>
              <a:rPr lang="en-US" sz="2200" b="1" dirty="0" err="1">
                <a:solidFill>
                  <a:srgbClr val="006600"/>
                </a:solidFill>
              </a:rPr>
              <a:t>ngón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tay</a:t>
            </a:r>
            <a:r>
              <a:rPr lang="en-US" sz="2200" b="1" dirty="0">
                <a:solidFill>
                  <a:srgbClr val="006600"/>
                </a:solidFill>
              </a:rPr>
              <a:t>.</a:t>
            </a:r>
          </a:p>
          <a:p>
            <a:pPr marL="342900" lvl="0" indent="-342900">
              <a:lnSpc>
                <a:spcPct val="130000"/>
              </a:lnSpc>
              <a:buFontTx/>
              <a:buChar char="-"/>
            </a:pPr>
            <a:r>
              <a:rPr lang="en-US" sz="2200" b="1" dirty="0" err="1">
                <a:solidFill>
                  <a:srgbClr val="006600"/>
                </a:solidFill>
              </a:rPr>
              <a:t>Rèn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luyện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thành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thạo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một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trong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các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kiểu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gõ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chữ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cái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tiếng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Viêt</a:t>
            </a:r>
            <a:r>
              <a:rPr lang="en-US" sz="2200" b="1" dirty="0">
                <a:solidFill>
                  <a:srgbClr val="006600"/>
                </a:solidFill>
              </a:rPr>
              <a:t>: Telex </a:t>
            </a:r>
            <a:r>
              <a:rPr lang="en-US" sz="2200" b="1" err="1">
                <a:solidFill>
                  <a:srgbClr val="006600"/>
                </a:solidFill>
              </a:rPr>
              <a:t>hoặc</a:t>
            </a:r>
            <a:r>
              <a:rPr lang="en-US" sz="2200" b="1">
                <a:solidFill>
                  <a:srgbClr val="006600"/>
                </a:solidFill>
              </a:rPr>
              <a:t> Vni.</a:t>
            </a:r>
            <a:endParaRPr lang="vi-VN" sz="2200" b="1" dirty="0">
              <a:solidFill>
                <a:srgbClr val="006600"/>
              </a:solidFill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251600" y="746720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400" dirty="0"/>
              <a:t>Em cần ghi nhớ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885406-0468-41D6-BF65-43DAD0524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74085"/>
      </p:ext>
    </p:extLst>
  </p:cSld>
  <p:clrMapOvr>
    <a:masterClrMapping/>
  </p:clrMapOvr>
  <p:transition spd="slow" advTm="1891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1275150" y="1507150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dirty="0"/>
              <a:t>Thanks!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7A4C72-35AA-46F5-A478-C424AE1B7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3915"/>
      </p:ext>
    </p:extLst>
  </p:cSld>
  <p:clrMapOvr>
    <a:masterClrMapping/>
  </p:clrMapOvr>
  <p:transition spd="slow" advTm="718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>
            <a:extLst>
              <a:ext uri="{FF2B5EF4-FFF2-40B4-BE49-F238E27FC236}">
                <a16:creationId xmlns:a16="http://schemas.microsoft.com/office/drawing/2014/main" id="{F344C2A2-911B-43E9-B4DB-5B7BBBEF4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75" y="740297"/>
            <a:ext cx="63228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1A20ED-85E5-4FFC-ABFC-2F6393558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909" y="1503549"/>
            <a:ext cx="7543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519730-445C-4AB3-AE12-D7727468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12" y="2250150"/>
            <a:ext cx="7848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2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3EF55-17C0-474B-828A-6A0F4F6B3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909" y="3111681"/>
            <a:ext cx="8001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2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FBF7B-AD7D-4EE4-9A7D-0138FC96E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12" y="3906870"/>
            <a:ext cx="8839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Audio 2">
            <a:hlinkClick r:id="" action="ppaction://media"/>
            <a:extLst>
              <a:ext uri="{FF2B5EF4-FFF2-40B4-BE49-F238E27FC236}">
                <a16:creationId xmlns:a16="http://schemas.microsoft.com/office/drawing/2014/main" id="{A2CD09DF-0C75-45FC-847C-DC8619A581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0768" y="4636695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5"/>
    </mc:Choice>
    <mc:Fallback xmlns="">
      <p:transition spd="slow" advTm="2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4">
            <a:extLst>
              <a:ext uri="{FF2B5EF4-FFF2-40B4-BE49-F238E27FC236}">
                <a16:creationId xmlns:a16="http://schemas.microsoft.com/office/drawing/2014/main" id="{BAD03156-CAA9-4F9A-84C6-B72AB6290E3C}"/>
              </a:ext>
            </a:extLst>
          </p:cNvPr>
          <p:cNvSpPr txBox="1">
            <a:spLocks/>
          </p:cNvSpPr>
          <p:nvPr/>
        </p:nvSpPr>
        <p:spPr>
          <a:xfrm>
            <a:off x="454523" y="1198180"/>
            <a:ext cx="7772400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" sz="4000" dirty="0"/>
              <a:t>KHỞI ĐỘNG ĐẦU GIỜ</a:t>
            </a:r>
          </a:p>
        </p:txBody>
      </p:sp>
      <p:sp>
        <p:nvSpPr>
          <p:cNvPr id="3" name="Shape 554">
            <a:extLst>
              <a:ext uri="{FF2B5EF4-FFF2-40B4-BE49-F238E27FC236}">
                <a16:creationId xmlns:a16="http://schemas.microsoft.com/office/drawing/2014/main" id="{C9833A09-5909-4B83-B37D-098704DEFD12}"/>
              </a:ext>
            </a:extLst>
          </p:cNvPr>
          <p:cNvSpPr txBox="1">
            <a:spLocks/>
          </p:cNvSpPr>
          <p:nvPr/>
        </p:nvSpPr>
        <p:spPr>
          <a:xfrm>
            <a:off x="454523" y="1991850"/>
            <a:ext cx="7772400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/>
            <a:r>
              <a:rPr lang="en-US" sz="3500" dirty="0">
                <a:solidFill>
                  <a:srgbClr val="FF00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TRÒ CH</a:t>
            </a:r>
            <a:r>
              <a:rPr lang="vi-VN" sz="3500" dirty="0">
                <a:solidFill>
                  <a:srgbClr val="FF00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Ơ</a:t>
            </a:r>
            <a:r>
              <a:rPr lang="en-US" sz="3500" dirty="0">
                <a:solidFill>
                  <a:srgbClr val="FF00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 “AI NHANH AI ĐÚNG”</a:t>
            </a:r>
            <a:endParaRPr lang="en" sz="3500" dirty="0">
              <a:solidFill>
                <a:srgbClr val="FF000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2353B2-805A-4376-8A7E-3F0B7DF42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3"/>
    </mc:Choice>
    <mc:Fallback xmlns="">
      <p:transition spd="slow" advTm="6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BBB0-DDF7-4CAC-B997-508B0B41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01" y="771946"/>
            <a:ext cx="6878609" cy="953999"/>
          </a:xfrm>
        </p:spPr>
        <p:txBody>
          <a:bodyPr/>
          <a:lstStyle/>
          <a:p>
            <a:r>
              <a:rPr lang="en-US" sz="2600" dirty="0" err="1"/>
              <a:t>Câu</a:t>
            </a:r>
            <a:r>
              <a:rPr lang="en-US" sz="2600" dirty="0"/>
              <a:t> 1: </a:t>
            </a:r>
            <a:r>
              <a:rPr lang="en-US" sz="2600" dirty="0" err="1"/>
              <a:t>Công</a:t>
            </a:r>
            <a:r>
              <a:rPr lang="en-US" sz="2600" dirty="0"/>
              <a:t> </a:t>
            </a:r>
            <a:r>
              <a:rPr lang="en-US" sz="2600" dirty="0" err="1"/>
              <a:t>cụ</a:t>
            </a:r>
            <a:r>
              <a:rPr lang="en-US" sz="2600" dirty="0"/>
              <a:t>                       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chức</a:t>
            </a:r>
            <a:r>
              <a:rPr lang="en-US" sz="2600" dirty="0"/>
              <a:t> </a:t>
            </a:r>
            <a:r>
              <a:rPr lang="en-US" sz="2600" dirty="0" err="1"/>
              <a:t>năng</a:t>
            </a:r>
            <a:r>
              <a:rPr lang="en-US" sz="2600" dirty="0"/>
              <a:t> </a:t>
            </a:r>
            <a:r>
              <a:rPr lang="en-US" sz="2600" dirty="0" err="1"/>
              <a:t>gì</a:t>
            </a:r>
            <a:r>
              <a:rPr lang="en-US" sz="2600" dirty="0"/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5CCB4E-98B8-4E16-8EDA-D49FA9109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618" y="822871"/>
            <a:ext cx="436219" cy="4260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8699D2-4EEC-4061-AE5E-9A0A95311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837" y="743497"/>
            <a:ext cx="1102307" cy="50544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37803F5-8BDD-454E-A986-4010D6852A9D}"/>
              </a:ext>
            </a:extLst>
          </p:cNvPr>
          <p:cNvSpPr/>
          <p:nvPr/>
        </p:nvSpPr>
        <p:spPr>
          <a:xfrm>
            <a:off x="1465030" y="3105088"/>
            <a:ext cx="512857" cy="5425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017FA-5EB9-4AC9-86B1-FF1E3FE734D7}"/>
              </a:ext>
            </a:extLst>
          </p:cNvPr>
          <p:cNvSpPr txBox="1"/>
          <p:nvPr/>
        </p:nvSpPr>
        <p:spPr>
          <a:xfrm>
            <a:off x="1465033" y="1477317"/>
            <a:ext cx="214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A. </a:t>
            </a:r>
            <a:r>
              <a:rPr lang="en-US" sz="2400" dirty="0" err="1">
                <a:latin typeface="Times New Roman" pitchFamily="18" charset="0"/>
              </a:rPr>
              <a:t>Xóa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vẽ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1405D4-848A-4658-AA1A-4525C409828A}"/>
              </a:ext>
            </a:extLst>
          </p:cNvPr>
          <p:cNvSpPr txBox="1"/>
          <p:nvPr/>
        </p:nvSpPr>
        <p:spPr>
          <a:xfrm>
            <a:off x="1465032" y="2019907"/>
            <a:ext cx="22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B. </a:t>
            </a:r>
            <a:r>
              <a:rPr lang="en-US" sz="2400" dirty="0" err="1">
                <a:latin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vẽ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12FFAE-BA82-4E72-915A-1C9C0F4A0098}"/>
              </a:ext>
            </a:extLst>
          </p:cNvPr>
          <p:cNvSpPr txBox="1"/>
          <p:nvPr/>
        </p:nvSpPr>
        <p:spPr>
          <a:xfrm>
            <a:off x="1465031" y="2562497"/>
            <a:ext cx="2610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C. </a:t>
            </a:r>
            <a:r>
              <a:rPr lang="en-US" sz="2400" dirty="0" err="1">
                <a:latin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mũi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tên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6C2567-4F10-4307-BEDD-A5FAF349BBD3}"/>
              </a:ext>
            </a:extLst>
          </p:cNvPr>
          <p:cNvSpPr txBox="1"/>
          <p:nvPr/>
        </p:nvSpPr>
        <p:spPr>
          <a:xfrm>
            <a:off x="1465030" y="3105087"/>
            <a:ext cx="392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D. Quay </a:t>
            </a:r>
            <a:r>
              <a:rPr lang="en-US" sz="2400" dirty="0" err="1">
                <a:latin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thao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</a:rPr>
              <a:t>.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1ED163-8501-4222-B0CE-3DC43D874D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8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3"/>
    </mc:Choice>
    <mc:Fallback xmlns="">
      <p:transition spd="slow" advTm="2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BBB0-DDF7-4CAC-B997-508B0B41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/>
              <a:t>Câu</a:t>
            </a:r>
            <a:r>
              <a:rPr lang="en-US" sz="3000" dirty="0"/>
              <a:t> 2: </a:t>
            </a:r>
            <a:r>
              <a:rPr lang="en-US" sz="3000" dirty="0" err="1"/>
              <a:t>Công</a:t>
            </a:r>
            <a:r>
              <a:rPr lang="en-US" sz="3000" dirty="0"/>
              <a:t> </a:t>
            </a:r>
            <a:r>
              <a:rPr lang="en-US" sz="3000" dirty="0" err="1"/>
              <a:t>cụ</a:t>
            </a:r>
            <a:r>
              <a:rPr lang="en-US" sz="3000" dirty="0"/>
              <a:t> </a:t>
            </a:r>
            <a:r>
              <a:rPr lang="en-US" sz="3000" err="1"/>
              <a:t>nào</a:t>
            </a:r>
            <a:r>
              <a:rPr lang="en-US" sz="3000"/>
              <a:t> dùng </a:t>
            </a:r>
            <a:r>
              <a:rPr lang="en-US" sz="3000" dirty="0" err="1"/>
              <a:t>để</a:t>
            </a:r>
            <a:r>
              <a:rPr lang="en-US" sz="3000" dirty="0"/>
              <a:t> l</a:t>
            </a:r>
            <a:r>
              <a:rPr lang="vi-VN" sz="3000" dirty="0"/>
              <a:t>ư</a:t>
            </a:r>
            <a:r>
              <a:rPr lang="en-US" sz="3000" dirty="0"/>
              <a:t>u </a:t>
            </a:r>
            <a:r>
              <a:rPr lang="en-US" sz="3000" dirty="0" err="1"/>
              <a:t>bài</a:t>
            </a:r>
            <a:r>
              <a:rPr lang="en-US" sz="30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200178-DF9A-4E47-B81F-63F377423244}"/>
              </a:ext>
            </a:extLst>
          </p:cNvPr>
          <p:cNvSpPr/>
          <p:nvPr/>
        </p:nvSpPr>
        <p:spPr>
          <a:xfrm>
            <a:off x="3182383" y="3665831"/>
            <a:ext cx="601549" cy="61743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6A52C-5CDC-4CEF-8812-911489554AE4}"/>
              </a:ext>
            </a:extLst>
          </p:cNvPr>
          <p:cNvSpPr txBox="1"/>
          <p:nvPr/>
        </p:nvSpPr>
        <p:spPr>
          <a:xfrm>
            <a:off x="1324082" y="3729376"/>
            <a:ext cx="64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 </a:t>
            </a:r>
            <a:endParaRPr lang="en-US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BCDFF-54A6-4DF1-B41F-EFB63C264FC5}"/>
              </a:ext>
            </a:extLst>
          </p:cNvPr>
          <p:cNvSpPr/>
          <p:nvPr/>
        </p:nvSpPr>
        <p:spPr>
          <a:xfrm>
            <a:off x="3245058" y="3698489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1E9E2C-4633-4DE8-8327-7E822FD7F3B7}"/>
              </a:ext>
            </a:extLst>
          </p:cNvPr>
          <p:cNvSpPr/>
          <p:nvPr/>
        </p:nvSpPr>
        <p:spPr>
          <a:xfrm>
            <a:off x="5318569" y="3729376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BE6CBE-FED9-4F70-A7B0-2F2CF404FEF9}"/>
              </a:ext>
            </a:extLst>
          </p:cNvPr>
          <p:cNvSpPr/>
          <p:nvPr/>
        </p:nvSpPr>
        <p:spPr>
          <a:xfrm>
            <a:off x="7159779" y="3729375"/>
            <a:ext cx="564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EA2748-B6A6-46BE-83BA-8347F13615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20" b="13997"/>
          <a:stretch/>
        </p:blipFill>
        <p:spPr>
          <a:xfrm>
            <a:off x="941164" y="2545890"/>
            <a:ext cx="1632435" cy="672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F3B9F2-9448-4385-BA95-227FA367D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285" y="2633957"/>
            <a:ext cx="1371970" cy="5847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5CCB4E-98B8-4E16-8EDA-D49FA9109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4124" y="2085139"/>
            <a:ext cx="690261" cy="6742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8699D2-4EEC-4061-AE5E-9A0A95311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8178" y="2839181"/>
            <a:ext cx="1632436" cy="7485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8AE9F0-990E-448A-9492-DF4BAB0815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0716" y="2041082"/>
            <a:ext cx="762321" cy="7623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33FDB7-437A-4D13-AD8E-3698204076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9147" y="2846311"/>
            <a:ext cx="1640549" cy="7414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2BD13F-F61F-4349-9DD7-BC9F238A56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2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6"/>
    </mc:Choice>
    <mc:Fallback xmlns="">
      <p:transition spd="slow" advTm="2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BBB0-DDF7-4CAC-B997-508B0B41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/>
              <a:t>Câu</a:t>
            </a:r>
            <a:r>
              <a:rPr lang="en-US" sz="3000" dirty="0"/>
              <a:t> 3: </a:t>
            </a:r>
            <a:r>
              <a:rPr lang="en-US" sz="3000" dirty="0" err="1"/>
              <a:t>Đâu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t</a:t>
            </a:r>
            <a:r>
              <a:rPr lang="vi-VN" sz="3000" dirty="0"/>
              <a:t>ư</a:t>
            </a:r>
            <a:r>
              <a:rPr lang="en-US" sz="3000" dirty="0" err="1"/>
              <a:t>ợng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phần</a:t>
            </a:r>
            <a:r>
              <a:rPr lang="en-US" sz="3000" dirty="0"/>
              <a:t> </a:t>
            </a:r>
            <a:r>
              <a:rPr lang="en-US" sz="3000" dirty="0" err="1"/>
              <a:t>mềm</a:t>
            </a:r>
            <a:r>
              <a:rPr lang="en-US" sz="3000" dirty="0"/>
              <a:t> </a:t>
            </a:r>
            <a:r>
              <a:rPr lang="en-US" sz="3000" dirty="0" err="1"/>
              <a:t>soạn</a:t>
            </a:r>
            <a:r>
              <a:rPr lang="en-US" sz="3000" dirty="0"/>
              <a:t> </a:t>
            </a:r>
            <a:r>
              <a:rPr lang="en-US" sz="3000" dirty="0" err="1"/>
              <a:t>thảo</a:t>
            </a:r>
            <a:r>
              <a:rPr lang="en-US" sz="3000" dirty="0"/>
              <a:t> </a:t>
            </a:r>
            <a:r>
              <a:rPr lang="en-US" sz="3000" err="1"/>
              <a:t>văn</a:t>
            </a:r>
            <a:r>
              <a:rPr lang="en-US" sz="3000"/>
              <a:t> bản?</a:t>
            </a:r>
            <a:endParaRPr lang="en-US" sz="3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200178-DF9A-4E47-B81F-63F377423244}"/>
              </a:ext>
            </a:extLst>
          </p:cNvPr>
          <p:cNvSpPr/>
          <p:nvPr/>
        </p:nvSpPr>
        <p:spPr>
          <a:xfrm>
            <a:off x="3373908" y="3679236"/>
            <a:ext cx="601549" cy="61743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6A52C-5CDC-4CEF-8812-911489554AE4}"/>
              </a:ext>
            </a:extLst>
          </p:cNvPr>
          <p:cNvSpPr txBox="1"/>
          <p:nvPr/>
        </p:nvSpPr>
        <p:spPr>
          <a:xfrm>
            <a:off x="1324082" y="3729376"/>
            <a:ext cx="64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 </a:t>
            </a:r>
            <a:endParaRPr lang="en-US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BCDFF-54A6-4DF1-B41F-EFB63C264FC5}"/>
              </a:ext>
            </a:extLst>
          </p:cNvPr>
          <p:cNvSpPr/>
          <p:nvPr/>
        </p:nvSpPr>
        <p:spPr>
          <a:xfrm>
            <a:off x="3436583" y="3711894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1E9E2C-4633-4DE8-8327-7E822FD7F3B7}"/>
              </a:ext>
            </a:extLst>
          </p:cNvPr>
          <p:cNvSpPr/>
          <p:nvPr/>
        </p:nvSpPr>
        <p:spPr>
          <a:xfrm>
            <a:off x="5469318" y="3729376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BE6CBE-FED9-4F70-A7B0-2F2CF404FEF9}"/>
              </a:ext>
            </a:extLst>
          </p:cNvPr>
          <p:cNvSpPr/>
          <p:nvPr/>
        </p:nvSpPr>
        <p:spPr>
          <a:xfrm>
            <a:off x="7310528" y="3729375"/>
            <a:ext cx="564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 </a:t>
            </a:r>
          </a:p>
        </p:txBody>
      </p:sp>
      <p:pic>
        <p:nvPicPr>
          <p:cNvPr id="13" name="Picture 2" descr="Toàn tập cách sử dụng Paint để chỉnh sửa ảnh trên Windows - QuanTriMang.com">
            <a:extLst>
              <a:ext uri="{FF2B5EF4-FFF2-40B4-BE49-F238E27FC236}">
                <a16:creationId xmlns:a16="http://schemas.microsoft.com/office/drawing/2014/main" id="{5C09F85C-266F-431F-A876-BCE40E6A3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t="-211" r="23692" b="6093"/>
          <a:stretch/>
        </p:blipFill>
        <p:spPr bwMode="auto">
          <a:xfrm>
            <a:off x="1251600" y="2544028"/>
            <a:ext cx="914400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in tức">
            <a:extLst>
              <a:ext uri="{FF2B5EF4-FFF2-40B4-BE49-F238E27FC236}">
                <a16:creationId xmlns:a16="http://schemas.microsoft.com/office/drawing/2014/main" id="{A7AD728C-0437-48E1-A015-95B310A8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50" y="254402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Microsoft PowerPoint 2019 / 2016 - Download.com.vn">
            <a:extLst>
              <a:ext uri="{FF2B5EF4-FFF2-40B4-BE49-F238E27FC236}">
                <a16:creationId xmlns:a16="http://schemas.microsoft.com/office/drawing/2014/main" id="{CC8AFE97-87B9-44C1-96B7-875FD4DD0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86" y="252225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Tải MSWLogo | Phần mềm lập trình lớp 4, lớp 5 mới nhất">
            <a:extLst>
              <a:ext uri="{FF2B5EF4-FFF2-40B4-BE49-F238E27FC236}">
                <a16:creationId xmlns:a16="http://schemas.microsoft.com/office/drawing/2014/main" id="{0144FCB9-8BFD-4FFA-918D-1EB88176E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26" y="257175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1D5449-750D-4F4B-A2FB-2B01FEF4FD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4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4"/>
    </mc:Choice>
    <mc:Fallback xmlns="">
      <p:transition spd="slow" advTm="16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ctrTitle" idx="4294967295"/>
          </p:nvPr>
        </p:nvSpPr>
        <p:spPr>
          <a:xfrm>
            <a:off x="1087430" y="1285478"/>
            <a:ext cx="7416807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3200" dirty="0"/>
              <a:t>CHỦ ĐỀ 3: </a:t>
            </a:r>
            <a:r>
              <a:rPr lang="en-US" sz="3200" dirty="0"/>
              <a:t>SOẠN THẢO VĂN BẢN</a:t>
            </a:r>
            <a:br>
              <a:rPr lang="en" sz="3200" dirty="0"/>
            </a:br>
            <a:r>
              <a:rPr lang="en" sz="3200" dirty="0"/>
              <a:t>BÀI 1: </a:t>
            </a:r>
            <a:r>
              <a:rPr lang="en-US" sz="3200" dirty="0"/>
              <a:t>NHỮNG GÌ EM ĐÃ BIẾT</a:t>
            </a:r>
            <a:r>
              <a:rPr lang="en" sz="3200" dirty="0"/>
              <a:t> (Tiết 1)</a:t>
            </a:r>
            <a:br>
              <a:rPr lang="en" sz="3200" dirty="0"/>
            </a:br>
            <a:r>
              <a:rPr lang="en" sz="3200" dirty="0"/>
              <a:t>(SGK trang 54)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D90E5D-FC08-4923-889E-0FA69E098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519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1040585" y="1872693"/>
            <a:ext cx="7415662" cy="16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Ôn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kĩ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soạn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bản</a:t>
            </a:r>
            <a:r>
              <a:rPr lang="en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556400" y="708114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Mục tiêu bài học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E3DF52-A332-4743-8A66-6B2DAEBF2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971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5480" y="160253"/>
            <a:ext cx="6640799" cy="953999"/>
          </a:xfrm>
        </p:spPr>
        <p:txBody>
          <a:bodyPr/>
          <a:lstStyle/>
          <a:p>
            <a:r>
              <a:rPr lang="en-US" dirty="0"/>
              <a:t>A. HOẠT ĐỘNG CƠ BẢN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8586" y="765002"/>
            <a:ext cx="7478713" cy="698500"/>
          </a:xfrm>
        </p:spPr>
        <p:txBody>
          <a:bodyPr/>
          <a:lstStyle/>
          <a:p>
            <a:r>
              <a:rPr lang="en-US" sz="2200" dirty="0"/>
              <a:t>1.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hiện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cầu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  <a:p>
            <a:endParaRPr lang="en-US" sz="22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08586" y="1182737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/>
              <a:t>a) </a:t>
            </a:r>
            <a:r>
              <a:rPr lang="en-US" sz="2200" dirty="0" err="1"/>
              <a:t>Nhắc</a:t>
            </a:r>
            <a:r>
              <a:rPr lang="en-US" sz="2200" dirty="0"/>
              <a:t> </a:t>
            </a:r>
            <a:r>
              <a:rPr lang="en-US" sz="2200" dirty="0" err="1"/>
              <a:t>lại</a:t>
            </a:r>
            <a:r>
              <a:rPr lang="en-US" sz="2200" dirty="0"/>
              <a:t> </a:t>
            </a: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mở</a:t>
            </a:r>
            <a:r>
              <a:rPr lang="en-US" sz="2200" dirty="0"/>
              <a:t> </a:t>
            </a:r>
            <a:r>
              <a:rPr lang="en-US" sz="2200" dirty="0" err="1"/>
              <a:t>chương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</a:t>
            </a:r>
            <a:r>
              <a:rPr lang="en-US" sz="2200" dirty="0" err="1"/>
              <a:t>soạn</a:t>
            </a:r>
            <a:r>
              <a:rPr lang="en-US" sz="2200" dirty="0"/>
              <a:t> </a:t>
            </a:r>
            <a:r>
              <a:rPr lang="en-US" sz="2200" dirty="0" err="1"/>
              <a:t>thảo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Word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EBD764E-C439-4C31-B99F-E820C21ED4DB}"/>
              </a:ext>
            </a:extLst>
          </p:cNvPr>
          <p:cNvSpPr txBox="1">
            <a:spLocks/>
          </p:cNvSpPr>
          <p:nvPr/>
        </p:nvSpPr>
        <p:spPr>
          <a:xfrm>
            <a:off x="408586" y="3114848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200" dirty="0"/>
              <a:t>b) </a:t>
            </a:r>
            <a:r>
              <a:rPr lang="en-US" sz="2200" dirty="0" err="1"/>
              <a:t>Nhắc</a:t>
            </a:r>
            <a:r>
              <a:rPr lang="en-US" sz="2200" dirty="0"/>
              <a:t> </a:t>
            </a:r>
            <a:r>
              <a:rPr lang="en-US" sz="2200" dirty="0" err="1"/>
              <a:t>lại</a:t>
            </a:r>
            <a:r>
              <a:rPr lang="en-US" sz="2200" dirty="0"/>
              <a:t> </a:t>
            </a: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gõ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phím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10 </a:t>
            </a:r>
            <a:r>
              <a:rPr lang="en-US" sz="2200" dirty="0" err="1"/>
              <a:t>ngón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.</a:t>
            </a:r>
          </a:p>
        </p:txBody>
      </p:sp>
      <p:pic>
        <p:nvPicPr>
          <p:cNvPr id="8" name="Picture 4" descr="Tin tức">
            <a:extLst>
              <a:ext uri="{FF2B5EF4-FFF2-40B4-BE49-F238E27FC236}">
                <a16:creationId xmlns:a16="http://schemas.microsoft.com/office/drawing/2014/main" id="{04A8B660-636B-4F10-83D9-CBF87B0B0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59" y="183197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B1C4423-2DEC-44A7-940E-B3A9690FB86D}"/>
              </a:ext>
            </a:extLst>
          </p:cNvPr>
          <p:cNvSpPr/>
          <p:nvPr/>
        </p:nvSpPr>
        <p:spPr>
          <a:xfrm flipH="1">
            <a:off x="2266121" y="1979390"/>
            <a:ext cx="785192" cy="435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F743F4-247C-4879-B55F-9A84BCE2D4FC}"/>
              </a:ext>
            </a:extLst>
          </p:cNvPr>
          <p:cNvSpPr txBox="1">
            <a:spLocks/>
          </p:cNvSpPr>
          <p:nvPr/>
        </p:nvSpPr>
        <p:spPr>
          <a:xfrm>
            <a:off x="3155098" y="1939925"/>
            <a:ext cx="3840598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 err="1"/>
              <a:t>Nhấn</a:t>
            </a:r>
            <a:r>
              <a:rPr lang="en-US" sz="2200" dirty="0"/>
              <a:t> </a:t>
            </a:r>
            <a:r>
              <a:rPr lang="en-US" sz="2200" dirty="0" err="1"/>
              <a:t>đúp</a:t>
            </a:r>
            <a:r>
              <a:rPr lang="en-US" sz="2200" dirty="0"/>
              <a:t> </a:t>
            </a:r>
            <a:r>
              <a:rPr lang="en-US" sz="2200" dirty="0" err="1"/>
              <a:t>chuột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tượng</a:t>
            </a:r>
            <a:endParaRPr lang="en-US" sz="2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79CB2AD-82F7-4181-B255-F3010FC0A3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5" grpId="0"/>
      <p:bldP spid="7" grpId="0"/>
      <p:bldP spid="6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1|3.8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6.1|5.8|4.8|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3.8|3.1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5.1|2.9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5|1.4|0.5|0.5|0.4|0.4|0.7|0|1.7|0.5|0.5|0.5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9|0.7|0.4|0.4|0.3|0|0.7|0.8|0.7|0.4|0.5|0.7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4.4|2.2|1.5|5.4|3|3.6|2.3|2.9|1.2|0.9|0.6|0.6|0.7|17.1|3.4|4.9|4"/>
</p:tagLst>
</file>

<file path=ppt/theme/theme1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713</Words>
  <Application>Microsoft Office PowerPoint</Application>
  <PresentationFormat>On-screen Show (16:9)</PresentationFormat>
  <Paragraphs>147</Paragraphs>
  <Slides>17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Playfair Display</vt:lpstr>
      <vt:lpstr>Constantia</vt:lpstr>
      <vt:lpstr>Wingdings 2</vt:lpstr>
      <vt:lpstr>Calibri</vt:lpstr>
      <vt:lpstr>Tinos</vt:lpstr>
      <vt:lpstr>Sniglet</vt:lpstr>
      <vt:lpstr>Arial</vt:lpstr>
      <vt:lpstr>Times New Roman</vt:lpstr>
      <vt:lpstr>Constance template</vt:lpstr>
      <vt:lpstr>Default Design</vt:lpstr>
      <vt:lpstr>MÔN TIN HỌC LỚP 4</vt:lpstr>
      <vt:lpstr>PowerPoint Presentation</vt:lpstr>
      <vt:lpstr>PowerPoint Presentation</vt:lpstr>
      <vt:lpstr>Câu 1: Công cụ                        có chức năng gì?</vt:lpstr>
      <vt:lpstr>Câu 2: Công cụ nào dùng để lưu bài?</vt:lpstr>
      <vt:lpstr>Câu 3: Đâu là biểu tượng của phần mềm soạn thảo văn bản?</vt:lpstr>
      <vt:lpstr>CHỦ ĐỀ 3: SOẠN THẢO VĂN BẢN BÀI 1: NHỮNG GÌ EM ĐÃ BIẾT (Tiết 1) (SGK trang 54)</vt:lpstr>
      <vt:lpstr>Mục tiêu bài học</vt:lpstr>
      <vt:lpstr>A. HOẠT ĐỘNG CƠ BẢN</vt:lpstr>
      <vt:lpstr>Cách gõ bàn phím bằng 10 ngón tay</vt:lpstr>
      <vt:lpstr>Có 2 kiểu gõ chữ tiếng việt: </vt:lpstr>
      <vt:lpstr>PowerPoint Presentation</vt:lpstr>
      <vt:lpstr>A. HOẠT ĐỘNG CƠ BẢN</vt:lpstr>
      <vt:lpstr>3. Nối tên vào chức năng tương ứng</vt:lpstr>
      <vt:lpstr>PowerPoint Presentation</vt:lpstr>
      <vt:lpstr>Em cần ghi nhớ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PowerPoint</dc:title>
  <dc:creator>Admin</dc:creator>
  <cp:lastModifiedBy>Admin</cp:lastModifiedBy>
  <cp:revision>95</cp:revision>
  <dcterms:modified xsi:type="dcterms:W3CDTF">2021-11-18T13:52:06Z</dcterms:modified>
</cp:coreProperties>
</file>