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87" r:id="rId2"/>
    <p:sldId id="258" r:id="rId3"/>
    <p:sldId id="286" r:id="rId4"/>
    <p:sldId id="261" r:id="rId5"/>
    <p:sldId id="284" r:id="rId6"/>
    <p:sldId id="293" r:id="rId7"/>
    <p:sldId id="285" r:id="rId8"/>
    <p:sldId id="278" r:id="rId9"/>
    <p:sldId id="290" r:id="rId10"/>
    <p:sldId id="276" r:id="rId11"/>
    <p:sldId id="28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4F2"/>
    <a:srgbClr val="000066"/>
    <a:srgbClr val="FF0066"/>
    <a:srgbClr val="007FDE"/>
    <a:srgbClr val="0099FF"/>
    <a:srgbClr val="B4D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/>
  </p:normalViewPr>
  <p:slideViewPr>
    <p:cSldViewPr snapToGrid="0">
      <p:cViewPr>
        <p:scale>
          <a:sx n="60" d="100"/>
          <a:sy n="60" d="100"/>
        </p:scale>
        <p:origin x="44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7AB04-9B9E-4B77-B4A6-6F1B9ECB2A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02DDC-E685-42F5-BCB2-31D297070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0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065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0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63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46B332-ECAD-4F13-ADB0-2F70BA12B7FF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07/10/2021 08:11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0DDE9B9-90BD-4385-98FD-101430E38874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03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41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1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69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02DDC-E685-42F5-BCB2-31D297070D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0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30" y="3416243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0066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59" y="24257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5699" y="756978"/>
            <a:ext cx="9875520" cy="1356360"/>
          </a:xfrm>
        </p:spPr>
        <p:txBody>
          <a:bodyPr>
            <a:normAutofit/>
          </a:bodyPr>
          <a:lstStyle>
            <a:lvl1pPr marL="0" indent="0" algn="ctr">
              <a:buNone/>
              <a:tabLst/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28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92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33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05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81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31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02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83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64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5984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72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09489" y="237208"/>
            <a:ext cx="11633982" cy="6276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7691"/>
          <a:stretch/>
        </p:blipFill>
        <p:spPr>
          <a:xfrm>
            <a:off x="0" y="4504567"/>
            <a:ext cx="12192000" cy="228394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29000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0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63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89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479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55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08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94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65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122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876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082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-145677" y="3425449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6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54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4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223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368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337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7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577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1F14F2"/>
              </a:buClr>
              <a:defRPr/>
            </a:lvl1pPr>
            <a:lvl2pPr>
              <a:buClr>
                <a:srgbClr val="1F14F2"/>
              </a:buClr>
              <a:defRPr/>
            </a:lvl2pPr>
            <a:lvl3pPr>
              <a:buClr>
                <a:srgbClr val="1F14F2"/>
              </a:buClr>
              <a:defRPr/>
            </a:lvl3pPr>
            <a:lvl4pPr>
              <a:buClr>
                <a:srgbClr val="1F14F2"/>
              </a:buClr>
              <a:defRPr/>
            </a:lvl4pPr>
            <a:lvl5pPr>
              <a:buClr>
                <a:srgbClr val="1F14F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588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1F14F2"/>
              </a:buClr>
              <a:defRPr/>
            </a:lvl1pPr>
            <a:lvl2pPr>
              <a:buClr>
                <a:srgbClr val="1F14F2"/>
              </a:buClr>
              <a:defRPr/>
            </a:lvl2pPr>
            <a:lvl3pPr>
              <a:buClr>
                <a:srgbClr val="1F14F2"/>
              </a:buClr>
              <a:defRPr/>
            </a:lvl3pPr>
            <a:lvl4pPr>
              <a:buClr>
                <a:srgbClr val="1F14F2"/>
              </a:buClr>
              <a:defRPr/>
            </a:lvl4pPr>
            <a:lvl5pPr>
              <a:buClr>
                <a:srgbClr val="1F14F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99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bg>
      <p:bgPr>
        <a:solidFill>
          <a:srgbClr val="007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6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1" y="32371"/>
            <a:ext cx="2359852" cy="1911188"/>
            <a:chOff x="1505535" y="104580"/>
            <a:chExt cx="2359852" cy="1911188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4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64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41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3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8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127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760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006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63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482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81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664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998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520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965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020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927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14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396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084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270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73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674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7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31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20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65AF-2FD9-41CB-BC53-F22C50CA53F4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6F4D-1D06-4CC3-A4AB-EB7CD1B3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8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bg>
      <p:bgPr>
        <a:solidFill>
          <a:srgbClr val="007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grpSp>
        <p:nvGrpSpPr>
          <p:cNvPr id="13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1" y="32371"/>
            <a:ext cx="2359852" cy="1911188"/>
            <a:chOff x="1505535" y="104580"/>
            <a:chExt cx="2359852" cy="1911188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9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-118131" y="3429000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3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344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18" y="259976"/>
            <a:ext cx="11499400" cy="7082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4" y="1129552"/>
            <a:ext cx="10986247" cy="5325036"/>
          </a:xfrm>
        </p:spPr>
        <p:txBody>
          <a:bodyPr/>
          <a:lstStyle>
            <a:lvl1pPr>
              <a:buClr>
                <a:srgbClr val="000066"/>
              </a:buClr>
              <a:defRPr>
                <a:solidFill>
                  <a:srgbClr val="000066"/>
                </a:solidFill>
              </a:defRPr>
            </a:lvl1pPr>
            <a:lvl2pPr>
              <a:buClr>
                <a:srgbClr val="000066"/>
              </a:buClr>
              <a:defRPr>
                <a:solidFill>
                  <a:srgbClr val="000066"/>
                </a:solidFill>
              </a:defRPr>
            </a:lvl2pPr>
            <a:lvl3pPr>
              <a:buClr>
                <a:srgbClr val="000066"/>
              </a:buClr>
              <a:defRPr>
                <a:solidFill>
                  <a:srgbClr val="000066"/>
                </a:solidFill>
              </a:defRPr>
            </a:lvl3pPr>
            <a:lvl4pPr>
              <a:buClr>
                <a:srgbClr val="000066"/>
              </a:buClr>
              <a:defRPr>
                <a:solidFill>
                  <a:srgbClr val="000066"/>
                </a:solidFill>
              </a:defRPr>
            </a:lvl4pPr>
            <a:lvl5pPr>
              <a:buClr>
                <a:srgbClr val="000066"/>
              </a:buCl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82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l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fld id="{84A765AF-2FD9-41CB-BC53-F22C50CA53F4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ctr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r">
              <a:buClr>
                <a:srgbClr val="000066"/>
              </a:buClr>
              <a:buFont typeface="Arial" panose="020B0604020202020204" pitchFamily="34" charset="0"/>
              <a:buChar char="•"/>
              <a:defRPr sz="1200">
                <a:solidFill>
                  <a:srgbClr val="000066"/>
                </a:solidFill>
              </a:defRPr>
            </a:lvl1pPr>
          </a:lstStyle>
          <a:p>
            <a:fld id="{D8916F4D-1D06-4CC3-A4AB-EB7CD1B3E6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59" r:id="rId3"/>
    <p:sldLayoutId id="2147483756" r:id="rId4"/>
    <p:sldLayoutId id="2147483751" r:id="rId5"/>
    <p:sldLayoutId id="2147483750" r:id="rId6"/>
    <p:sldLayoutId id="2147483749" r:id="rId7"/>
    <p:sldLayoutId id="2147483748" r:id="rId8"/>
    <p:sldLayoutId id="2147483745" r:id="rId9"/>
    <p:sldLayoutId id="2147483744" r:id="rId10"/>
    <p:sldLayoutId id="2147483736" r:id="rId11"/>
    <p:sldLayoutId id="2147483735" r:id="rId12"/>
    <p:sldLayoutId id="2147483734" r:id="rId13"/>
    <p:sldLayoutId id="2147483733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58" r:id="rId45"/>
    <p:sldLayoutId id="2147483757" r:id="rId46"/>
    <p:sldLayoutId id="2147483755" r:id="rId47"/>
    <p:sldLayoutId id="2147483754" r:id="rId48"/>
    <p:sldLayoutId id="2147483753" r:id="rId49"/>
    <p:sldLayoutId id="2147483752" r:id="rId50"/>
    <p:sldLayoutId id="2147483747" r:id="rId51"/>
    <p:sldLayoutId id="2147483746" r:id="rId52"/>
    <p:sldLayoutId id="2147483743" r:id="rId53"/>
    <p:sldLayoutId id="2147483742" r:id="rId54"/>
    <p:sldLayoutId id="2147483741" r:id="rId55"/>
    <p:sldLayoutId id="2147483740" r:id="rId56"/>
    <p:sldLayoutId id="2147483739" r:id="rId57"/>
    <p:sldLayoutId id="2147483738" r:id="rId58"/>
    <p:sldLayoutId id="2147483737" r:id="rId59"/>
    <p:sldLayoutId id="2147483704" r:id="rId60"/>
    <p:sldLayoutId id="2147483705" r:id="rId61"/>
    <p:sldLayoutId id="2147483706" r:id="rId62"/>
    <p:sldLayoutId id="2147483707" r:id="rId63"/>
    <p:sldLayoutId id="2147483760" r:id="rId64"/>
    <p:sldLayoutId id="2147483761" r:id="rId65"/>
    <p:sldLayoutId id="2147483762" r:id="rId66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Clr>
          <a:srgbClr val="000066"/>
        </a:buClr>
        <a:buFont typeface="Arial" panose="020B0604020202020204" pitchFamily="34" charset="0"/>
        <a:buNone/>
        <a:defRPr sz="4400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rgbClr val="000066"/>
        </a:buClr>
        <a:buSzPct val="80000"/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2000" kern="1200">
          <a:solidFill>
            <a:srgbClr val="000066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66"/>
        </a:buClr>
        <a:buSzPct val="80000"/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6871904" y="821364"/>
            <a:ext cx="2423072" cy="641364"/>
            <a:chOff x="3790950" y="1517868"/>
            <a:chExt cx="2038350" cy="539532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1786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886199" y="1517868"/>
              <a:ext cx="1943100" cy="49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spc="-300" dirty="0">
                  <a:solidFill>
                    <a:schemeClr val="bg1"/>
                  </a:solidFill>
                  <a:latin typeface="+mj-lt"/>
                  <a:ea typeface="字魂27号-布丁体" pitchFamily="2" charset="-122"/>
                  <a:cs typeface="Times New Roman" panose="02020603050405020304" pitchFamily="18" charset="0"/>
                </a:rPr>
                <a:t>Tin 5 – </a:t>
              </a:r>
              <a:r>
                <a:rPr kumimoji="1" lang="en-US" altLang="zh-CN" sz="3200" spc="-300" dirty="0" err="1">
                  <a:solidFill>
                    <a:schemeClr val="bg1"/>
                  </a:solidFill>
                  <a:latin typeface="+mj-lt"/>
                  <a:ea typeface="字魂27号-布丁体" pitchFamily="2" charset="-122"/>
                  <a:cs typeface="Times New Roman" panose="02020603050405020304" pitchFamily="18" charset="0"/>
                </a:rPr>
                <a:t>Tuần</a:t>
              </a:r>
              <a:r>
                <a:rPr kumimoji="1" lang="en-US" altLang="zh-CN" sz="3200" spc="-300" dirty="0">
                  <a:solidFill>
                    <a:schemeClr val="bg1"/>
                  </a:solidFill>
                  <a:latin typeface="+mj-lt"/>
                  <a:ea typeface="字魂27号-布丁体" pitchFamily="2" charset="-122"/>
                  <a:cs typeface="Times New Roman" panose="02020603050405020304" pitchFamily="18" charset="0"/>
                </a:rPr>
                <a:t> 6</a:t>
              </a:r>
              <a:endParaRPr kumimoji="1" lang="zh-CN" altLang="en-US" sz="3200" spc="-300" dirty="0">
                <a:solidFill>
                  <a:schemeClr val="bg1"/>
                </a:solidFill>
                <a:latin typeface="+mj-lt"/>
                <a:ea typeface="字魂27号-布丁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9B080AEC-7EAF-D340-8CF4-77F9DB8EE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1963" y="7000875"/>
            <a:ext cx="812800" cy="812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60054" y="1799370"/>
            <a:ext cx="10289540" cy="7438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0066"/>
              </a:buClr>
              <a:buFont typeface="Arial" panose="020B0604020202020204" pitchFamily="34" charset="0"/>
              <a:buNone/>
              <a:defRPr sz="4400" kern="1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CHỦ ĐỀ 2: SOẠN THẢO VĂN BẢN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711369" y="2475498"/>
            <a:ext cx="8767860" cy="13881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Những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gì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" indent="0" algn="ctr">
              <a:buNone/>
            </a:pPr>
            <a:r>
              <a:rPr lang="en-US" sz="2800" b="1" dirty="0"/>
              <a:t>SGK </a:t>
            </a:r>
            <a:r>
              <a:rPr lang="en-US" sz="2800" b="1" dirty="0" err="1"/>
              <a:t>trang</a:t>
            </a:r>
            <a:r>
              <a:rPr lang="en-US" sz="2800" b="1" dirty="0"/>
              <a:t> 37 (</a:t>
            </a:r>
            <a:r>
              <a:rPr lang="en-US" sz="2800" b="1" dirty="0" err="1"/>
              <a:t>Tiết</a:t>
            </a:r>
            <a:r>
              <a:rPr lang="en-US" sz="2800" b="1" dirty="0"/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65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535">
        <p:fade/>
      </p:transition>
    </mc:Choice>
    <mc:Fallback>
      <p:transition spd="med" advClick="0" advTm="15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95" y="900704"/>
            <a:ext cx="11499400" cy="70821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EM CẦN GHI NHỚ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018" y="2277587"/>
            <a:ext cx="9357347" cy="1211806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>
                <a:latin typeface="OpenSans"/>
              </a:rPr>
              <a:t>- </a:t>
            </a:r>
            <a:r>
              <a:rPr lang="en-US" altLang="en-US" sz="3200" dirty="0" err="1">
                <a:latin typeface="OpenSans"/>
              </a:rPr>
              <a:t>Dòng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đầu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mỗi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đoạn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cần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bố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trí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lùi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vào</a:t>
            </a:r>
            <a:r>
              <a:rPr lang="en-US" altLang="en-US" sz="3200" dirty="0">
                <a:latin typeface="OpenSans"/>
              </a:rPr>
              <a:t> (</a:t>
            </a:r>
            <a:r>
              <a:rPr lang="en-US" altLang="en-US" sz="3200" dirty="0" err="1">
                <a:latin typeface="OpenSans"/>
              </a:rPr>
              <a:t>sử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dụng</a:t>
            </a:r>
            <a:r>
              <a:rPr lang="en-US" altLang="en-US" sz="3200" dirty="0">
                <a:latin typeface="OpenSans"/>
              </a:rPr>
              <a:t> </a:t>
            </a:r>
            <a:r>
              <a:rPr lang="en-US" altLang="en-US" sz="3200" dirty="0" err="1">
                <a:latin typeface="OpenSans"/>
              </a:rPr>
              <a:t>phím</a:t>
            </a:r>
            <a:r>
              <a:rPr lang="en-US" altLang="en-US" sz="3200" dirty="0">
                <a:latin typeface="OpenSans"/>
              </a:rPr>
              <a:t> </a:t>
            </a:r>
            <a:r>
              <a:rPr lang="en-US" altLang="en-US" sz="3200" b="1" dirty="0">
                <a:latin typeface="OpenSansBold"/>
              </a:rPr>
              <a:t>Tab</a:t>
            </a:r>
            <a:r>
              <a:rPr lang="en-US" altLang="en-US" sz="3200" dirty="0">
                <a:latin typeface="OpenSans"/>
              </a:rPr>
              <a:t>).</a:t>
            </a:r>
            <a:endParaRPr lang="en-US" alt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418897" y="3714562"/>
            <a:ext cx="9222827" cy="1114850"/>
            <a:chOff x="1418897" y="3714562"/>
            <a:chExt cx="9222827" cy="1114850"/>
          </a:xfrm>
        </p:grpSpPr>
        <p:pic>
          <p:nvPicPr>
            <p:cNvPr id="6146" name="Picture 2" descr="https://img.loigiaihay.com/picture/2019/1013/ch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630" y="3714562"/>
              <a:ext cx="3226968" cy="6393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418897" y="3752194"/>
              <a:ext cx="92228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-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Sử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dụng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công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cụ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                                   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để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sao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chép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định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dạng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văn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 </a:t>
              </a:r>
              <a:r>
                <a:rPr lang="en-US" altLang="en-US" sz="3200" dirty="0" err="1">
                  <a:solidFill>
                    <a:srgbClr val="000066"/>
                  </a:solidFill>
                  <a:latin typeface="OpenSans"/>
                </a:rPr>
                <a:t>bản</a:t>
              </a:r>
              <a:r>
                <a:rPr lang="en-US" altLang="en-US" sz="3200" dirty="0">
                  <a:solidFill>
                    <a:srgbClr val="000066"/>
                  </a:solidFill>
                  <a:latin typeface="OpenSans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878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31"/>
    </mc:Choice>
    <mc:Fallback>
      <p:transition spd="slow" advClick="0" advTm="1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7E2B856-230D-4B5C-A781-FD240E64BB73}"/>
              </a:ext>
            </a:extLst>
          </p:cNvPr>
          <p:cNvGrpSpPr/>
          <p:nvPr/>
        </p:nvGrpSpPr>
        <p:grpSpPr>
          <a:xfrm>
            <a:off x="3086100" y="1667403"/>
            <a:ext cx="6591300" cy="2059834"/>
            <a:chOff x="3086100" y="1772334"/>
            <a:chExt cx="6591300" cy="2059834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F1295641-742C-D041-8A10-C70EF0349979}"/>
                </a:ext>
              </a:extLst>
            </p:cNvPr>
            <p:cNvSpPr txBox="1"/>
            <p:nvPr/>
          </p:nvSpPr>
          <p:spPr>
            <a:xfrm>
              <a:off x="3086100" y="2385618"/>
              <a:ext cx="65913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8800" spc="-300" dirty="0">
                  <a:solidFill>
                    <a:srgbClr val="002060"/>
                  </a:solidFill>
                  <a:latin typeface="+mj-lt"/>
                  <a:ea typeface="字魂27号-布丁体" pitchFamily="2" charset="-122"/>
                </a:rPr>
                <a:t>Thank you!</a:t>
              </a:r>
              <a:endParaRPr kumimoji="1" lang="zh-CN" altLang="en-US" sz="8800" spc="-300" dirty="0">
                <a:solidFill>
                  <a:srgbClr val="002060"/>
                </a:solidFill>
                <a:latin typeface="+mj-lt"/>
                <a:ea typeface="字魂27号-布丁体" pitchFamily="2" charset="-122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9A4ADB2-B324-CF4D-B9B4-DE6107F9FB4B}"/>
                </a:ext>
              </a:extLst>
            </p:cNvPr>
            <p:cNvGrpSpPr/>
            <p:nvPr/>
          </p:nvGrpSpPr>
          <p:grpSpPr>
            <a:xfrm>
              <a:off x="3313113" y="1772334"/>
              <a:ext cx="2038350" cy="539532"/>
              <a:chOff x="3790950" y="1517868"/>
              <a:chExt cx="2038350" cy="539532"/>
            </a:xfrm>
          </p:grpSpPr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9916C722-6F7A-8D4E-BC5B-3DC284D3FF48}"/>
                  </a:ext>
                </a:extLst>
              </p:cNvPr>
              <p:cNvSpPr/>
              <p:nvPr/>
            </p:nvSpPr>
            <p:spPr>
              <a:xfrm>
                <a:off x="3790950" y="1517868"/>
                <a:ext cx="2038350" cy="539532"/>
              </a:xfrm>
              <a:prstGeom prst="roundRect">
                <a:avLst>
                  <a:gd name="adj" fmla="val 50000"/>
                </a:avLst>
              </a:prstGeom>
              <a:solidFill>
                <a:srgbClr val="002060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3C0527C-91AA-FA4C-B235-14FCE0D5B30D}"/>
                  </a:ext>
                </a:extLst>
              </p:cNvPr>
              <p:cNvSpPr txBox="1"/>
              <p:nvPr/>
            </p:nvSpPr>
            <p:spPr>
              <a:xfrm>
                <a:off x="3838575" y="1517868"/>
                <a:ext cx="19431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spc="-300" dirty="0">
                    <a:solidFill>
                      <a:schemeClr val="bg1"/>
                    </a:solidFill>
                    <a:latin typeface="+mj-lt"/>
                    <a:ea typeface="字魂27号-布丁体" pitchFamily="2" charset="-122"/>
                  </a:rPr>
                  <a:t>Tin 5 – </a:t>
                </a:r>
                <a:r>
                  <a:rPr kumimoji="1" lang="en-US" altLang="zh-CN" sz="2800" spc="-300" dirty="0" err="1">
                    <a:solidFill>
                      <a:schemeClr val="bg1"/>
                    </a:solidFill>
                    <a:latin typeface="+mj-lt"/>
                    <a:ea typeface="字魂27号-布丁体" pitchFamily="2" charset="-122"/>
                  </a:rPr>
                  <a:t>Tuần</a:t>
                </a:r>
                <a:r>
                  <a:rPr kumimoji="1" lang="en-US" altLang="zh-CN" sz="2800" spc="-300" dirty="0">
                    <a:solidFill>
                      <a:schemeClr val="bg1"/>
                    </a:solidFill>
                    <a:latin typeface="+mj-lt"/>
                    <a:ea typeface="字魂27号-布丁体" pitchFamily="2" charset="-122"/>
                  </a:rPr>
                  <a:t> 6</a:t>
                </a:r>
                <a:endParaRPr kumimoji="1" lang="zh-CN" altLang="en-US" sz="2800" spc="-300" dirty="0">
                  <a:solidFill>
                    <a:schemeClr val="bg1"/>
                  </a:solidFill>
                  <a:latin typeface="+mj-lt"/>
                  <a:ea typeface="字魂27号-布丁体" pitchFamily="2" charset="-122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540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677">
        <p14:honeycomb/>
      </p:transition>
    </mc:Choice>
    <mc:Fallback>
      <p:transition spd="slow" advClick="0" advTm="467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133600" y="1039813"/>
            <a:ext cx="7735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57238" y="1898650"/>
            <a:ext cx="10977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ghi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ghi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2752725"/>
            <a:ext cx="9929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2. Nhấn nút “Tạm dừng” khi phải trả lời câu hỏi.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3667125"/>
            <a:ext cx="10121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7238" y="4581525"/>
            <a:ext cx="10215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4.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nghiêm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túc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21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/>
        </p:nvGrpSpPr>
        <p:grpSpPr>
          <a:xfrm rot="1522098">
            <a:off x="10301046" y="-234155"/>
            <a:ext cx="2359852" cy="1911188"/>
            <a:chOff x="1505535" y="104580"/>
            <a:chExt cx="2359852" cy="1911188"/>
          </a:xfrm>
        </p:grpSpPr>
        <p:pic>
          <p:nvPicPr>
            <p:cNvPr id="22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3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grpSp>
        <p:nvGrpSpPr>
          <p:cNvPr id="24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/>
        </p:nvGrpSpPr>
        <p:grpSpPr>
          <a:xfrm rot="20077902" flipH="1">
            <a:off x="-408973" y="-241247"/>
            <a:ext cx="2359852" cy="1911188"/>
            <a:chOff x="1505535" y="104580"/>
            <a:chExt cx="2359852" cy="1911188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6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96687056"/>
      </p:ext>
    </p:extLst>
  </p:cSld>
  <p:clrMapOvr>
    <a:masterClrMapping/>
  </p:clrMapOvr>
  <p:transition spd="slow" advClick="0" advTm="22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2672" y="1084955"/>
            <a:ext cx="11499400" cy="708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0066"/>
              </a:buClr>
              <a:buFont typeface="Arial" panose="020B0604020202020204" pitchFamily="34" charset="0"/>
              <a:buNone/>
              <a:defRPr sz="4400" kern="1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MỤC TIÊU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82988" y="2145031"/>
            <a:ext cx="9226024" cy="532503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18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6302">
        <p:fade/>
      </p:transition>
    </mc:Choice>
    <mc:Fallback>
      <p:transition spd="med" advClick="0" advTm="26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3333" y="1460978"/>
            <a:ext cx="3214004" cy="22785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HOẠT ĐỘNG 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18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97">
        <p:split orient="vert"/>
      </p:transition>
    </mc:Choice>
    <mc:Fallback>
      <p:transition spd="slow" advClick="0" advTm="4497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7118" y="317126"/>
            <a:ext cx="11499400" cy="422412"/>
          </a:xfrm>
        </p:spPr>
        <p:txBody>
          <a:bodyPr>
            <a:no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soạn</a:t>
            </a:r>
            <a:r>
              <a:rPr lang="en-US" sz="2400" b="1" dirty="0"/>
              <a:t>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bản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4" y="1013284"/>
            <a:ext cx="7275513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119241" y="1013285"/>
            <a:ext cx="3626070" cy="489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66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FF0000"/>
                </a:solidFill>
              </a:rPr>
              <a:t>Hướng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dẫn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002060"/>
                </a:solidFill>
              </a:rPr>
              <a:t>Toàn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bài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chữ</a:t>
            </a:r>
            <a:r>
              <a:rPr lang="en-US" sz="2000" dirty="0">
                <a:solidFill>
                  <a:srgbClr val="002060"/>
                </a:solidFill>
              </a:rPr>
              <a:t> Times New Roman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002060"/>
                </a:solidFill>
              </a:rPr>
              <a:t>Tiêu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bài</a:t>
            </a:r>
            <a:r>
              <a:rPr lang="en-US" sz="2000" dirty="0">
                <a:solidFill>
                  <a:srgbClr val="002060"/>
                </a:solidFill>
              </a:rPr>
              <a:t>: in </a:t>
            </a:r>
            <a:r>
              <a:rPr lang="en-US" sz="2000" dirty="0" err="1">
                <a:solidFill>
                  <a:srgbClr val="002060"/>
                </a:solidFill>
              </a:rPr>
              <a:t>hoa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kiểu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chữ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đâm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đỏ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cỡ</a:t>
            </a:r>
            <a:r>
              <a:rPr lang="en-US" sz="2000" dirty="0">
                <a:solidFill>
                  <a:srgbClr val="002060"/>
                </a:solidFill>
              </a:rPr>
              <a:t> 16, </a:t>
            </a:r>
            <a:r>
              <a:rPr lang="en-US" sz="2000" dirty="0" err="1">
                <a:solidFill>
                  <a:srgbClr val="002060"/>
                </a:solidFill>
              </a:rPr>
              <a:t>căn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giữa</a:t>
            </a:r>
            <a:endParaRPr lang="en-US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002060"/>
                </a:solidFill>
              </a:rPr>
              <a:t>Nội</a:t>
            </a:r>
            <a:r>
              <a:rPr lang="en-US" sz="2000" dirty="0">
                <a:solidFill>
                  <a:srgbClr val="002060"/>
                </a:solidFill>
              </a:rPr>
              <a:t> dung </a:t>
            </a:r>
            <a:r>
              <a:rPr lang="en-US" sz="2000" dirty="0" err="1">
                <a:solidFill>
                  <a:srgbClr val="002060"/>
                </a:solidFill>
              </a:rPr>
              <a:t>bài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err="1">
                <a:solidFill>
                  <a:srgbClr val="002060"/>
                </a:solidFill>
              </a:rPr>
              <a:t>cỡ</a:t>
            </a:r>
            <a:r>
              <a:rPr lang="en-US" sz="2000" dirty="0">
                <a:solidFill>
                  <a:srgbClr val="002060"/>
                </a:solidFill>
              </a:rPr>
              <a:t> 14, </a:t>
            </a:r>
            <a:r>
              <a:rPr lang="en-US" sz="2000" dirty="0" err="1">
                <a:solidFill>
                  <a:srgbClr val="002060"/>
                </a:solidFill>
              </a:rPr>
              <a:t>căn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hai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bên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Dòng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đầu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mỗi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đoạn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cần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bố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trí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lùi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(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sử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dụng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OpenSans"/>
              </a:rPr>
              <a:t>phím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 </a:t>
            </a:r>
            <a:r>
              <a:rPr lang="en-US" altLang="en-US" sz="2000" b="1" dirty="0">
                <a:solidFill>
                  <a:srgbClr val="002060"/>
                </a:solidFill>
                <a:latin typeface="OpenSansBold"/>
              </a:rPr>
              <a:t>Tab</a:t>
            </a:r>
            <a:r>
              <a:rPr lang="en-US" altLang="en-US" sz="2000" dirty="0">
                <a:solidFill>
                  <a:srgbClr val="002060"/>
                </a:solidFill>
                <a:latin typeface="OpenSans"/>
              </a:rPr>
              <a:t>)</a:t>
            </a:r>
            <a:endParaRPr lang="en-US" altLang="en-US" sz="20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002060"/>
                </a:solidFill>
              </a:rPr>
              <a:t>Dòng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cuối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trích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dẫn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err="1">
                <a:solidFill>
                  <a:srgbClr val="002060"/>
                </a:solidFill>
              </a:rPr>
              <a:t>căn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lề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phải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kiểu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chữ</a:t>
            </a:r>
            <a:r>
              <a:rPr lang="en-US" sz="2000" dirty="0">
                <a:solidFill>
                  <a:srgbClr val="002060"/>
                </a:solidFill>
              </a:rPr>
              <a:t> in </a:t>
            </a:r>
            <a:r>
              <a:rPr lang="en-US" sz="2000" dirty="0" err="1">
                <a:solidFill>
                  <a:srgbClr val="002060"/>
                </a:solidFill>
              </a:rPr>
              <a:t>nghiêng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002060"/>
                </a:solidFill>
              </a:rPr>
              <a:t>Chèn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minh </a:t>
            </a:r>
            <a:r>
              <a:rPr lang="en-US" sz="2000" dirty="0" err="1">
                <a:solidFill>
                  <a:srgbClr val="002060"/>
                </a:solidFill>
              </a:rPr>
              <a:t>họa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06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535"/>
    </mc:Choice>
    <mc:Fallback>
      <p:transition spd="slow" advClick="0" advTm="4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7F1DC4FF-6EC5-4F02-8A3A-267ACDE9D8C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61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9859"/>
    </mc:Choice>
    <mc:Fallback>
      <p:transition spd="slow" advClick="0" advTm="6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0258" y="216476"/>
            <a:ext cx="11110482" cy="708212"/>
          </a:xfrm>
        </p:spPr>
        <p:txBody>
          <a:bodyPr>
            <a:normAutofit/>
          </a:bodyPr>
          <a:lstStyle/>
          <a:p>
            <a:r>
              <a:rPr lang="en-US" sz="3200" b="1" err="1"/>
              <a:t>Cách</a:t>
            </a:r>
            <a:r>
              <a:rPr lang="en-US" sz="3200" b="1"/>
              <a:t> thay đổi vị trí hình, tranh ảnh trên </a:t>
            </a:r>
            <a:r>
              <a:rPr lang="en-US" sz="3200" b="1" dirty="0" err="1"/>
              <a:t>trang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 </a:t>
            </a:r>
            <a:r>
              <a:rPr lang="en-US" sz="3200" b="1" dirty="0" err="1"/>
              <a:t>bản</a:t>
            </a:r>
            <a:endParaRPr lang="en-US" sz="3200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497990" y="926944"/>
            <a:ext cx="7391400" cy="5324475"/>
          </a:xfrm>
          <a:prstGeom prst="rect">
            <a:avLst/>
          </a:prstGeom>
          <a:ln>
            <a:solidFill>
              <a:srgbClr val="000066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617846" y="1719613"/>
            <a:ext cx="2319978" cy="1744125"/>
            <a:chOff x="590550" y="1937981"/>
            <a:chExt cx="2319978" cy="1744125"/>
          </a:xfrm>
        </p:grpSpPr>
        <p:sp>
          <p:nvSpPr>
            <p:cNvPr id="7" name="Rounded Rectangle 6"/>
            <p:cNvSpPr/>
            <p:nvPr/>
          </p:nvSpPr>
          <p:spPr>
            <a:xfrm>
              <a:off x="590550" y="1937981"/>
              <a:ext cx="1753879" cy="10140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0066"/>
                  </a:solidFill>
                </a:rPr>
                <a:t>Bước</a:t>
              </a:r>
              <a:r>
                <a:rPr lang="en-US" b="1" dirty="0">
                  <a:solidFill>
                    <a:srgbClr val="000066"/>
                  </a:solidFill>
                </a:rPr>
                <a:t> 1</a:t>
              </a:r>
              <a:r>
                <a:rPr lang="en-US" b="1">
                  <a:solidFill>
                    <a:srgbClr val="000066"/>
                  </a:solidFill>
                </a:rPr>
                <a:t>: Nháy chuột vào hình ảnh </a:t>
              </a:r>
              <a:endParaRPr lang="en-US" b="1" dirty="0">
                <a:solidFill>
                  <a:srgbClr val="000066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467489" y="2952043"/>
              <a:ext cx="1443039" cy="7300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094" y="1473750"/>
            <a:ext cx="1905000" cy="34956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39595" y="991251"/>
            <a:ext cx="4432871" cy="850597"/>
            <a:chOff x="6312299" y="1209619"/>
            <a:chExt cx="4487463" cy="850597"/>
          </a:xfrm>
        </p:grpSpPr>
        <p:sp>
          <p:nvSpPr>
            <p:cNvPr id="16" name="Rounded Rectangle 15"/>
            <p:cNvSpPr/>
            <p:nvPr/>
          </p:nvSpPr>
          <p:spPr>
            <a:xfrm>
              <a:off x="8440565" y="1209619"/>
              <a:ext cx="2359197" cy="83262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0066"/>
                  </a:solidFill>
                </a:rPr>
                <a:t>Bước</a:t>
              </a:r>
              <a:r>
                <a:rPr lang="en-US" b="1" dirty="0">
                  <a:solidFill>
                    <a:srgbClr val="000066"/>
                  </a:solidFill>
                </a:rPr>
                <a:t> 2: </a:t>
              </a:r>
              <a:r>
                <a:rPr lang="en-US" b="1" dirty="0" err="1">
                  <a:solidFill>
                    <a:srgbClr val="000066"/>
                  </a:solidFill>
                </a:rPr>
                <a:t>Trong</a:t>
              </a:r>
              <a:r>
                <a:rPr lang="en-US" b="1" dirty="0">
                  <a:solidFill>
                    <a:srgbClr val="000066"/>
                  </a:solidFill>
                </a:rPr>
                <a:t> thẻ Format, </a:t>
              </a:r>
              <a:r>
                <a:rPr lang="en-US" b="1" dirty="0" err="1">
                  <a:solidFill>
                    <a:srgbClr val="000066"/>
                  </a:solidFill>
                </a:rPr>
                <a:t>chọn</a:t>
              </a:r>
              <a:r>
                <a:rPr lang="en-US" b="1" dirty="0">
                  <a:solidFill>
                    <a:srgbClr val="000066"/>
                  </a:solidFill>
                </a:rPr>
                <a:t> Wrap Text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6312299" y="1545953"/>
              <a:ext cx="2088751" cy="5142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544508" y="2837506"/>
            <a:ext cx="3435012" cy="1667819"/>
            <a:chOff x="7517211" y="3055874"/>
            <a:chExt cx="3314056" cy="1667819"/>
          </a:xfrm>
        </p:grpSpPr>
        <p:sp>
          <p:nvSpPr>
            <p:cNvPr id="21" name="Rounded Rectangle 20"/>
            <p:cNvSpPr/>
            <p:nvPr/>
          </p:nvSpPr>
          <p:spPr>
            <a:xfrm>
              <a:off x="8582834" y="3055874"/>
              <a:ext cx="2248433" cy="16678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0066"/>
                  </a:solidFill>
                </a:rPr>
                <a:t>Bước</a:t>
              </a:r>
              <a:r>
                <a:rPr lang="en-US" b="1" dirty="0">
                  <a:solidFill>
                    <a:srgbClr val="000066"/>
                  </a:solidFill>
                </a:rPr>
                <a:t> 3: </a:t>
              </a:r>
              <a:r>
                <a:rPr lang="en-US" b="1" err="1">
                  <a:solidFill>
                    <a:srgbClr val="000066"/>
                  </a:solidFill>
                </a:rPr>
                <a:t>Chọn</a:t>
              </a:r>
              <a:r>
                <a:rPr lang="en-US" b="1">
                  <a:solidFill>
                    <a:srgbClr val="000066"/>
                  </a:solidFill>
                </a:rPr>
                <a:t> một trong các cách thay đổi vị trí của hình trong danh sách.</a:t>
              </a:r>
              <a:endParaRPr lang="en-US" b="1" dirty="0">
                <a:solidFill>
                  <a:srgbClr val="000066"/>
                </a:solidFill>
              </a:endParaRPr>
            </a:p>
          </p:txBody>
        </p:sp>
        <p:cxnSp>
          <p:nvCxnSpPr>
            <p:cNvPr id="22" name="Straight Arrow Connector 21"/>
            <p:cNvCxnSpPr>
              <a:cxnSpLocks/>
              <a:stCxn id="21" idx="1"/>
            </p:cNvCxnSpPr>
            <p:nvPr/>
          </p:nvCxnSpPr>
          <p:spPr>
            <a:xfrm flipH="1" flipV="1">
              <a:off x="7517211" y="3552172"/>
              <a:ext cx="1065623" cy="3376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8285086" y="5222601"/>
            <a:ext cx="3221114" cy="774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66"/>
                </a:solidFill>
              </a:rPr>
              <a:t>Bước</a:t>
            </a:r>
            <a:r>
              <a:rPr lang="en-US" b="1" dirty="0">
                <a:solidFill>
                  <a:srgbClr val="000066"/>
                </a:solidFill>
              </a:rPr>
              <a:t> 4: </a:t>
            </a:r>
            <a:r>
              <a:rPr lang="en-US" b="1">
                <a:solidFill>
                  <a:srgbClr val="000066"/>
                </a:solidFill>
              </a:rPr>
              <a:t>Di chuyển hình </a:t>
            </a:r>
            <a:r>
              <a:rPr lang="en-US" b="1" dirty="0" err="1">
                <a:solidFill>
                  <a:srgbClr val="000066"/>
                </a:solidFill>
              </a:rPr>
              <a:t>ảnh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đến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vị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trí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mong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muốn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9105" y="1187350"/>
            <a:ext cx="723331" cy="286399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14F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84390" y="2155542"/>
            <a:ext cx="1712948" cy="1637934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38414" y="1514981"/>
            <a:ext cx="401181" cy="64056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14F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66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501"/>
    </mc:Choice>
    <mc:Fallback>
      <p:transition spd="slow" advClick="0" advTm="22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repeatCount="indefinite" fill="hold" grpId="0" nodeType="after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589574" y="927262"/>
            <a:ext cx="3092673" cy="54643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OpenSans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OpenSans"/>
              </a:rPr>
              <a:t> 2: 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chọn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từ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“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vàng</a:t>
            </a:r>
            <a:r>
              <a:rPr lang="en-US" altLang="en-US" sz="24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xuộm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” và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thay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đổi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kiểu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in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đậm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Sử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dụng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công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cụ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                            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để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sao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chép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định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dạng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chỉ</a:t>
            </a:r>
            <a:r>
              <a:rPr lang="en-US" altLang="en-US" sz="24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màu</a:t>
            </a:r>
            <a:r>
              <a:rPr lang="en-US" altLang="en-US" sz="24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OpenSans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còn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lại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văn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bản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theo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mẫu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2" descr="https://img.loigiaihay.com/picture/2019/1013/ch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24" y="3657855"/>
            <a:ext cx="1748054" cy="346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4539" y="170120"/>
            <a:ext cx="11499400" cy="708212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2.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dạng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vàng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"/>
          <a:stretch/>
        </p:blipFill>
        <p:spPr bwMode="auto">
          <a:xfrm>
            <a:off x="556049" y="909638"/>
            <a:ext cx="7799670" cy="5481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3D4F48-0E8E-4F25-A447-1BFEC2AA7CC6}"/>
              </a:ext>
            </a:extLst>
          </p:cNvPr>
          <p:cNvSpPr txBox="1"/>
          <p:nvPr/>
        </p:nvSpPr>
        <p:spPr>
          <a:xfrm>
            <a:off x="8598568" y="2603882"/>
            <a:ext cx="308367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</a:rPr>
              <a:t>Cách</a:t>
            </a:r>
            <a:r>
              <a:rPr lang="en-US" sz="2400" dirty="0">
                <a:solidFill>
                  <a:srgbClr val="FF0000"/>
                </a:solidFill>
              </a:rPr>
              <a:t> 1: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Chọn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từng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tính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từ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chỉ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màu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vàng</a:t>
            </a:r>
            <a:r>
              <a:rPr lang="en-US" sz="2400" dirty="0">
                <a:solidFill>
                  <a:srgbClr val="1F14F2"/>
                </a:solidFill>
              </a:rPr>
              <a:t>, </a:t>
            </a:r>
            <a:r>
              <a:rPr lang="en-US" sz="2400" dirty="0" err="1">
                <a:solidFill>
                  <a:srgbClr val="1F14F2"/>
                </a:solidFill>
              </a:rPr>
              <a:t>sau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đó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thay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đổi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kiểu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chữ</a:t>
            </a:r>
            <a:r>
              <a:rPr lang="en-US" sz="2400" dirty="0">
                <a:solidFill>
                  <a:srgbClr val="1F14F2"/>
                </a:solidFill>
              </a:rPr>
              <a:t> in </a:t>
            </a:r>
            <a:r>
              <a:rPr lang="en-US" sz="2400" dirty="0" err="1">
                <a:solidFill>
                  <a:srgbClr val="1F14F2"/>
                </a:solidFill>
              </a:rPr>
              <a:t>đậm</a:t>
            </a:r>
            <a:r>
              <a:rPr lang="en-US" sz="2400" dirty="0">
                <a:solidFill>
                  <a:srgbClr val="1F14F2"/>
                </a:solidFill>
              </a:rPr>
              <a:t>, </a:t>
            </a:r>
            <a:r>
              <a:rPr lang="en-US" sz="2400" dirty="0" err="1">
                <a:solidFill>
                  <a:srgbClr val="1F14F2"/>
                </a:solidFill>
              </a:rPr>
              <a:t>màu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chữ</a:t>
            </a:r>
            <a:r>
              <a:rPr lang="en-US" sz="2400" dirty="0">
                <a:solidFill>
                  <a:srgbClr val="1F14F2"/>
                </a:solidFill>
              </a:rPr>
              <a:t> </a:t>
            </a:r>
            <a:r>
              <a:rPr lang="en-US" sz="2400" dirty="0" err="1">
                <a:solidFill>
                  <a:srgbClr val="1F14F2"/>
                </a:solidFill>
              </a:rPr>
              <a:t>vàng</a:t>
            </a:r>
            <a:r>
              <a:rPr lang="en-US" sz="2400" dirty="0">
                <a:solidFill>
                  <a:srgbClr val="1F14F2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00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6180"/>
    </mc:Choice>
    <mc:Fallback>
      <p:transition spd="slow" advClick="0" advTm="7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C15DE9F-71A3-47A1-BEB5-29A4228FF2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77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649"/>
    </mc:Choice>
    <mc:Fallback>
      <p:transition spd="slow" advClick="0" advTm="7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129892"/>
  <p:tag name="ISPRING_UUID" val="{F418A8B3-D76B-436F-832B-3C8A830B6A4D}"/>
  <p:tag name="ISPRING_RESOURCE_FOLDER" val="D:\MỸ HẠNH\GIÁO ÁN\GA online\TUẦN 6\Tin5_Tuan6_CD2_Bai1 (T3)_1\"/>
  <p:tag name="ISPRING_PRESENTATION_PATH" val="D:\MỸ HẠNH\GIÁO ÁN\GA online\TUẦN 6\Tin5_Tuan6_CD2_Bai1 (T3)_1.pptx"/>
  <p:tag name="ISPRING_PROJECT_VERSION" val="9"/>
  <p:tag name="ISPRING_PROJECT_FOLDER_UPDATED" val="1"/>
  <p:tag name="ISPRING_SCREEN_RECS_UPDATED" val="D:\MỸ HẠNH\GIÁO ÁN\GA online\TUẦN 6\Tin5_Tuan6_CD2_Bai1 (T3)_1\"/>
  <p:tag name="FLASHSPRING_ZOOM_TAG" val="56"/>
  <p:tag name="ISPRING_PRESENTATION_INFO_2" val="&lt;?xml version=&quot;1.0&quot; encoding=&quot;UTF-8&quot; standalone=&quot;no&quot; ?&gt;&#10;&lt;presentation2&gt;&#10;&#10;  &lt;slides&gt;&#10;    &lt;slide id=&quot;{91DDEB0C-DB92-4240-B9F8-15A33A5813C0}&quot; pptId=&quot;287&quot;/&gt;&#10;    &lt;slide id=&quot;{C3E5C7E1-6431-4866-9E6C-0DADBE43E7E9}&quot; pptId=&quot;258&quot;/&gt;&#10;    &lt;slide id=&quot;{BBD29A57-4FF7-4D28-A22F-5E4ACEBDC96E}&quot; pptId=&quot;286&quot;/&gt;&#10;    &lt;slide id=&quot;{501CCFC9-4F8B-4A4F-8300-E45289BDECF0}&quot; pptId=&quot;261&quot;/&gt;&#10;    &lt;slide id=&quot;{F9832A6E-1F16-4A1D-AC0C-04C5B2C04E56}&quot; pptId=&quot;284&quot;/&gt;&#10;    &lt;slide id=&quot;{8E4447C2-D76F-4AA5-B6DE-FF07145C857E}&quot; pptId=&quot;293&quot;/&gt;&#10;    &lt;slide id=&quot;{343298CC-6C30-47E4-A91E-3C59563FAF6A}&quot; pptId=&quot;285&quot;/&gt;&#10;    &lt;slide id=&quot;{D9B2CC53-47C3-4472-B8E1-277CAFDF0779}&quot; pptId=&quot;278&quot;/&gt;&#10;    &lt;slide id=&quot;{FAA7C2BF-DC21-4609-B691-194FAFAA0553}&quot; pptId=&quot;290&quot;/&gt;&#10;    &lt;slide id=&quot;{B3C16DA0-3B31-4F3A-B815-B43DF4EAAC4E}&quot; pptId=&quot;276&quot;/&gt;&#10;    &lt;slide id=&quot;{FE7CD7AA-F081-4D26-B156-A92A57B697B9}&quot; pptId=&quot;289&quot;/&gt;&#10;  &lt;/slides&gt;&#10;&#10;  &lt;narration&gt;&#10;    &lt;audioTracks&gt;&#10;      &lt;audioTrack muted=&quot;false&quot; name=&quot;2&quot; resource=&quot;84f78a57&quot; slideId=&quot;{91DDEB0C-DB92-4240-B9F8-15A33A5813C0}&quot; startTime=&quot;0&quot; volume=&quot;1&quot;&gt;&#10;        &lt;audio channels=&quot;1&quot; format=&quot;s16p&quot; sampleRate=&quot;44100&quot;/&gt;&#10;      &lt;/audioTrack&gt;&#10;      &lt;audioTrack muted=&quot;false&quot; name=&quot;3&quot; resource=&quot;4ad230eb&quot; slideId=&quot;{91DDEB0C-DB92-4240-B9F8-15A33A5813C0}&quot; startTime=&quot;6293&quot; stepIndex=&quot;1&quot; volume=&quot;1&quot;&gt;&#10;        &lt;audio channels=&quot;1&quot; format=&quot;s16p&quot; sampleRate=&quot;44100&quot;/&gt;&#10;      &lt;/audioTrack&gt;&#10;      &lt;audioTrack muted=&quot;false&quot; name=&quot;4&quot; resource=&quot;2f483d1a&quot; slideId=&quot;{BBD29A57-4FF7-4D28-A22F-5E4ACEBDC96E}&quot; startTime=&quot;0&quot; volume=&quot;1&quot;&gt;&#10;        &lt;audio channels=&quot;1&quot; format=&quot;s16p&quot; sampleRate=&quot;44100&quot;/&gt;&#10;      &lt;/audioTrack&gt;&#10;      &lt;audioTrack muted=&quot;false&quot; name=&quot;5&quot; resource=&quot;884bbab7&quot; slideId=&quot;{F9832A6E-1F16-4A1D-AC0C-04C5B2C04E56}&quot; startTime=&quot;0&quot; stepIndex=&quot;0&quot; volume=&quot;1&quot;&gt;&#10;        &lt;audio channels=&quot;1&quot; format=&quot;s16p&quot; sampleRate=&quot;44100&quot;/&gt;&#10;      &lt;/audioTrack&gt;&#10;      &lt;audioTrack muted=&quot;false&quot; name=&quot;6&quot; resource=&quot;97bf5702&quot; slideId=&quot;{343298CC-6C30-47E4-A91E-3C59563FAF6A}&quot; startTime=&quot;0&quot; stepIndex=&quot;0&quot; volume=&quot;1&quot;&gt;&#10;        &lt;audio channels=&quot;1&quot; format=&quot;s16p&quot; sampleRate=&quot;44100&quot;/&gt;&#10;      &lt;/audioTrack&gt;&#10;      &lt;audioTrack muted=&quot;false&quot; name=&quot;7&quot; resource=&quot;ba511cb5&quot; slideId=&quot;{D9B2CC53-47C3-4472-B8E1-277CAFDF0779}&quot; startTime=&quot;0&quot; stepIndex=&quot;0&quot; volume=&quot;1&quot;&gt;&#10;        &lt;audio channels=&quot;1&quot; format=&quot;s16p&quot; sampleRate=&quot;44100&quot;/&gt;&#10;      &lt;/audioTrack&gt;&#10;      &lt;audioTrack muted=&quot;false&quot; name=&quot;8&quot; resource=&quot;36fe0af8&quot; slideId=&quot;{B3C16DA0-3B31-4F3A-B815-B43DF4EAAC4E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LMS_API_VERSION" val="SCORM 1.2"/>
  <p:tag name="ISPRING_ULTRA_SCORM_COURSE_ID" val="43812EFE-33F3-4618-ACB9-C67D7C41759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D:\MỸ HẠNH\GIÁO ÁN\GA online\TUẦN 6\Tiet 1_1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Of0Z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Dn9G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Of0Z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Of0Z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Of0Z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Of0Z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AOf0ZT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Dn9GU2SezOBLAAAAagAAABsAAAB1bml2ZXJzYWwvdW5pdmVyc2FsLnBuZy54bWyzsa/IzVEoSy0qzszPs1Uy1DNQsrfj5bIpKEoty0wtV6gAigEFIUBJoRLINUJwyzNTSjJslcwtTBFiGamZ6RkltkqmFpZwQX2gkQBQSwECAAAUAAIACADzVslM1qN+2kcDAADhCQAAFAAAAAAAAAABAAAAAAAAAAAAdW5pdmVyc2FsL3BsYXllci54bWxQSwECAAAUAAIACAAOf0ZTf2Ttp/oEAABiEwAAHQAAAAAAAAABAAAAAAB5AwAAdW5pdmVyc2FsL2NvbW1vbl9tZXNzYWdlcy5sbmdQSwECAAAUAAIACAAOf0ZTFR5gG6MAAAB/AQAALgAAAAAAAAABAAAAAACuCAAAdW5pdmVyc2FsL3BsYXliYWNrX2FuZF9uYXZpZ2F0aW9uX3NldHRpbmdzLnhtbFBLAQIAABQAAgAIAA5/RlOYpaMCgQMAAFkOAAAnAAAAAAAAAAEAAAAAAJ0JAAB1bml2ZXJzYWwvZmxhc2hfcHVibGlzaGluZ19zZXR0aW5ncy54bWxQSwECAAAUAAIACAAOf0ZTZUYBe1cDAABADAAAIQAAAAAAAAABAAAAAABjDQAAdW5pdmVyc2FsL2ZsYXNoX3NraW5fc2V0dGluZ3MueG1sUEsBAgAAFAACAAgADn9GU/fzYTVnAwAA6g0AACYAAAAAAAAAAQAAAAAA+RAAAHVuaXZlcnNhbC9odG1sX3B1Ymxpc2hpbmdfc2V0dGluZ3MueG1sUEsBAgAAFAACAAgADn9GUy0nxe+yAQAAUQYAAB8AAAAAAAAAAQAAAAAApBQAAHVuaXZlcnNhbC9odG1sX3NraW5fc2V0dGluZ3MuanNQSwECAAAUAAIACAAOf0ZThyCWq04OAACuGwAAFwAAAAAAAAAAAAAAAACTFgAAdW5pdmVyc2FsL3VuaXZlcnNhbC5wbmdQSwECAAAUAAIACAAOf0ZTZJ7M4EsAAABqAAAAGwAAAAAAAAABAAAAAAAWJQAAdW5pdmVyc2FsL3VuaXZlcnNhbC5wbmcueG1sUEsFBgAAAAAJAAkAvAIAAJolAAAAAA=="/>
  <p:tag name="ISPRING_CURRENT_PLAYER_ID" val="universal"/>
  <p:tag name="ISPRING_PRESENTATION_TITLE" val="Tin5_Tuan6_CD2_Bai1 (T3)_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AA7C2BF-DC21-4609-B691-194FAFAA0553}"/>
  <p:tag name="GENSWF_ADVANCE_TIME" val="71.65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3C16DA0-3B31-4F3A-B815-B43DF4EAAC4E}"/>
  <p:tag name="TIMING" val="|2.499|2.063|4.046"/>
  <p:tag name="GENSWF_ADVANCE_TIME" val="14.03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E7CD7AA-F081-4D26-B156-A92A57B697B9}"/>
  <p:tag name="GENSWF_ADVANCE_TIME" val="4.68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099"/>
  <p:tag name="ISPRING_CUSTOM_TIMING_USED" val="1"/>
  <p:tag name="ISPRING_SLIDE_ID_2" val="{91DDEB0C-DB92-4240-B9F8-15A33A5813C0}"/>
  <p:tag name="GENSWF_ADVANCE_TIME" val="15.53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TIMING" val="|1.795|2.266|4.765|3.5|4.485"/>
  <p:tag name="ISPRING_CUSTOM_TIMING_USED" val="1"/>
  <p:tag name="ISPRING_SLIDE_ID_2" val="{C3E5C7E1-6431-4866-9E6C-0DADBE43E7E9}"/>
  <p:tag name="GENSWF_ADVANCE_TIME" val="22.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081|0.624|7.971|7.672|4.748"/>
  <p:tag name="ISPRING_CUSTOM_TIMING_USED" val="1"/>
  <p:tag name="ISPRING_SLIDE_ID_2" val="{BBD29A57-4FF7-4D28-A22F-5E4ACEBDC96E}"/>
  <p:tag name="GENSWF_ADVANCE_TIME" val="26.30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01CCFC9-4F8B-4A4F-8300-E45289BDECF0}"/>
  <p:tag name="GENSWF_ADVANCE_TIME" val="4.5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01|10.659"/>
  <p:tag name="ISPRING_CUSTOM_TIMING_USED" val="1"/>
  <p:tag name="ISPRING_SLIDE_ID_2" val="{F9832A6E-1F16-4A1D-AC0C-04C5B2C04E56}"/>
  <p:tag name="GENSWF_ADVANCE_TIME" val="49.53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E4447C2-D76F-4AA5-B6DE-FF07145C857E}"/>
  <p:tag name="GENSWF_ADVANCE_TIME" val="69.86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82|2.502|3.861|4.11"/>
  <p:tag name="ISPRING_CUSTOM_TIMING_USED" val="1"/>
  <p:tag name="ISPRING_SLIDE_ID_2" val="{343298CC-6C30-47E4-A91E-3C59563FAF6A}"/>
  <p:tag name="GENSWF_ADVANCE_TIME" val="22.50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9B2CC53-47C3-4472-B8E1-277CAFDF0779}"/>
  <p:tag name="GENSWF_ADVANCE_TIME" val="76.18"/>
  <p:tag name="TIMING" val="|7.365|29.546|3.67|0.86|0.875|4.078"/>
  <p:tag name="ISPRING_SLIDE_INDENT_LEVEL" val="0"/>
</p:tagLst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841</TotalTime>
  <Words>481</Words>
  <Application>Microsoft Office PowerPoint</Application>
  <PresentationFormat>Widescreen</PresentationFormat>
  <Paragraphs>49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Corbel</vt:lpstr>
      <vt:lpstr>OpenSans</vt:lpstr>
      <vt:lpstr>OpenSansBold</vt:lpstr>
      <vt:lpstr>Times New Roman</vt:lpstr>
      <vt:lpstr>Basis</vt:lpstr>
      <vt:lpstr>PowerPoint Presentation</vt:lpstr>
      <vt:lpstr>PowerPoint Presentation</vt:lpstr>
      <vt:lpstr>PowerPoint Presentation</vt:lpstr>
      <vt:lpstr>HOẠT ĐỘNG THỰC HÀNH</vt:lpstr>
      <vt:lpstr>1. Em hãy soạn thảo văn bản theo mẫu sau:</vt:lpstr>
      <vt:lpstr>PowerPoint Presentation</vt:lpstr>
      <vt:lpstr>Cách thay đổi vị trí hình, tranh ảnh trên trang văn bản</vt:lpstr>
      <vt:lpstr>2. Định dạng các tính từ chỉ màu vàng trong văn bản theo mẫu sau:</vt:lpstr>
      <vt:lpstr>PowerPoint Presentation</vt:lpstr>
      <vt:lpstr>EM CẦN GHI NHỚ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Tin5_Tuan6_CD2_Bai1 (T3)_1</dc:title>
  <dc:creator>TOPICA</dc:creator>
  <cp:lastModifiedBy>Techsi.vn</cp:lastModifiedBy>
  <cp:revision>130</cp:revision>
  <dcterms:created xsi:type="dcterms:W3CDTF">2021-09-26T23:44:11Z</dcterms:created>
  <dcterms:modified xsi:type="dcterms:W3CDTF">2021-10-07T02:36:59Z</dcterms:modified>
</cp:coreProperties>
</file>