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5" r:id="rId3"/>
    <p:sldId id="259" r:id="rId4"/>
    <p:sldId id="260" r:id="rId5"/>
    <p:sldId id="261" r:id="rId6"/>
    <p:sldId id="262" r:id="rId7"/>
    <p:sldId id="263" r:id="rId8"/>
    <p:sldId id="266" r:id="rId9"/>
    <p:sldId id="274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15" autoAdjust="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DFE9-F59E-4991-9CA9-2E291C2F1F5F}" type="datetimeFigureOut">
              <a:rPr lang="en-US" smtClean="0"/>
              <a:pPr/>
              <a:t>17/09/2022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54E8-D854-4834-BBB1-EE3FCC7B1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DFE9-F59E-4991-9CA9-2E291C2F1F5F}" type="datetimeFigureOut">
              <a:rPr lang="en-US" smtClean="0"/>
              <a:pPr/>
              <a:t>17/09/2022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54E8-D854-4834-BBB1-EE3FCC7B1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DFE9-F59E-4991-9CA9-2E291C2F1F5F}" type="datetimeFigureOut">
              <a:rPr lang="en-US" smtClean="0"/>
              <a:pPr/>
              <a:t>17/09/2022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54E8-D854-4834-BBB1-EE3FCC7B1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12A0778-F598-4AA1-A6F3-9672A6B0CB26}" type="datetimeFigureOut">
              <a:rPr lang="en-US"/>
              <a:pPr>
                <a:defRPr/>
              </a:pPr>
              <a:t>17/09/2022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AB1B1B2-05BD-49AD-89BA-6C722E51A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8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3FE619F-DE89-4E00-B497-7B5255E0CAF6}" type="datetimeFigureOut">
              <a:rPr lang="en-US"/>
              <a:pPr>
                <a:defRPr/>
              </a:pPr>
              <a:t>17/09/2022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0350277-A36D-4C7F-A1F8-17955687F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14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EDA0214-8281-4EA7-8A3C-2510A4CEAACC}" type="datetimeFigureOut">
              <a:rPr lang="en-US"/>
              <a:pPr>
                <a:defRPr/>
              </a:pPr>
              <a:t>17/09/2022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AE17FA9-08BB-434D-A519-15ABE8BAE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0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6C0F551-3EEB-4E6A-A586-F03D3790A126}" type="datetimeFigureOut">
              <a:rPr lang="en-US"/>
              <a:pPr>
                <a:defRPr/>
              </a:pPr>
              <a:t>17/09/2022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7C9A133-ABF5-4574-84DA-D383D668C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25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91E6500-4C60-4A67-9A68-E0DBF9E71E31}" type="datetimeFigureOut">
              <a:rPr lang="en-US"/>
              <a:pPr>
                <a:defRPr/>
              </a:pPr>
              <a:t>17/09/2022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C4410DE-BEBE-41C0-A5A6-2D18DA6DD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9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93189BF-F2BC-498E-8F9D-537F46D4E0B8}" type="datetimeFigureOut">
              <a:rPr lang="en-US"/>
              <a:pPr>
                <a:defRPr/>
              </a:pPr>
              <a:t>17/09/2022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BF409A1-0DBB-4299-8904-DC96B2195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78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DCD3316-1023-45C2-9C96-915B22E6C303}" type="datetimeFigureOut">
              <a:rPr lang="en-US"/>
              <a:pPr>
                <a:defRPr/>
              </a:pPr>
              <a:t>17/09/2022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3E6AA7D-C55D-40F2-A4C8-0CD11A55C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96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74DD997-85A3-40E7-990C-3AFEFF5E4BB9}" type="datetimeFigureOut">
              <a:rPr lang="en-US"/>
              <a:pPr>
                <a:defRPr/>
              </a:pPr>
              <a:t>17/09/2022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029C572-419B-468C-A919-82A8C226D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1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DFE9-F59E-4991-9CA9-2E291C2F1F5F}" type="datetimeFigureOut">
              <a:rPr lang="en-US" smtClean="0"/>
              <a:pPr/>
              <a:t>17/09/2022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54E8-D854-4834-BBB1-EE3FCC7B1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B8EEBAC-50A3-4D6A-B2DA-45F240469DC4}" type="datetimeFigureOut">
              <a:rPr lang="en-US"/>
              <a:pPr>
                <a:defRPr/>
              </a:pPr>
              <a:t>17/09/2022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E46126C-213C-42AA-866E-3CEF09041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23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0CF3433-B234-4392-B896-F7E0DF1CB5AB}" type="datetimeFigureOut">
              <a:rPr lang="en-US"/>
              <a:pPr>
                <a:defRPr/>
              </a:pPr>
              <a:t>17/09/2022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0D136CE-588C-4D8E-8A37-5FF68AD7B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50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B0F9A09-3418-4436-99BC-FDEB857E1387}" type="datetimeFigureOut">
              <a:rPr lang="en-US"/>
              <a:pPr>
                <a:defRPr/>
              </a:pPr>
              <a:t>17/09/2022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8FA0616-BBCE-457B-A93F-91D90CAB0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07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DFE9-F59E-4991-9CA9-2E291C2F1F5F}" type="datetimeFigureOut">
              <a:rPr lang="en-US" smtClean="0"/>
              <a:pPr/>
              <a:t>17/09/2022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54E8-D854-4834-BBB1-EE3FCC7B1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DFE9-F59E-4991-9CA9-2E291C2F1F5F}" type="datetimeFigureOut">
              <a:rPr lang="en-US" smtClean="0"/>
              <a:pPr/>
              <a:t>17/09/2022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54E8-D854-4834-BBB1-EE3FCC7B1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DFE9-F59E-4991-9CA9-2E291C2F1F5F}" type="datetimeFigureOut">
              <a:rPr lang="en-US" smtClean="0"/>
              <a:pPr/>
              <a:t>17/09/2022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54E8-D854-4834-BBB1-EE3FCC7B1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DFE9-F59E-4991-9CA9-2E291C2F1F5F}" type="datetimeFigureOut">
              <a:rPr lang="en-US" smtClean="0"/>
              <a:pPr/>
              <a:t>17/09/2022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54E8-D854-4834-BBB1-EE3FCC7B1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DFE9-F59E-4991-9CA9-2E291C2F1F5F}" type="datetimeFigureOut">
              <a:rPr lang="en-US" smtClean="0"/>
              <a:pPr/>
              <a:t>17/09/2022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54E8-D854-4834-BBB1-EE3FCC7B1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DFE9-F59E-4991-9CA9-2E291C2F1F5F}" type="datetimeFigureOut">
              <a:rPr lang="en-US" smtClean="0"/>
              <a:pPr/>
              <a:t>17/09/2022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54E8-D854-4834-BBB1-EE3FCC7B1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DFE9-F59E-4991-9CA9-2E291C2F1F5F}" type="datetimeFigureOut">
              <a:rPr lang="en-US" smtClean="0"/>
              <a:pPr/>
              <a:t>17/09/2022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54E8-D854-4834-BBB1-EE3FCC7B1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DDFE9-F59E-4991-9CA9-2E291C2F1F5F}" type="datetimeFigureOut">
              <a:rPr lang="en-US" smtClean="0"/>
              <a:pPr/>
              <a:t>17/09/2022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854E8-D854-4834-BBB1-EE3FCC7B1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6712" y="274638"/>
            <a:ext cx="823057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712" y="1600205"/>
            <a:ext cx="823057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6712" y="6245225"/>
            <a:ext cx="213457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C2F063-E4FF-4A8A-9962-6CFBFF52CBC6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17/09/2022</a:t>
            </a:fld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712" y="6245225"/>
            <a:ext cx="289657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712" y="6245225"/>
            <a:ext cx="213457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55ED19-2101-42F7-B74C-B26C6B4E15A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8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google.com.vn/imgres?imgurl=http://www.qualityprimaryresources.co.uk/WebRoot/StoreLGB/Shops/62030978/4749/DD69/1287/9492/F2F6/D5C1/1613/A039/monkey2.jpg&amp;imgrefurl=http://www.qualityprimaryresources.co.uk/epages/62030978.sf/en_NZ/?ViewObjectID=8102&amp;usg=__6ksfNziF95krU0SVRE9FUEnS68U=&amp;h=1469&amp;w=1125&amp;sz=125&amp;hl=vi&amp;start=24&amp;tbnid=MGlexAjlV7Yw_M:&amp;tbnh=150&amp;tbnw=115&amp;prev=/images?q=monkey&amp;imgcolor=red&amp;imgtbs=lt&amp;imgtype=clipart&amp;gbv=2&amp;ndsp=20&amp;hl=vi&amp;safe=active&amp;sa=N&amp;start=2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4339" name="Content Placeholder 5" descr="hinh-nen-powerpoint-1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WordArt 9"/>
          <p:cNvSpPr>
            <a:spLocks noChangeArrowheads="1" noChangeShapeType="1" noTextEdit="1"/>
          </p:cNvSpPr>
          <p:nvPr/>
        </p:nvSpPr>
        <p:spPr bwMode="auto">
          <a:xfrm>
            <a:off x="1295404" y="619126"/>
            <a:ext cx="6753225" cy="676275"/>
          </a:xfrm>
          <a:prstGeom prst="rect">
            <a:avLst/>
          </a:prstGeom>
          <a:ln>
            <a:gradFill>
              <a:gsLst>
                <a:gs pos="0">
                  <a:srgbClr val="FF0000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TRƯỜNG TIỂU HỌC NGỌC THỤY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WordArt 10"/>
          <p:cNvSpPr>
            <a:spLocks noChangeArrowheads="1" noChangeShapeType="1" noTextEdit="1"/>
          </p:cNvSpPr>
          <p:nvPr/>
        </p:nvSpPr>
        <p:spPr bwMode="auto">
          <a:xfrm>
            <a:off x="1980714" y="2590800"/>
            <a:ext cx="5105645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4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LỊCH SỬ</a:t>
            </a:r>
            <a:endParaRPr lang="en-US" sz="24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143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343400" cy="5973762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23725" y="6066886"/>
          <a:ext cx="96549" cy="164592"/>
        </p:xfrm>
        <a:graphic>
          <a:graphicData uri="http://schemas.openxmlformats.org/drawingml/2006/table">
            <a:tbl>
              <a:tblPr/>
              <a:tblGrid>
                <a:gridCol w="51220"/>
                <a:gridCol w="45329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latin typeface="Times New Roman"/>
                          <a:ea typeface="Calibri"/>
                          <a:cs typeface="Times New Roman"/>
                        </a:rPr>
                        <a:t>Đối tượng</a:t>
                      </a:r>
                      <a:endParaRPr lang="en-US" sz="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latin typeface="Times New Roman"/>
                          <a:ea typeface="Calibri"/>
                          <a:cs typeface="Times New Roman"/>
                        </a:rPr>
                        <a:t>lịch sử</a:t>
                      </a:r>
                      <a:endParaRPr lang="en-US" sz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" marR="2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latin typeface="Times New Roman"/>
                          <a:ea typeface="Calibri"/>
                          <a:cs typeface="Times New Roman"/>
                        </a:rPr>
                        <a:t>Kí hiệu thể hiện</a:t>
                      </a:r>
                      <a:endParaRPr lang="en-US" sz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" marR="2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latin typeface="Times New Roman"/>
                          <a:ea typeface="Calibri"/>
                          <a:cs typeface="Times New Roman"/>
                        </a:rPr>
                        <a:t>………………..</a:t>
                      </a:r>
                      <a:endParaRPr lang="en-US" sz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" marR="2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66" marR="2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latin typeface="Times New Roman"/>
                          <a:ea typeface="Calibri"/>
                          <a:cs typeface="Times New Roman"/>
                        </a:rPr>
                        <a:t>Quân ta tấn công</a:t>
                      </a:r>
                      <a:endParaRPr lang="en-US" sz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" marR="2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latin typeface="Times New Roman"/>
                          <a:ea typeface="Calibri"/>
                          <a:cs typeface="Times New Roman"/>
                        </a:rPr>
                        <a:t>………………</a:t>
                      </a:r>
                      <a:endParaRPr lang="en-US" sz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" marR="2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latin typeface="Times New Roman"/>
                          <a:ea typeface="Calibri"/>
                          <a:cs typeface="Times New Roman"/>
                        </a:rPr>
                        <a:t>………………..</a:t>
                      </a:r>
                      <a:endParaRPr lang="en-US" sz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" marR="2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66" marR="2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457200"/>
            <a:ext cx="373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400" b="1" dirty="0" err="1" smtClean="0"/>
              <a:t>Quan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sát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hình</a:t>
            </a:r>
            <a:r>
              <a:rPr lang="en-US" sz="2400" b="1" dirty="0" smtClean="0"/>
              <a:t> 1, </a:t>
            </a:r>
            <a:r>
              <a:rPr lang="en-US" sz="2400" b="1" dirty="0" err="1" smtClean="0"/>
              <a:t>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hãy</a:t>
            </a:r>
            <a:r>
              <a:rPr lang="en-US" sz="2400" b="1" dirty="0" smtClean="0"/>
              <a:t>:</a:t>
            </a:r>
          </a:p>
          <a:p>
            <a:pPr marL="342900" indent="-342900">
              <a:buFontTx/>
              <a:buChar char="-"/>
            </a:pPr>
            <a:r>
              <a:rPr lang="en-US" sz="2400" b="1" dirty="0" err="1" smtClean="0"/>
              <a:t>Chỉ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hướng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Bắc</a:t>
            </a:r>
            <a:r>
              <a:rPr lang="en-US" sz="2400" b="1" dirty="0" smtClean="0"/>
              <a:t>, Nam, </a:t>
            </a:r>
            <a:r>
              <a:rPr lang="en-US" sz="2400" b="1" dirty="0" err="1" smtClean="0"/>
              <a:t>Đông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Tây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trên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lược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đồ</a:t>
            </a:r>
            <a:r>
              <a:rPr lang="en-US" sz="2400" b="1" dirty="0" smtClean="0"/>
              <a:t>.</a:t>
            </a:r>
          </a:p>
          <a:p>
            <a:pPr marL="342900" indent="-342900">
              <a:buFontTx/>
              <a:buChar char="-"/>
            </a:pPr>
            <a:r>
              <a:rPr lang="en-US" sz="2400" b="1" dirty="0" err="1" smtClean="0"/>
              <a:t>Hoàn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thành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bảng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vào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phiếu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81000" y="2941320"/>
          <a:ext cx="3733800" cy="2011680"/>
        </p:xfrm>
        <a:graphic>
          <a:graphicData uri="http://schemas.openxmlformats.org/drawingml/2006/table">
            <a:tbl>
              <a:tblPr/>
              <a:tblGrid>
                <a:gridCol w="1980822"/>
                <a:gridCol w="1752978"/>
              </a:tblGrid>
              <a:tr h="80467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Đối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tượng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lịch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sử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Kí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hiệu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thể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hiện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………………..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Quân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ta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tấn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công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………………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………………..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484" name="Picture 3" descr="MAI-PHUC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9386061">
            <a:off x="2943084" y="3899776"/>
            <a:ext cx="612775" cy="255588"/>
          </a:xfrm>
          <a:prstGeom prst="rect">
            <a:avLst/>
          </a:prstGeom>
          <a:noFill/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 rot="9742231">
            <a:off x="2818886" y="4768415"/>
            <a:ext cx="316751" cy="45719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ce Script MT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ce Script MT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ce Script MT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ce Script MT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ce Script MT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ce Script MT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ce Script MT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ce Script MT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ce Script MT" pitchFamily="66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 rot="10530108" flipH="1">
            <a:off x="3195297" y="4646672"/>
            <a:ext cx="233632" cy="7235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ce Script MT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ce Script MT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ce Script MT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ce Script MT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ce Script MT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ce Script MT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ce Script MT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ce Script MT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ce Script MT" pitchFamily="66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AutoShape 20"/>
          <p:cNvSpPr>
            <a:spLocks noChangeArrowheads="1"/>
          </p:cNvSpPr>
          <p:nvPr/>
        </p:nvSpPr>
        <p:spPr bwMode="auto">
          <a:xfrm rot="1178350">
            <a:off x="3492296" y="4645698"/>
            <a:ext cx="463303" cy="157835"/>
          </a:xfrm>
          <a:prstGeom prst="rightArrow">
            <a:avLst>
              <a:gd name="adj1" fmla="val 50000"/>
              <a:gd name="adj2" fmla="val 7777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ce Script MT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ce Script MT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ce Script MT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ce Script MT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ce Script MT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ce Script MT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ce Script MT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ce Script MT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ce Script MT" pitchFamily="66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267200" y="76200"/>
            <a:ext cx="4773007" cy="6629400"/>
            <a:chOff x="4267200" y="76200"/>
            <a:chExt cx="4773007" cy="6629400"/>
          </a:xfrm>
        </p:grpSpPr>
        <p:pic>
          <p:nvPicPr>
            <p:cNvPr id="12" name="Picture 11" descr="IMG_0573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7200" y="76200"/>
              <a:ext cx="4773007" cy="66294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419600" y="6397823"/>
              <a:ext cx="4572000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 smtClean="0">
                  <a:latin typeface="Times New Roman" pitchFamily="18" charset="0"/>
                  <a:cs typeface="Times New Roman" pitchFamily="18" charset="0"/>
                </a:rPr>
                <a:t>Hình 1. Lược đồ trận chiến trên sông Bạch Đằng năm 938</a:t>
              </a:r>
              <a:endParaRPr lang="en-US" sz="1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610600" cy="5943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b) </a:t>
            </a:r>
            <a:r>
              <a:rPr lang="en-US" sz="3600" b="1" dirty="0" err="1" smtClean="0"/>
              <a:t>Quan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sát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hình</a:t>
            </a:r>
            <a:r>
              <a:rPr lang="en-US" sz="3600" b="1" dirty="0" smtClean="0"/>
              <a:t> 2 </a:t>
            </a:r>
            <a:r>
              <a:rPr lang="en-US" sz="3600" b="1" dirty="0" err="1" smtClean="0"/>
              <a:t>em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hãy</a:t>
            </a:r>
            <a:r>
              <a:rPr lang="en-US" sz="3600" b="1" dirty="0" smtClean="0"/>
              <a:t>:</a:t>
            </a:r>
            <a:br>
              <a:rPr lang="en-US" sz="3600" b="1" dirty="0" smtClean="0"/>
            </a:br>
            <a:r>
              <a:rPr lang="en-US" sz="3600" b="1" dirty="0" smtClean="0"/>
              <a:t>- </a:t>
            </a:r>
            <a:r>
              <a:rPr lang="en-US" sz="3600" b="1" dirty="0" err="1" smtClean="0"/>
              <a:t>Đọc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tỉ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bản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đồ</a:t>
            </a:r>
            <a:r>
              <a:rPr lang="en-US" sz="3600" b="1" dirty="0" smtClean="0"/>
              <a:t>.</a:t>
            </a:r>
            <a:br>
              <a:rPr lang="en-US" sz="3600" b="1" dirty="0" smtClean="0"/>
            </a:br>
            <a:r>
              <a:rPr lang="en-US" sz="3600" b="1" dirty="0" smtClean="0"/>
              <a:t>- Hoàn thành bảng sau vào phiếu.</a:t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- Chỉ đường biên giới quốc gia của Việt Nam trên bản đồ.</a:t>
            </a:r>
            <a:br>
              <a:rPr lang="en-US" sz="3600" b="1" dirty="0" smtClean="0"/>
            </a:br>
            <a:r>
              <a:rPr lang="en-US" sz="3600" b="1" dirty="0" smtClean="0"/>
              <a:t>-Kể tên các nước láng giềng và biển, đảo, quần đảo của việt Nam.</a:t>
            </a:r>
            <a:br>
              <a:rPr lang="en-US" sz="3600" b="1" dirty="0" smtClean="0"/>
            </a:br>
            <a:r>
              <a:rPr lang="en-US" sz="3600" b="1" dirty="0" smtClean="0"/>
              <a:t>-Kể tên một số con sông được thể hiện trên bản đồ.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4000" b="1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3200400" y="1752600"/>
          <a:ext cx="4191000" cy="1463040"/>
        </p:xfrm>
        <a:graphic>
          <a:graphicData uri="http://schemas.openxmlformats.org/drawingml/2006/table">
            <a:tbl>
              <a:tblPr/>
              <a:tblGrid>
                <a:gridCol w="1995763"/>
                <a:gridCol w="2195237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Đối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tượng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địa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lí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Kí hiệu thể hiện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Sông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Thủ đô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9" name="Straight Connector 28"/>
          <p:cNvCxnSpPr/>
          <p:nvPr/>
        </p:nvCxnSpPr>
        <p:spPr>
          <a:xfrm>
            <a:off x="6781006" y="2300446"/>
            <a:ext cx="381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6704806" y="2285206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7085806" y="2285206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323806" y="2300446"/>
            <a:ext cx="381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6247606" y="2285206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6628606" y="2285206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868194" y="2300446"/>
            <a:ext cx="381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5791994" y="2285206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6172994" y="2285206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409406" y="2300446"/>
            <a:ext cx="381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5333206" y="2285206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5714206" y="2285206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366541" y="0"/>
            <a:ext cx="4410918" cy="6815554"/>
            <a:chOff x="2366541" y="0"/>
            <a:chExt cx="4410918" cy="6815554"/>
          </a:xfrm>
        </p:grpSpPr>
        <p:pic>
          <p:nvPicPr>
            <p:cNvPr id="3" name="Picture 2" descr="IMG_057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6541" y="0"/>
              <a:ext cx="4410918" cy="67056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743200" y="6477000"/>
              <a:ext cx="3733800" cy="338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 smtClean="0">
                  <a:latin typeface="Times New Roman" pitchFamily="18" charset="0"/>
                  <a:cs typeface="Times New Roman" pitchFamily="18" charset="0"/>
                </a:rPr>
                <a:t>Hình 2. Bản đồ các sông chính Việt Nam</a:t>
              </a:r>
              <a:endParaRPr lang="en-US" sz="1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28600" y="370582"/>
            <a:ext cx="3581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ì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sao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phải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đọc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giải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28600" y="1935540"/>
            <a:ext cx="3733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Đọc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bảng chú giải đ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ể nắm được c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 k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hiệu của đối tượng địa l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71082" y="0"/>
            <a:ext cx="4410918" cy="6815554"/>
            <a:chOff x="2366541" y="0"/>
            <a:chExt cx="4410918" cy="6815554"/>
          </a:xfrm>
        </p:grpSpPr>
        <p:pic>
          <p:nvPicPr>
            <p:cNvPr id="6" name="Picture 5" descr="IMG_057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6541" y="0"/>
              <a:ext cx="4410918" cy="67056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743200" y="6477000"/>
              <a:ext cx="3733800" cy="338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 smtClean="0">
                  <a:latin typeface="Times New Roman" pitchFamily="18" charset="0"/>
                  <a:cs typeface="Times New Roman" pitchFamily="18" charset="0"/>
                </a:rPr>
                <a:t>Hình 2. Bản đồ các sông chính Việt Nam</a:t>
              </a:r>
              <a:endParaRPr lang="en-US" sz="1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245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329625"/>
            <a:ext cx="419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Đọc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tỉ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lệ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đồ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533400" y="1143000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1:9000000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1905000"/>
            <a:ext cx="3962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Tỉ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lệ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biết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điều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ì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28600" y="3200400"/>
            <a:ext cx="3886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Tỉ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lệ 1 : 9 000 000 cho biết 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rên bản đồ l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1cm th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ì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trên thực tế l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9000000 cm.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428282" y="0"/>
            <a:ext cx="4410918" cy="6815554"/>
            <a:chOff x="2366541" y="0"/>
            <a:chExt cx="4410918" cy="6815554"/>
          </a:xfrm>
        </p:grpSpPr>
        <p:pic>
          <p:nvPicPr>
            <p:cNvPr id="8" name="Picture 7" descr="IMG_057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6541" y="0"/>
              <a:ext cx="4410918" cy="67056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743200" y="6477000"/>
              <a:ext cx="3733800" cy="338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 smtClean="0">
                  <a:latin typeface="Times New Roman" pitchFamily="18" charset="0"/>
                  <a:cs typeface="Times New Roman" pitchFamily="18" charset="0"/>
                </a:rPr>
                <a:t>Hình 2. Bản đồ các sông chính Việt Nam</a:t>
              </a:r>
              <a:endParaRPr lang="en-US" sz="1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  <p:bldP spid="26626" grpId="0"/>
      <p:bldP spid="26627" grpId="0"/>
      <p:bldP spid="266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45469" y="482025"/>
            <a:ext cx="54505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Nêu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sử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đồ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28600" y="1481078"/>
            <a:ext cx="8915400" cy="295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Các bước sử dụng bản đồ: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Đọc tên bản đồ.</a:t>
            </a:r>
            <a:endParaRPr kumimoji="0" lang="en-US" sz="32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32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Xem</a:t>
            </a: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bảng</a:t>
            </a: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chú</a:t>
            </a: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giải</a:t>
            </a: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biết</a:t>
            </a: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kí</a:t>
            </a: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hiệu</a:t>
            </a: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đối</a:t>
            </a: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tượng</a:t>
            </a: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32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32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Tìm</a:t>
            </a: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đối</a:t>
            </a: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tượng</a:t>
            </a: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trên</a:t>
            </a: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</a:t>
            </a: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đồ</a:t>
            </a: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dựa</a:t>
            </a: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vào</a:t>
            </a: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kí</a:t>
            </a: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hiệu</a:t>
            </a: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32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  <p:bldP spid="27649" grpId="1"/>
      <p:bldP spid="276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http://t2.gstatic.com/images?q=tbn:MGlexAjlV7Yw_M:http://www.qualityprimaryresources.co.uk/WebRoot/StoreLGB/Shops/62030978/4749/DD69/1287/9492/F2F6/D5C1/1613/A039/monkey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"/>
            <a:ext cx="2362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0"/>
            <a:ext cx="8686800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Bản </a:t>
            </a:r>
            <a:r>
              <a:rPr lang="vi-VN" dirty="0" smtClean="0">
                <a:solidFill>
                  <a:srgbClr val="0000CC"/>
                </a:solidFill>
                <a:cs typeface="Times New Roman" pitchFamily="18" charset="0"/>
              </a:rPr>
              <a:t>đồ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là hình vẽ thu nhỏ một khu vực hay toàn bộ bề mặt Trái </a:t>
            </a:r>
            <a:r>
              <a:rPr lang="vi-VN" dirty="0" smtClean="0">
                <a:solidFill>
                  <a:srgbClr val="0000CC"/>
                </a:solidFill>
                <a:cs typeface="Times New Roman" pitchFamily="18" charset="0"/>
              </a:rPr>
              <a:t>đất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Flowchart: Punched Tape 5"/>
          <p:cNvSpPr/>
          <p:nvPr/>
        </p:nvSpPr>
        <p:spPr>
          <a:xfrm>
            <a:off x="3124200" y="1828800"/>
            <a:ext cx="3429000" cy="914400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Bản đồ là gì ?</a:t>
            </a:r>
            <a:endParaRPr lang="en-US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Nêu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một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số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yếu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tố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của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bản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đồ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80444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3001" y="1905000"/>
            <a:ext cx="7238999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yếu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tố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đồ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Tên bản đồ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P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hương hướng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T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ỉ lệ bản đồ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K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hiệu bản đồ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vietnamembassy-qatar.org/vnemb.be/nr070521170056/Ban%20do%20VN%20tieng%20Vie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762000"/>
            <a:ext cx="4876800" cy="5257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itle 1"/>
          <p:cNvSpPr txBox="1">
            <a:spLocks noGrp="1"/>
          </p:cNvSpPr>
          <p:nvPr>
            <p:ph idx="1"/>
          </p:nvPr>
        </p:nvSpPr>
        <p:spPr>
          <a:xfrm>
            <a:off x="2057400" y="4800600"/>
            <a:ext cx="4800600" cy="715963"/>
          </a:xfrm>
        </p:spPr>
        <p:txBody>
          <a:bodyPr rtlCol="0" anchor="ctr">
            <a:normAutofit fontScale="97500" lnSpcReduction="10000"/>
          </a:bodyPr>
          <a:lstStyle/>
          <a:p>
            <a:pPr algn="ctr" fontAlgn="auto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4076700" y="6210300"/>
            <a:ext cx="381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3505200" y="6218237"/>
            <a:ext cx="1524000" cy="715963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marL="342900" indent="-342900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Nam</a:t>
            </a:r>
            <a:r>
              <a:rPr lang="en-US" sz="44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4229894" y="570706"/>
            <a:ext cx="380206" cy="7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3886200" y="-152400"/>
            <a:ext cx="1524000" cy="715963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marL="342900" indent="-342900" fontAlgn="auto">
              <a:spcAft>
                <a:spcPts val="0"/>
              </a:spcAft>
              <a:defRPr/>
            </a:pP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Bắc</a:t>
            </a:r>
            <a:r>
              <a:rPr lang="en-US" sz="44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858000" y="3429000"/>
            <a:ext cx="8382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7543800" y="3048000"/>
            <a:ext cx="1371600" cy="715963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/>
          <a:p>
            <a:pPr marL="342900" indent="-342900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</a:t>
            </a:r>
            <a:r>
              <a:rPr lang="vi-VN" sz="4400" b="1" dirty="0" smtClean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ô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</a:t>
            </a:r>
            <a:r>
              <a:rPr lang="en-US" sz="44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1219200" y="3429000"/>
            <a:ext cx="762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152400" y="3048000"/>
            <a:ext cx="1219200" cy="715963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marL="342900" indent="-342900" fontAlgn="auto">
              <a:spcAft>
                <a:spcPts val="0"/>
              </a:spcAft>
              <a:defRPr/>
            </a:pP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Tây</a:t>
            </a:r>
            <a:r>
              <a:rPr lang="en-US" sz="44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0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colourback_1702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79549" y="685800"/>
            <a:ext cx="8764451" cy="2133600"/>
          </a:xfrm>
          <a:prstGeom prst="rect">
            <a:avLst/>
          </a:prstGeom>
          <a:noFill/>
        </p:spPr>
        <p:txBody>
          <a:bodyPr>
            <a:prstTxWarp prst="textChevronInverted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6200" y="186690"/>
            <a:ext cx="44958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Dựa vào kiến thức bài học trước thực hiện các yêu cầu sau: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đồ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biết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gì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Đọc tên kí hiệu của một số đối tượng ở bảng chú giải.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Chỉ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đường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biên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giới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phần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đất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liền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Việt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Nam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nước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láng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giềng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95800" y="0"/>
            <a:ext cx="4648200" cy="6858000"/>
            <a:chOff x="4038600" y="0"/>
            <a:chExt cx="4648200" cy="6858000"/>
          </a:xfrm>
        </p:grpSpPr>
        <p:pic>
          <p:nvPicPr>
            <p:cNvPr id="4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10038" y="0"/>
              <a:ext cx="4576762" cy="6805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13"/>
            <p:cNvSpPr txBox="1">
              <a:spLocks noChangeArrowheads="1"/>
            </p:cNvSpPr>
            <p:nvPr/>
          </p:nvSpPr>
          <p:spPr bwMode="auto">
            <a:xfrm>
              <a:off x="4038600" y="6457890"/>
              <a:ext cx="4648200" cy="400110"/>
            </a:xfrm>
            <a:prstGeom prst="rect">
              <a:avLst/>
            </a:prstGeom>
            <a:solidFill>
              <a:srgbClr val="FFFF00"/>
            </a:solidFill>
            <a:ln w="28575" cap="rnd">
              <a:solidFill>
                <a:srgbClr val="800080"/>
              </a:solidFill>
              <a:prstDash val="sysDot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i="1" dirty="0" smtClean="0">
                  <a:latin typeface="Times New Roman" pitchFamily="18" charset="0"/>
                  <a:cs typeface="Times New Roman" pitchFamily="18" charset="0"/>
                </a:rPr>
                <a:t>Hình 3. Bản </a:t>
              </a:r>
              <a:r>
                <a:rPr lang="en-US" sz="2000" b="1" i="1" dirty="0">
                  <a:latin typeface="Times New Roman" pitchFamily="18" charset="0"/>
                  <a:cs typeface="Times New Roman" pitchFamily="18" charset="0"/>
                </a:rPr>
                <a:t>đồ Địa lí tự nhiên Việt Nam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93725" y="67786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vi-VN" sz="2800">
              <a:latin typeface=".VnTime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1" y="228600"/>
            <a:ext cx="304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Tên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bản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đồ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ta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biết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905000"/>
            <a:ext cx="3657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</a:t>
            </a:r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đồ</a:t>
            </a:r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</a:t>
            </a:r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khu</a:t>
            </a:r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vực</a:t>
            </a:r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lang="en-US" sz="3600" b="1" dirty="0" err="1" smtClean="0">
                <a:ea typeface="Calibri" pitchFamily="34" charset="0"/>
                <a:cs typeface="Times New Roman" pitchFamily="18" charset="0"/>
              </a:rPr>
              <a:t>à</a:t>
            </a:r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thông</a:t>
            </a:r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tin </a:t>
            </a:r>
            <a:r>
              <a:rPr lang="en-US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chủ</a:t>
            </a:r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yếu</a:t>
            </a:r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khu</a:t>
            </a:r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vực</a:t>
            </a:r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</a:t>
            </a:r>
            <a:r>
              <a:rPr lang="en-US" sz="3600" b="1" dirty="0" err="1" smtClean="0">
                <a:ea typeface="Calibri" pitchFamily="34" charset="0"/>
                <a:cs typeface="Times New Roman" pitchFamily="18" charset="0"/>
              </a:rPr>
              <a:t>ó</a:t>
            </a:r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</a:t>
            </a:r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đồ</a:t>
            </a:r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3600" dirty="0"/>
          </a:p>
        </p:txBody>
      </p:sp>
      <p:grpSp>
        <p:nvGrpSpPr>
          <p:cNvPr id="8" name="Group 7"/>
          <p:cNvGrpSpPr/>
          <p:nvPr/>
        </p:nvGrpSpPr>
        <p:grpSpPr>
          <a:xfrm>
            <a:off x="4038600" y="0"/>
            <a:ext cx="4648200" cy="6833890"/>
            <a:chOff x="4038600" y="0"/>
            <a:chExt cx="4648200" cy="6833890"/>
          </a:xfrm>
        </p:grpSpPr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10038" y="0"/>
              <a:ext cx="4576762" cy="6805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4038600" y="6372225"/>
              <a:ext cx="4648200" cy="461665"/>
            </a:xfrm>
            <a:prstGeom prst="rect">
              <a:avLst/>
            </a:prstGeom>
            <a:solidFill>
              <a:srgbClr val="FFFF00"/>
            </a:solidFill>
            <a:ln w="28575" cap="rnd">
              <a:solidFill>
                <a:srgbClr val="800080"/>
              </a:solidFill>
              <a:prstDash val="sysDot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/>
                <a:t>Bản đồ Địa lí tự nhiên Việt Nam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93725" y="67786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vi-VN" sz="2800">
              <a:latin typeface=".VnTime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685800"/>
            <a:ext cx="3429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r>
              <a:rPr lang="en-US" sz="3200" b="1" dirty="0" err="1" smtClean="0">
                <a:ea typeface="Calibri" pitchFamily="34" charset="0"/>
                <a:cs typeface="Times New Roman" pitchFamily="18" charset="0"/>
              </a:rPr>
              <a:t>í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hiệu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tượng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bảng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lang="en-US" sz="3200" b="1" dirty="0" err="1" smtClean="0">
                <a:ea typeface="Calibri" pitchFamily="34" charset="0"/>
                <a:cs typeface="Times New Roman" pitchFamily="18" charset="0"/>
              </a:rPr>
              <a:t>ú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giải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(trang6).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105835"/>
            <a:ext cx="3429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biên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giới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phần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đất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liền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Việt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Nam </a:t>
            </a:r>
            <a:r>
              <a:rPr lang="en-US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en-US" sz="3200" b="1" dirty="0" err="1" smtClean="0">
                <a:ea typeface="Calibri" pitchFamily="34" charset="0"/>
                <a:cs typeface="Times New Roman" pitchFamily="18" charset="0"/>
              </a:rPr>
              <a:t>á</a:t>
            </a:r>
            <a:r>
              <a:rPr lang="en-US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en-US" sz="3200" b="1" dirty="0" err="1" smtClean="0">
                <a:ea typeface="Calibri" pitchFamily="34" charset="0"/>
                <a:cs typeface="Times New Roman" pitchFamily="18" charset="0"/>
              </a:rPr>
              <a:t>á</a:t>
            </a:r>
            <a:r>
              <a:rPr lang="en-US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giềng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0038" y="0"/>
            <a:ext cx="4576762" cy="680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4038600" y="6372225"/>
            <a:ext cx="4648200" cy="461665"/>
          </a:xfrm>
          <a:prstGeom prst="rect">
            <a:avLst/>
          </a:prstGeom>
          <a:solidFill>
            <a:srgbClr val="FFFF00"/>
          </a:solidFill>
          <a:ln w="28575" cap="rnd">
            <a:solidFill>
              <a:srgbClr val="80008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Bản đồ Địa lí tự nhiên Việt Nam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10600" cy="1143000"/>
          </a:xfrm>
        </p:spPr>
        <p:txBody>
          <a:bodyPr>
            <a:no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</a:rPr>
              <a:t>Muốn </a:t>
            </a:r>
            <a:r>
              <a:rPr lang="en-US" sz="3600" b="1" dirty="0">
                <a:solidFill>
                  <a:srgbClr val="FF0000"/>
                </a:solidFill>
              </a:rPr>
              <a:t>sử dụng bản đồ chúng ta cần theo những bước nào?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b="1" i="1" dirty="0"/>
              <a:t>- </a:t>
            </a:r>
            <a:r>
              <a:rPr lang="en-US" sz="3600" b="1" i="1" dirty="0" err="1"/>
              <a:t>Đọc</a:t>
            </a:r>
            <a:r>
              <a:rPr lang="en-US" sz="3600" b="1" i="1" dirty="0"/>
              <a:t> </a:t>
            </a:r>
            <a:r>
              <a:rPr lang="en-US" sz="3600" b="1" i="1" dirty="0" err="1"/>
              <a:t>tên</a:t>
            </a:r>
            <a:r>
              <a:rPr lang="en-US" sz="3600" b="1" i="1" dirty="0"/>
              <a:t> </a:t>
            </a:r>
            <a:r>
              <a:rPr lang="en-US" sz="3600" b="1" i="1" dirty="0" err="1"/>
              <a:t>bản</a:t>
            </a:r>
            <a:r>
              <a:rPr lang="en-US" sz="3600" b="1" i="1" dirty="0"/>
              <a:t> </a:t>
            </a:r>
            <a:r>
              <a:rPr lang="en-US" sz="3600" b="1" i="1" dirty="0" err="1" smtClean="0"/>
              <a:t>đồ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để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biết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bản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đồ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thể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hiện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nội</a:t>
            </a:r>
            <a:r>
              <a:rPr lang="en-US" sz="3600" b="1" i="1" dirty="0" smtClean="0"/>
              <a:t> dung </a:t>
            </a:r>
            <a:r>
              <a:rPr lang="en-US" sz="3600" b="1" i="1" dirty="0" err="1" smtClean="0"/>
              <a:t>gì</a:t>
            </a:r>
            <a:r>
              <a:rPr lang="en-US" sz="3600" b="1" i="1" dirty="0" smtClean="0"/>
              <a:t>.</a:t>
            </a:r>
            <a:endParaRPr lang="en-US" sz="3600" dirty="0"/>
          </a:p>
          <a:p>
            <a:r>
              <a:rPr lang="en-US" sz="3600" b="1" i="1" dirty="0"/>
              <a:t>- </a:t>
            </a:r>
            <a:r>
              <a:rPr lang="en-US" sz="3600" b="1" i="1" dirty="0" err="1"/>
              <a:t>Xem</a:t>
            </a:r>
            <a:r>
              <a:rPr lang="en-US" sz="3600" b="1" i="1" dirty="0"/>
              <a:t> </a:t>
            </a:r>
            <a:r>
              <a:rPr lang="en-US" sz="3600" b="1" i="1" dirty="0" err="1"/>
              <a:t>bảng</a:t>
            </a:r>
            <a:r>
              <a:rPr lang="en-US" sz="3600" b="1" i="1" dirty="0"/>
              <a:t> </a:t>
            </a:r>
            <a:r>
              <a:rPr lang="en-US" sz="3600" b="1" i="1" dirty="0" err="1"/>
              <a:t>chú</a:t>
            </a:r>
            <a:r>
              <a:rPr lang="en-US" sz="3600" b="1" i="1" dirty="0"/>
              <a:t> </a:t>
            </a:r>
            <a:r>
              <a:rPr lang="en-US" sz="3600" b="1" i="1" dirty="0" err="1"/>
              <a:t>giải</a:t>
            </a:r>
            <a:r>
              <a:rPr lang="en-US" sz="3600" b="1" i="1" dirty="0"/>
              <a:t> </a:t>
            </a:r>
            <a:r>
              <a:rPr lang="en-US" sz="3600" b="1" i="1" dirty="0" err="1"/>
              <a:t>để</a:t>
            </a:r>
            <a:r>
              <a:rPr lang="en-US" sz="3600" b="1" i="1" dirty="0"/>
              <a:t> </a:t>
            </a:r>
            <a:r>
              <a:rPr lang="en-US" sz="3600" b="1" i="1" dirty="0" err="1"/>
              <a:t>biết</a:t>
            </a:r>
            <a:r>
              <a:rPr lang="en-US" sz="3600" b="1" i="1" dirty="0"/>
              <a:t> </a:t>
            </a:r>
            <a:r>
              <a:rPr lang="en-US" sz="3600" b="1" i="1" dirty="0" err="1"/>
              <a:t>kí</a:t>
            </a:r>
            <a:r>
              <a:rPr lang="en-US" sz="3600" b="1" i="1" dirty="0"/>
              <a:t> </a:t>
            </a:r>
            <a:r>
              <a:rPr lang="en-US" sz="3600" b="1" i="1" dirty="0" err="1" smtClean="0"/>
              <a:t>hiệu</a:t>
            </a:r>
            <a:r>
              <a:rPr lang="en-US" sz="3600" b="1" i="1" dirty="0" smtClean="0"/>
              <a:t> </a:t>
            </a:r>
            <a:r>
              <a:rPr lang="en-US" sz="3600" b="1" i="1" dirty="0" err="1"/>
              <a:t>đối</a:t>
            </a:r>
            <a:r>
              <a:rPr lang="en-US" sz="3600" b="1" i="1" dirty="0"/>
              <a:t> </a:t>
            </a:r>
            <a:r>
              <a:rPr lang="en-US" sz="3600" b="1" i="1" dirty="0" err="1" smtClean="0"/>
              <a:t>tượng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lịch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sử</a:t>
            </a:r>
            <a:r>
              <a:rPr lang="en-US" sz="3600" b="1" i="1" dirty="0" smtClean="0"/>
              <a:t>, </a:t>
            </a:r>
            <a:r>
              <a:rPr lang="en-US" sz="3600" b="1" i="1" dirty="0" err="1" smtClean="0"/>
              <a:t>địa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lí</a:t>
            </a:r>
            <a:r>
              <a:rPr lang="en-US" sz="3600" b="1" i="1" dirty="0" smtClean="0"/>
              <a:t>.</a:t>
            </a:r>
            <a:endParaRPr lang="en-US" sz="3600" dirty="0"/>
          </a:p>
          <a:p>
            <a:r>
              <a:rPr lang="en-US" sz="3600" b="1" i="1" dirty="0"/>
              <a:t>- </a:t>
            </a:r>
            <a:r>
              <a:rPr lang="en-US" sz="3600" b="1" i="1" dirty="0" err="1"/>
              <a:t>Tìm</a:t>
            </a:r>
            <a:r>
              <a:rPr lang="en-US" sz="3600" b="1" i="1" dirty="0"/>
              <a:t> </a:t>
            </a:r>
            <a:r>
              <a:rPr lang="en-US" sz="3600" b="1" i="1" dirty="0" err="1"/>
              <a:t>đối</a:t>
            </a:r>
            <a:r>
              <a:rPr lang="en-US" sz="3600" b="1" i="1" dirty="0"/>
              <a:t> </a:t>
            </a:r>
            <a:r>
              <a:rPr lang="en-US" sz="3600" b="1" i="1" dirty="0" err="1"/>
              <a:t>tượng</a:t>
            </a:r>
            <a:r>
              <a:rPr lang="en-US" sz="3600" b="1" i="1" dirty="0"/>
              <a:t> </a:t>
            </a:r>
            <a:r>
              <a:rPr lang="en-US" sz="3600" b="1" i="1" dirty="0" err="1" smtClean="0"/>
              <a:t>lịch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sử</a:t>
            </a:r>
            <a:r>
              <a:rPr lang="en-US" sz="3600" b="1" i="1" dirty="0" smtClean="0"/>
              <a:t>, </a:t>
            </a:r>
            <a:r>
              <a:rPr lang="en-US" sz="3600" b="1" i="1" dirty="0" err="1" smtClean="0"/>
              <a:t>địa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lí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trên</a:t>
            </a:r>
            <a:r>
              <a:rPr lang="en-US" sz="3600" b="1" i="1" dirty="0" smtClean="0"/>
              <a:t> </a:t>
            </a:r>
            <a:r>
              <a:rPr lang="en-US" sz="3600" b="1" i="1" dirty="0" err="1"/>
              <a:t>bản</a:t>
            </a:r>
            <a:r>
              <a:rPr lang="en-US" sz="3600" b="1" i="1" dirty="0"/>
              <a:t> </a:t>
            </a:r>
            <a:r>
              <a:rPr lang="en-US" sz="3600" b="1" i="1" dirty="0" err="1"/>
              <a:t>đồ</a:t>
            </a:r>
            <a:r>
              <a:rPr lang="en-US" sz="3600" b="1" i="1" dirty="0"/>
              <a:t> </a:t>
            </a:r>
            <a:r>
              <a:rPr lang="en-US" sz="3600" b="1" i="1" dirty="0" err="1"/>
              <a:t>dựa</a:t>
            </a:r>
            <a:r>
              <a:rPr lang="en-US" sz="3600" b="1" i="1" dirty="0"/>
              <a:t> </a:t>
            </a:r>
            <a:r>
              <a:rPr lang="en-US" sz="3600" b="1" i="1" dirty="0" err="1"/>
              <a:t>vào</a:t>
            </a:r>
            <a:r>
              <a:rPr lang="en-US" sz="3600" b="1" i="1" dirty="0"/>
              <a:t> </a:t>
            </a:r>
            <a:r>
              <a:rPr lang="en-US" sz="3600" b="1" i="1" dirty="0" err="1"/>
              <a:t>kí</a:t>
            </a:r>
            <a:r>
              <a:rPr lang="en-US" sz="3600" b="1" i="1" dirty="0"/>
              <a:t> </a:t>
            </a:r>
            <a:r>
              <a:rPr lang="en-US" sz="3600" b="1" i="1" dirty="0" err="1"/>
              <a:t>hiệu</a:t>
            </a:r>
            <a:r>
              <a:rPr lang="en-US" sz="3600" b="1" i="1" dirty="0"/>
              <a:t>.</a:t>
            </a:r>
            <a:endParaRPr lang="en-US" sz="3600" dirty="0"/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1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1">
            <a:schemeClr val="bg2">
              <a:alpha val="50000"/>
            </a:schemeClr>
          </a:prstShdw>
        </a:effec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518</Words>
  <Application>Microsoft Office PowerPoint</Application>
  <PresentationFormat>On-screen Show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2_Default Design</vt:lpstr>
      <vt:lpstr>PowerPoint Presentation</vt:lpstr>
      <vt:lpstr>    Bản đồ là hình vẽ thu nhỏ một khu vực hay toàn bộ bề mặt Trái đất.</vt:lpstr>
      <vt:lpstr>Nêu một số yếu tố của bản đồ.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Muốn sử dụng bản đồ chúng ta cần theo những bước nào?</vt:lpstr>
      <vt:lpstr>PowerPoint Presentation</vt:lpstr>
      <vt:lpstr>   b) Quan sát hình 2 em hãy: - Đọc tỉ lệ bản đồ. - Hoàn thành bảng sau vào phiếu.     - Chỉ đường biên giới quốc gia của Việt Nam trên bản đồ. -Kể tên các nước láng giềng và biển, đảo, quần đảo của việt Nam. -Kể tên một số con sông được thể hiện trên bản đồ.  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E22</dc:creator>
  <cp:lastModifiedBy>Windows User</cp:lastModifiedBy>
  <cp:revision>23</cp:revision>
  <dcterms:created xsi:type="dcterms:W3CDTF">2017-08-06T13:00:43Z</dcterms:created>
  <dcterms:modified xsi:type="dcterms:W3CDTF">2022-09-17T03:01:34Z</dcterms:modified>
</cp:coreProperties>
</file>