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</p:sldMasterIdLst>
  <p:notesMasterIdLst>
    <p:notesMasterId r:id="rId29"/>
  </p:notesMasterIdLst>
  <p:sldIdLst>
    <p:sldId id="256" r:id="rId2"/>
    <p:sldId id="257" r:id="rId3"/>
    <p:sldId id="259" r:id="rId4"/>
    <p:sldId id="291" r:id="rId5"/>
    <p:sldId id="273" r:id="rId6"/>
    <p:sldId id="274" r:id="rId7"/>
    <p:sldId id="260" r:id="rId8"/>
    <p:sldId id="263" r:id="rId9"/>
    <p:sldId id="264" r:id="rId10"/>
    <p:sldId id="275" r:id="rId11"/>
    <p:sldId id="277" r:id="rId12"/>
    <p:sldId id="261" r:id="rId13"/>
    <p:sldId id="294" r:id="rId14"/>
    <p:sldId id="289" r:id="rId15"/>
    <p:sldId id="290" r:id="rId16"/>
    <p:sldId id="262" r:id="rId17"/>
    <p:sldId id="267" r:id="rId18"/>
    <p:sldId id="292" r:id="rId19"/>
    <p:sldId id="278" r:id="rId20"/>
    <p:sldId id="279" r:id="rId21"/>
    <p:sldId id="268" r:id="rId22"/>
    <p:sldId id="269" r:id="rId23"/>
    <p:sldId id="283" r:id="rId24"/>
    <p:sldId id="287" r:id="rId25"/>
    <p:sldId id="284" r:id="rId26"/>
    <p:sldId id="272" r:id="rId27"/>
    <p:sldId id="270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0033"/>
    <a:srgbClr val="FF99FF"/>
    <a:srgbClr val="66FFFF"/>
    <a:srgbClr val="CCFFFF"/>
    <a:srgbClr val="0000FF"/>
    <a:srgbClr val="CCFF99"/>
    <a:srgbClr val="FFFF00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18" autoAdjust="0"/>
    <p:restoredTop sz="88462" autoAdjust="0"/>
  </p:normalViewPr>
  <p:slideViewPr>
    <p:cSldViewPr>
      <p:cViewPr varScale="1">
        <p:scale>
          <a:sx n="38" d="100"/>
          <a:sy n="38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"/>
    </p:cViewPr>
  </p:sorterViewPr>
  <p:notesViewPr>
    <p:cSldViewPr>
      <p:cViewPr varScale="1">
        <p:scale>
          <a:sx n="30" d="100"/>
          <a:sy n="30" d="100"/>
        </p:scale>
        <p:origin x="-123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fld id="{D6BB4289-F366-42B7-8FCD-C62425C038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9C313-DDA9-4094-B55A-13D0761040C6}" type="slidenum">
              <a:rPr lang="en-US"/>
              <a:pPr/>
              <a:t>22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41905C-D96F-4C77-ABF4-23FAC762A6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6F520-3E8E-47E0-AA90-9364EB449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1F4BF-2A89-452B-878F-7707788509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E8BA3-CB72-4534-9679-DA0C67442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105BD-36FD-4144-A955-7BDDE2848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2F2DF-53CC-4884-962B-1449552CB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EC2CC-C161-4113-9E87-3D211DA4C7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07B4B-1BF2-44C7-ABDA-0AFCA0BDA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FCBC-A4E1-415B-9A9F-6ADA3C36B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07DFF-790F-4F43-ACDF-D4D7DDC725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6966-68D0-4FE6-8A1D-E12CBC80F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08E1F-566C-455C-A0E2-65F7B0A0CC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BD365-7DDD-4F3A-9B98-DE1354EA6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BB57900-574C-46DF-B771-AC8E473FC7F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jpeg"/><Relationship Id="rId5" Type="http://schemas.openxmlformats.org/officeDocument/2006/relationships/image" Target="../media/image48.gi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41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8.jpe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2.gif"/><Relationship Id="rId7" Type="http://schemas.openxmlformats.org/officeDocument/2006/relationships/image" Target="../media/image17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352800" y="990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KHOA  HọC</a:t>
            </a: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438400" y="3581400"/>
            <a:ext cx="480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3429000" y="3429000"/>
          <a:ext cx="2514600" cy="2430463"/>
        </p:xfrm>
        <a:graphic>
          <a:graphicData uri="http://schemas.openxmlformats.org/presentationml/2006/ole">
            <p:oleObj spid="_x0000_s4100" name="Clip" r:id="rId3" imgW="3154363" imgH="4708525" progId="MS_ClipArt_Gallery.2">
              <p:embed/>
            </p:oleObj>
          </a:graphicData>
        </a:graphic>
      </p:graphicFrame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276600" y="3276600"/>
            <a:ext cx="2743200" cy="4000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Giáo án - Lớp 4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457200" y="1689100"/>
            <a:ext cx="8305800" cy="1511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8700" kern="10" spc="-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TẠI SAO CÓ GIÓ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5" name="Picture 25" descr="Chong chong qu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5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-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u="sng" smtClean="0">
                <a:solidFill>
                  <a:srgbClr val="FF6600"/>
                </a:solidFill>
                <a:latin typeface="Arial"/>
              </a:rPr>
              <a:t>Nhận xét: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rgbClr val="006666"/>
              </a:solidFill>
              <a:latin typeface="Arial"/>
            </a:endParaRPr>
          </a:p>
          <a:p>
            <a:pPr eaLnBrk="1" hangingPunct="1">
              <a:defRPr/>
            </a:pPr>
            <a:endParaRPr lang="en-US" smtClean="0">
              <a:solidFill>
                <a:srgbClr val="006666"/>
              </a:solidFill>
              <a:latin typeface="Arial"/>
            </a:endParaRPr>
          </a:p>
        </p:txBody>
      </p:sp>
      <p:pic>
        <p:nvPicPr>
          <p:cNvPr id="13317" name="Picture 9" descr="j02828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200400"/>
            <a:ext cx="281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2133600" y="6858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4400" b="1" i="1" u="sng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Chong chóng quay</a:t>
            </a:r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>
            <a:off x="0" y="2057400"/>
            <a:ext cx="2819400" cy="3962400"/>
          </a:xfrm>
          <a:prstGeom prst="wedgeEllipseCallout">
            <a:avLst>
              <a:gd name="adj1" fmla="val 139190"/>
              <a:gd name="adj2" fmla="val -46153"/>
            </a:avLst>
          </a:prstGeom>
          <a:gradFill rotWithShape="1">
            <a:gsLst>
              <a:gs pos="0">
                <a:srgbClr val="2F7676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>
                <a:solidFill>
                  <a:srgbClr val="FF00FF"/>
                </a:solidFill>
                <a:latin typeface="Arial" charset="0"/>
              </a:rPr>
              <a:t>Vì sao chong chóng quay?</a:t>
            </a:r>
          </a:p>
        </p:txBody>
      </p:sp>
      <p:sp>
        <p:nvSpPr>
          <p:cNvPr id="71697" name="AutoShape 17"/>
          <p:cNvSpPr>
            <a:spLocks noChangeArrowheads="1"/>
          </p:cNvSpPr>
          <p:nvPr/>
        </p:nvSpPr>
        <p:spPr bwMode="auto">
          <a:xfrm>
            <a:off x="0" y="2286000"/>
            <a:ext cx="3581400" cy="2743200"/>
          </a:xfrm>
          <a:prstGeom prst="flowChartPunchedTape">
            <a:avLst/>
          </a:prstGeom>
          <a:gradFill rotWithShape="1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solidFill>
                  <a:srgbClr val="FF3300"/>
                </a:solidFill>
                <a:latin typeface="Arial" charset="0"/>
              </a:rPr>
              <a:t>Do gió thổi làm chong chóng quay</a:t>
            </a:r>
          </a:p>
        </p:txBody>
      </p:sp>
      <p:sp>
        <p:nvSpPr>
          <p:cNvPr id="71699" name="AutoShape 19"/>
          <p:cNvSpPr>
            <a:spLocks noChangeArrowheads="1"/>
          </p:cNvSpPr>
          <p:nvPr/>
        </p:nvSpPr>
        <p:spPr bwMode="auto">
          <a:xfrm>
            <a:off x="0" y="3505200"/>
            <a:ext cx="2057400" cy="3352800"/>
          </a:xfrm>
          <a:prstGeom prst="wedgeRoundRectCallout">
            <a:avLst>
              <a:gd name="adj1" fmla="val 277546"/>
              <a:gd name="adj2" fmla="val -45926"/>
              <a:gd name="adj3" fmla="val 16667"/>
            </a:avLst>
          </a:prstGeom>
          <a:gradFill rotWithShape="1">
            <a:gsLst>
              <a:gs pos="0">
                <a:srgbClr val="765E76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chemeClr val="folHlink"/>
                </a:solidFill>
                <a:latin typeface="Arial" charset="0"/>
              </a:rPr>
              <a:t>Lúc nào thì chong chóng quay nhanh?</a:t>
            </a:r>
          </a:p>
        </p:txBody>
      </p:sp>
      <p:sp>
        <p:nvSpPr>
          <p:cNvPr id="71700" name="AutoShape 20"/>
          <p:cNvSpPr>
            <a:spLocks noChangeArrowheads="1"/>
          </p:cNvSpPr>
          <p:nvPr/>
        </p:nvSpPr>
        <p:spPr bwMode="auto">
          <a:xfrm>
            <a:off x="1905000" y="4038600"/>
            <a:ext cx="3810000" cy="2819400"/>
          </a:xfrm>
          <a:prstGeom prst="wedgeEllipseCallout">
            <a:avLst>
              <a:gd name="adj1" fmla="val 59875"/>
              <a:gd name="adj2" fmla="val -56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660033"/>
                </a:solidFill>
                <a:latin typeface="Arial" charset="0"/>
              </a:rPr>
              <a:t>Khi có gió mạnh, chong chóng quay nhanh</a:t>
            </a:r>
          </a:p>
        </p:txBody>
      </p:sp>
      <p:sp>
        <p:nvSpPr>
          <p:cNvPr id="71701" name="AutoShape 21"/>
          <p:cNvSpPr>
            <a:spLocks noChangeArrowheads="1"/>
          </p:cNvSpPr>
          <p:nvPr/>
        </p:nvSpPr>
        <p:spPr bwMode="auto">
          <a:xfrm>
            <a:off x="6477000" y="609600"/>
            <a:ext cx="2667000" cy="2667000"/>
          </a:xfrm>
          <a:prstGeom prst="cloudCallout">
            <a:avLst>
              <a:gd name="adj1" fmla="val -82144"/>
              <a:gd name="adj2" fmla="val -13273"/>
            </a:avLst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charset="0"/>
              </a:rPr>
              <a:t>Khi nào chong chóng quay chậm?</a:t>
            </a:r>
          </a:p>
        </p:txBody>
      </p:sp>
      <p:sp>
        <p:nvSpPr>
          <p:cNvPr id="71702" name="AutoShape 22"/>
          <p:cNvSpPr>
            <a:spLocks noChangeArrowheads="1"/>
          </p:cNvSpPr>
          <p:nvPr/>
        </p:nvSpPr>
        <p:spPr bwMode="auto">
          <a:xfrm>
            <a:off x="4038600" y="2438400"/>
            <a:ext cx="3352800" cy="1828800"/>
          </a:xfrm>
          <a:prstGeom prst="wedgeRoundRectCallout">
            <a:avLst>
              <a:gd name="adj1" fmla="val 64917"/>
              <a:gd name="adj2" fmla="val -63370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solidFill>
                  <a:srgbClr val="000066"/>
                </a:solidFill>
                <a:latin typeface="Arial" charset="0"/>
              </a:rPr>
              <a:t>Khi gió yếu, chong chóng quay chậm.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4" grpId="0" animBg="1"/>
      <p:bldP spid="71694" grpId="1" animBg="1"/>
      <p:bldP spid="71697" grpId="0" animBg="1"/>
      <p:bldP spid="71699" grpId="0" animBg="1"/>
      <p:bldP spid="71699" grpId="1" animBg="1"/>
      <p:bldP spid="71700" grpId="0" animBg="1"/>
      <p:bldP spid="71701" grpId="0" animBg="1"/>
      <p:bldP spid="71701" grpId="1" animBg="1"/>
      <p:bldP spid="717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29718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u="sng" smtClean="0">
                <a:solidFill>
                  <a:srgbClr val="FF3300"/>
                </a:solidFill>
                <a:latin typeface="Arial"/>
              </a:rPr>
              <a:t>Kết luận:</a:t>
            </a:r>
          </a:p>
        </p:txBody>
      </p:sp>
      <p:pic>
        <p:nvPicPr>
          <p:cNvPr id="76804" name="Picture 4" descr="j02828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371600"/>
            <a:ext cx="5486400" cy="5486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800" smtClean="0">
                <a:solidFill>
                  <a:srgbClr val="FF00FF"/>
                </a:solidFill>
                <a:latin typeface="Arial"/>
              </a:rPr>
              <a:t>Khi có </a:t>
            </a:r>
            <a:r>
              <a:rPr lang="en-US" sz="4800" smtClean="0">
                <a:solidFill>
                  <a:srgbClr val="99FF33"/>
                </a:solidFill>
                <a:latin typeface="Arial"/>
              </a:rPr>
              <a:t>gió thổi</a:t>
            </a:r>
            <a:r>
              <a:rPr lang="en-US" sz="4800" smtClean="0">
                <a:solidFill>
                  <a:srgbClr val="FF00FF"/>
                </a:solidFill>
                <a:latin typeface="Arial"/>
              </a:rPr>
              <a:t> sẽ </a:t>
            </a:r>
            <a:r>
              <a:rPr lang="en-US" sz="4800" smtClean="0">
                <a:solidFill>
                  <a:srgbClr val="FFFF00"/>
                </a:solidFill>
                <a:latin typeface="Arial"/>
              </a:rPr>
              <a:t>làm chong chóng quay</a:t>
            </a:r>
            <a:r>
              <a:rPr lang="en-US" sz="4800" smtClean="0">
                <a:solidFill>
                  <a:srgbClr val="FF00FF"/>
                </a:solidFill>
                <a:latin typeface="Arial"/>
              </a:rPr>
              <a:t>. </a:t>
            </a:r>
            <a:r>
              <a:rPr lang="en-US" sz="4800" smtClean="0">
                <a:solidFill>
                  <a:srgbClr val="0000CC"/>
                </a:solidFill>
                <a:latin typeface="Arial"/>
              </a:rPr>
              <a:t>Không khí có ở quanh ta nên </a:t>
            </a:r>
            <a:r>
              <a:rPr lang="en-US" sz="4800" smtClean="0">
                <a:solidFill>
                  <a:srgbClr val="FF00FF"/>
                </a:solidFill>
                <a:latin typeface="Arial"/>
              </a:rPr>
              <a:t>khi không khí chuyển động</a:t>
            </a:r>
            <a:r>
              <a:rPr lang="en-US" sz="480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4800" smtClean="0">
                <a:solidFill>
                  <a:srgbClr val="99FF33"/>
                </a:solidFill>
                <a:latin typeface="Arial"/>
              </a:rPr>
              <a:t>thì sẽ</a:t>
            </a:r>
            <a:r>
              <a:rPr lang="en-US" smtClean="0">
                <a:solidFill>
                  <a:srgbClr val="99FF33"/>
                </a:solidFill>
                <a:latin typeface="Arial"/>
              </a:rPr>
              <a:t> </a:t>
            </a:r>
            <a:r>
              <a:rPr lang="en-US" sz="4800" smtClean="0">
                <a:solidFill>
                  <a:srgbClr val="99FF33"/>
                </a:solidFill>
                <a:latin typeface="Arial"/>
              </a:rPr>
              <a:t>tạo ra gió.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F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143000" y="25908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chemeClr val="bg2"/>
                </a:solidFill>
                <a:latin typeface="Arial" charset="0"/>
              </a:rPr>
              <a:t>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95400" y="3962400"/>
            <a:ext cx="411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371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2819400" y="1219200"/>
            <a:ext cx="3505200" cy="30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u="sng" smtClean="0">
                <a:solidFill>
                  <a:srgbClr val="FF3300"/>
                </a:solidFill>
                <a:latin typeface="Arial"/>
              </a:rPr>
              <a:t>Hoạt động 2:</a:t>
            </a:r>
          </a:p>
        </p:txBody>
      </p:sp>
      <p:sp>
        <p:nvSpPr>
          <p:cNvPr id="15372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600200"/>
            <a:ext cx="6400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rgbClr val="990099"/>
                </a:solidFill>
                <a:latin typeface="Arial"/>
              </a:rPr>
              <a:t>Nguyên nhân gây ra gió</a:t>
            </a:r>
          </a:p>
        </p:txBody>
      </p:sp>
      <p:sp>
        <p:nvSpPr>
          <p:cNvPr id="15367" name="Rectangle 1038"/>
          <p:cNvSpPr>
            <a:spLocks noChangeArrowheads="1"/>
          </p:cNvSpPr>
          <p:nvPr/>
        </p:nvSpPr>
        <p:spPr bwMode="auto">
          <a:xfrm>
            <a:off x="4419600" y="2133600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 i="1">
              <a:solidFill>
                <a:srgbClr val="993300"/>
              </a:solidFill>
              <a:latin typeface="Arial" charset="0"/>
            </a:endParaRPr>
          </a:p>
        </p:txBody>
      </p:sp>
      <p:pic>
        <p:nvPicPr>
          <p:cNvPr id="15368" name="Picture 10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54" descr="AG0061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Rectangle 1039"/>
          <p:cNvSpPr>
            <a:spLocks noChangeArrowheads="1"/>
          </p:cNvSpPr>
          <p:nvPr/>
        </p:nvSpPr>
        <p:spPr bwMode="auto">
          <a:xfrm>
            <a:off x="533400" y="29718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0000CC"/>
                </a:solidFill>
                <a:latin typeface="Arial" charset="0"/>
              </a:rPr>
              <a:t>Các nhóm  làm thí nghiệm</a:t>
            </a:r>
            <a:r>
              <a:rPr lang="en-US" sz="2400" b="1" i="1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2800" b="1" i="1">
                <a:solidFill>
                  <a:srgbClr val="0000CC"/>
                </a:solidFill>
                <a:latin typeface="Arial" charset="0"/>
              </a:rPr>
              <a:t>theo sách giáo khoa</a:t>
            </a:r>
          </a:p>
        </p:txBody>
      </p:sp>
      <p:sp>
        <p:nvSpPr>
          <p:cNvPr id="2" name="WordArt 1055"/>
          <p:cNvSpPr>
            <a:spLocks noChangeArrowheads="1" noChangeShapeType="1" noTextEdit="1"/>
          </p:cNvSpPr>
          <p:nvPr/>
        </p:nvSpPr>
        <p:spPr bwMode="auto">
          <a:xfrm>
            <a:off x="1800225" y="71438"/>
            <a:ext cx="5133975" cy="9191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800" kern="10" spc="-4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TẠI SAO CÓ GIÓ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 descr="N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971800"/>
            <a:ext cx="460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 descr="H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3340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 descr="Huong ch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572000"/>
            <a:ext cx="10668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6" descr="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4267200"/>
            <a:ext cx="752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AutoShape 7"/>
          <p:cNvSpPr>
            <a:spLocks noChangeArrowheads="1"/>
          </p:cNvSpPr>
          <p:nvPr/>
        </p:nvSpPr>
        <p:spPr bwMode="auto">
          <a:xfrm>
            <a:off x="0" y="0"/>
            <a:ext cx="5334000" cy="1371600"/>
          </a:xfrm>
          <a:prstGeom prst="wedgeRoundRectCallout">
            <a:avLst>
              <a:gd name="adj1" fmla="val 13481"/>
              <a:gd name="adj2" fmla="val 182523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3333FF"/>
                </a:solidFill>
                <a:latin typeface="Arial" charset="0"/>
              </a:rPr>
              <a:t>-Phần nào của hộp có không khí nóng? Tại sao?</a:t>
            </a:r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5943600" y="0"/>
            <a:ext cx="3200400" cy="2895600"/>
          </a:xfrm>
          <a:prstGeom prst="wedgeEllipseCallout">
            <a:avLst>
              <a:gd name="adj1" fmla="val -129019"/>
              <a:gd name="adj2" fmla="val 61074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3333FF"/>
                </a:solidFill>
                <a:latin typeface="Arial" charset="0"/>
              </a:rPr>
              <a:t>-Phần nào của hộp có không khí lạnh?</a:t>
            </a:r>
          </a:p>
          <a:p>
            <a:pPr algn="ctr"/>
            <a:endParaRPr lang="en-US" sz="3200">
              <a:latin typeface="Arial" charset="0"/>
            </a:endParaRPr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5867400" y="3124200"/>
            <a:ext cx="3276600" cy="2209800"/>
          </a:xfrm>
          <a:prstGeom prst="cloudCallout">
            <a:avLst>
              <a:gd name="adj1" fmla="val -79361"/>
              <a:gd name="adj2" fmla="val 32759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3333FF"/>
                </a:solidFill>
                <a:latin typeface="Arial" charset="0"/>
              </a:rPr>
              <a:t>-Khói bay qua ống nào?</a:t>
            </a:r>
          </a:p>
          <a:p>
            <a:pPr algn="ctr"/>
            <a:endParaRPr lang="en-US" sz="32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3333 L -0.65018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35 -0.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nimBg="1"/>
      <p:bldP spid="102408" grpId="0" animBg="1"/>
      <p:bldP spid="1024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N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09800"/>
            <a:ext cx="53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H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1054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uong ch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495800"/>
            <a:ext cx="10668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3733800"/>
            <a:ext cx="9255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5410200" y="0"/>
            <a:ext cx="3733800" cy="2209800"/>
          </a:xfrm>
          <a:prstGeom prst="wedgeRoundRectCallout">
            <a:avLst>
              <a:gd name="adj1" fmla="val -99616"/>
              <a:gd name="adj2" fmla="val 109843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solidFill>
                  <a:srgbClr val="3333FF"/>
                </a:solidFill>
                <a:latin typeface="Arial" charset="0"/>
              </a:rPr>
              <a:t>-Phần nào của hộp có không khí nóng? Tại sao?</a:t>
            </a:r>
          </a:p>
        </p:txBody>
      </p:sp>
      <p:sp>
        <p:nvSpPr>
          <p:cNvPr id="96267" name="AutoShape 11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wedgeEllipseCallout">
            <a:avLst>
              <a:gd name="adj1" fmla="val -89782"/>
              <a:gd name="adj2" fmla="val 104861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solidFill>
                  <a:srgbClr val="3333FF"/>
                </a:solidFill>
                <a:latin typeface="Arial" charset="0"/>
              </a:rPr>
              <a:t>-Phần nào của hộp có không khí lạnh?</a:t>
            </a:r>
          </a:p>
          <a:p>
            <a:pPr algn="ctr"/>
            <a:endParaRPr lang="en-US" sz="3600">
              <a:latin typeface="Arial" charset="0"/>
            </a:endParaRPr>
          </a:p>
        </p:txBody>
      </p:sp>
      <p:sp>
        <p:nvSpPr>
          <p:cNvPr id="96268" name="AutoShape 12"/>
          <p:cNvSpPr>
            <a:spLocks noChangeArrowheads="1"/>
          </p:cNvSpPr>
          <p:nvPr/>
        </p:nvSpPr>
        <p:spPr bwMode="auto">
          <a:xfrm>
            <a:off x="5334000" y="228600"/>
            <a:ext cx="3810000" cy="2209800"/>
          </a:xfrm>
          <a:prstGeom prst="cloudCallout">
            <a:avLst>
              <a:gd name="adj1" fmla="val -69250"/>
              <a:gd name="adj2" fmla="val 150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solidFill>
                  <a:srgbClr val="3333FF"/>
                </a:solidFill>
                <a:latin typeface="Arial" charset="0"/>
              </a:rPr>
              <a:t>-Khói bay qua ống nào?</a:t>
            </a:r>
          </a:p>
          <a:p>
            <a:pPr algn="ctr"/>
            <a:endParaRPr lang="en-US" sz="3600">
              <a:latin typeface="Arial" charset="0"/>
            </a:endParaRPr>
          </a:p>
        </p:txBody>
      </p:sp>
      <p:sp>
        <p:nvSpPr>
          <p:cNvPr id="96270" name="AutoShape 14"/>
          <p:cNvSpPr>
            <a:spLocks noChangeArrowheads="1"/>
          </p:cNvSpPr>
          <p:nvPr/>
        </p:nvSpPr>
        <p:spPr bwMode="auto">
          <a:xfrm>
            <a:off x="5410200" y="228600"/>
            <a:ext cx="3733800" cy="1981200"/>
          </a:xfrm>
          <a:prstGeom prst="wedgeRoundRectCallout">
            <a:avLst>
              <a:gd name="adj1" fmla="val -134949"/>
              <a:gd name="adj2" fmla="val 122514"/>
              <a:gd name="adj3" fmla="val 16667"/>
            </a:avLst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i="1">
                <a:solidFill>
                  <a:schemeClr val="bg2"/>
                </a:solidFill>
                <a:latin typeface="Arial" charset="0"/>
              </a:rPr>
              <a:t>Phần hộp </a:t>
            </a:r>
            <a:r>
              <a:rPr lang="en-US" sz="2800" b="1" i="1">
                <a:solidFill>
                  <a:srgbClr val="FF00FF"/>
                </a:solidFill>
                <a:latin typeface="Arial" charset="0"/>
              </a:rPr>
              <a:t>A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 có không khí </a:t>
            </a:r>
            <a:r>
              <a:rPr lang="en-US" sz="2800" b="1" i="1">
                <a:solidFill>
                  <a:schemeClr val="hlink"/>
                </a:solidFill>
                <a:latin typeface="Arial" charset="0"/>
              </a:rPr>
              <a:t>nóng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 do có nến cháy</a:t>
            </a:r>
          </a:p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96271" name="AutoShape 15"/>
          <p:cNvSpPr>
            <a:spLocks noChangeArrowheads="1"/>
          </p:cNvSpPr>
          <p:nvPr/>
        </p:nvSpPr>
        <p:spPr bwMode="auto">
          <a:xfrm>
            <a:off x="5715000" y="381000"/>
            <a:ext cx="3429000" cy="1752600"/>
          </a:xfrm>
          <a:prstGeom prst="wedgeEllipseCallout">
            <a:avLst>
              <a:gd name="adj1" fmla="val -79028"/>
              <a:gd name="adj2" fmla="val 142208"/>
            </a:avLst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i="1">
                <a:solidFill>
                  <a:schemeClr val="bg2"/>
                </a:solidFill>
                <a:latin typeface="Arial" charset="0"/>
              </a:rPr>
              <a:t>Phần hộp </a:t>
            </a:r>
            <a:r>
              <a:rPr lang="en-US" sz="2800" b="1" i="1">
                <a:solidFill>
                  <a:schemeClr val="accent1"/>
                </a:solidFill>
                <a:latin typeface="Arial" charset="0"/>
              </a:rPr>
              <a:t>B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 có không khí </a:t>
            </a:r>
            <a:r>
              <a:rPr lang="en-US" sz="2800" b="1" i="1">
                <a:solidFill>
                  <a:schemeClr val="accent1"/>
                </a:solidFill>
                <a:latin typeface="Arial" charset="0"/>
              </a:rPr>
              <a:t>lạnh</a:t>
            </a:r>
          </a:p>
          <a:p>
            <a:pPr algn="ctr"/>
            <a:endParaRPr lang="en-US" sz="2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 animBg="1"/>
      <p:bldP spid="96266" grpId="1" animBg="1"/>
      <p:bldP spid="96267" grpId="0" animBg="1"/>
      <p:bldP spid="96267" grpId="1" animBg="1"/>
      <p:bldP spid="96268" grpId="0" animBg="1"/>
      <p:bldP spid="96270" grpId="0" animBg="1"/>
      <p:bldP spid="96270" grpId="1" animBg="1"/>
      <p:bldP spid="96271" grpId="0" animBg="1"/>
      <p:bldP spid="9627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8"/>
          <p:cNvSpPr>
            <a:spLocks noChangeArrowheads="1"/>
          </p:cNvSpPr>
          <p:nvPr/>
        </p:nvSpPr>
        <p:spPr bwMode="auto">
          <a:xfrm>
            <a:off x="1219200" y="457200"/>
            <a:ext cx="6553200" cy="4038600"/>
          </a:xfrm>
          <a:prstGeom prst="cloudCallout">
            <a:avLst>
              <a:gd name="adj1" fmla="val 25801"/>
              <a:gd name="adj2" fmla="val 81523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i="1">
                <a:solidFill>
                  <a:schemeClr val="bg2"/>
                </a:solidFill>
                <a:latin typeface="Arial" charset="0"/>
              </a:rPr>
              <a:t>Khói đi từ mẫu hương cháy vào ống </a:t>
            </a:r>
            <a:r>
              <a:rPr lang="en-US" sz="2400" b="1" i="1">
                <a:solidFill>
                  <a:srgbClr val="FF00FF"/>
                </a:solidFill>
                <a:latin typeface="Arial" charset="0"/>
              </a:rPr>
              <a:t>A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 và bay lên</a:t>
            </a:r>
          </a:p>
          <a:p>
            <a:pPr algn="ctr"/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3400" y="457200"/>
            <a:ext cx="8153400" cy="25146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1" u="sng">
                <a:solidFill>
                  <a:srgbClr val="FF00FF"/>
                </a:solidFill>
                <a:latin typeface="Arial" charset="0"/>
              </a:rPr>
              <a:t>Nhận xét:</a:t>
            </a:r>
            <a:endParaRPr lang="en-US" sz="3600" b="1" i="1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en-US" sz="2400" b="1" i="1">
                <a:solidFill>
                  <a:schemeClr val="bg2"/>
                </a:solidFill>
                <a:latin typeface="Arial" charset="0"/>
              </a:rPr>
              <a:t>Phần hộp </a:t>
            </a:r>
            <a:r>
              <a:rPr lang="en-US" sz="2400" b="1" i="1">
                <a:solidFill>
                  <a:srgbClr val="FF00FF"/>
                </a:solidFill>
                <a:latin typeface="Arial" charset="0"/>
              </a:rPr>
              <a:t>A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 có không khí </a:t>
            </a:r>
            <a:r>
              <a:rPr lang="en-US" sz="2400" b="1" i="1">
                <a:solidFill>
                  <a:schemeClr val="hlink"/>
                </a:solidFill>
                <a:latin typeface="Arial" charset="0"/>
              </a:rPr>
              <a:t>nóng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 do có nến cháy</a:t>
            </a:r>
          </a:p>
          <a:p>
            <a:pPr algn="ctr"/>
            <a:r>
              <a:rPr lang="en-US" sz="2400" b="1" i="1">
                <a:solidFill>
                  <a:schemeClr val="bg2"/>
                </a:solidFill>
                <a:latin typeface="Arial" charset="0"/>
              </a:rPr>
              <a:t>Phần hộp bên</a:t>
            </a:r>
            <a:r>
              <a:rPr lang="en-US" sz="2400" b="1" i="1">
                <a:solidFill>
                  <a:schemeClr val="accent1"/>
                </a:solidFill>
                <a:latin typeface="Arial" charset="0"/>
              </a:rPr>
              <a:t> B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 có không khí </a:t>
            </a:r>
            <a:r>
              <a:rPr lang="en-US" sz="2400" b="1" i="1">
                <a:solidFill>
                  <a:schemeClr val="accent1"/>
                </a:solidFill>
                <a:latin typeface="Arial" charset="0"/>
              </a:rPr>
              <a:t>lạnh</a:t>
            </a:r>
          </a:p>
          <a:p>
            <a:pPr algn="ctr"/>
            <a:r>
              <a:rPr lang="en-US" sz="2400" b="1" i="1">
                <a:solidFill>
                  <a:schemeClr val="bg2"/>
                </a:solidFill>
                <a:latin typeface="Arial" charset="0"/>
              </a:rPr>
              <a:t>Khói đi từ mẫu hương cháy vào ống </a:t>
            </a:r>
            <a:r>
              <a:rPr lang="en-US" sz="2400" b="1" i="1">
                <a:solidFill>
                  <a:srgbClr val="FF00FF"/>
                </a:solidFill>
                <a:latin typeface="Arial" charset="0"/>
              </a:rPr>
              <a:t>A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 và bay lên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" y="3962400"/>
            <a:ext cx="8458200" cy="2590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1" u="sng">
                <a:solidFill>
                  <a:srgbClr val="FF00FF"/>
                </a:solidFill>
                <a:latin typeface="Arial" charset="0"/>
              </a:rPr>
              <a:t>Kết luận:</a:t>
            </a:r>
          </a:p>
          <a:p>
            <a:pPr algn="ctr"/>
            <a:r>
              <a:rPr lang="en-US" sz="2400" b="1" i="1">
                <a:solidFill>
                  <a:schemeClr val="bg2"/>
                </a:solidFill>
                <a:latin typeface="Arial" charset="0"/>
              </a:rPr>
              <a:t>Sự chênh lệch nhiệt độ trong không khí làm </a:t>
            </a:r>
          </a:p>
          <a:p>
            <a:pPr algn="ctr"/>
            <a:r>
              <a:rPr lang="en-US" sz="2400" b="1" i="1">
                <a:solidFill>
                  <a:schemeClr val="bg2"/>
                </a:solidFill>
                <a:latin typeface="Arial" charset="0"/>
              </a:rPr>
              <a:t>     không khí chuyển động.</a:t>
            </a:r>
          </a:p>
          <a:p>
            <a:pPr algn="ctr"/>
            <a:r>
              <a:rPr lang="en-US" sz="2400" b="1" i="1">
                <a:solidFill>
                  <a:schemeClr val="bg2"/>
                </a:solidFill>
                <a:latin typeface="Arial" charset="0"/>
              </a:rPr>
              <a:t>    Không khí chuyển động từ nơi </a:t>
            </a:r>
            <a:r>
              <a:rPr lang="en-US" sz="2400" b="1" i="1">
                <a:solidFill>
                  <a:schemeClr val="accent1"/>
                </a:solidFill>
                <a:latin typeface="Arial" charset="0"/>
              </a:rPr>
              <a:t>lạnh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 đến nơi </a:t>
            </a:r>
            <a:r>
              <a:rPr lang="en-US" sz="2400" b="1" i="1">
                <a:solidFill>
                  <a:schemeClr val="hlink"/>
                </a:solidFill>
                <a:latin typeface="Arial" charset="0"/>
              </a:rPr>
              <a:t>nóng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.</a:t>
            </a:r>
          </a:p>
          <a:p>
            <a:pPr algn="ctr"/>
            <a:r>
              <a:rPr lang="en-US" sz="2400" b="1" i="1">
                <a:solidFill>
                  <a:schemeClr val="bg2"/>
                </a:solidFill>
                <a:latin typeface="Arial" charset="0"/>
              </a:rPr>
              <a:t>    </a:t>
            </a:r>
            <a:r>
              <a:rPr lang="en-US" sz="2800" b="1" i="1">
                <a:solidFill>
                  <a:srgbClr val="FF00FF"/>
                </a:solidFill>
                <a:latin typeface="Arial" charset="0"/>
              </a:rPr>
              <a:t>Sự chuyển động của</a:t>
            </a:r>
            <a:r>
              <a:rPr lang="en-US" b="1" i="1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i="1">
                <a:solidFill>
                  <a:srgbClr val="FF00FF"/>
                </a:solidFill>
                <a:latin typeface="Arial" charset="0"/>
              </a:rPr>
              <a:t>không khí tạo ra gió.</a:t>
            </a:r>
          </a:p>
          <a:p>
            <a:pPr algn="ctr"/>
            <a:endParaRPr lang="en-US" sz="2400" b="1" i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267200" y="3124200"/>
            <a:ext cx="685800" cy="838200"/>
          </a:xfrm>
          <a:prstGeom prst="downArrow">
            <a:avLst>
              <a:gd name="adj1" fmla="val 50000"/>
              <a:gd name="adj2" fmla="val 30556"/>
            </a:avLst>
          </a:prstGeom>
          <a:solidFill>
            <a:srgbClr val="CC0066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  <p:bldP spid="15363" grpId="0" animBg="1" autoUpdateAnimBg="0"/>
      <p:bldP spid="153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810000"/>
            <a:ext cx="4953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2362200"/>
          </a:xfrm>
          <a:noFill/>
          <a:ln w="57150" cmpd="thinThick">
            <a:solidFill>
              <a:srgbClr val="FF00FF"/>
            </a:solidFill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</a:pPr>
            <a:r>
              <a:rPr lang="en-US" sz="2800" b="1" i="1" smtClean="0">
                <a:solidFill>
                  <a:srgbClr val="FF00FF"/>
                </a:solidFill>
                <a:effectLst/>
              </a:rPr>
              <a:t>Sự chuyển động của không khí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sz="2800" b="1" i="1" smtClean="0">
                <a:solidFill>
                  <a:srgbClr val="FF00FF"/>
                </a:solidFill>
                <a:effectLst/>
              </a:rPr>
              <a:t>tạo ra gió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en-US" sz="2800" b="1" i="1" smtClean="0">
                <a:solidFill>
                  <a:schemeClr val="bg2"/>
                </a:solidFill>
                <a:effectLst/>
                <a:latin typeface="Arial" charset="0"/>
              </a:rPr>
              <a:t>-Không khí </a:t>
            </a:r>
            <a:r>
              <a:rPr lang="en-US" sz="2800" b="1" i="1" smtClean="0">
                <a:solidFill>
                  <a:srgbClr val="FF9933"/>
                </a:solidFill>
                <a:effectLst/>
                <a:latin typeface="Arial" charset="0"/>
              </a:rPr>
              <a:t>chuyển </a:t>
            </a:r>
            <a:r>
              <a:rPr lang="vi-VN" sz="2800" b="1" i="1" smtClean="0">
                <a:solidFill>
                  <a:srgbClr val="FF9933"/>
                </a:solidFill>
                <a:effectLst/>
                <a:latin typeface="Arial" charset="0"/>
              </a:rPr>
              <a:t>đ</a:t>
            </a:r>
            <a:r>
              <a:rPr lang="en-US" sz="2800" b="1" i="1" smtClean="0">
                <a:solidFill>
                  <a:srgbClr val="FF9933"/>
                </a:solidFill>
                <a:effectLst/>
                <a:latin typeface="Arial" charset="0"/>
              </a:rPr>
              <a:t>ộng nhanh</a:t>
            </a:r>
            <a:r>
              <a:rPr lang="en-US" sz="2800" b="1" i="1" smtClean="0">
                <a:solidFill>
                  <a:schemeClr val="bg2"/>
                </a:solidFill>
                <a:effectLst/>
                <a:latin typeface="Arial" charset="0"/>
              </a:rPr>
              <a:t> thì tạo ra </a:t>
            </a:r>
            <a:r>
              <a:rPr lang="en-US" sz="2800" b="1" i="1" smtClean="0">
                <a:solidFill>
                  <a:srgbClr val="FF9933"/>
                </a:solidFill>
                <a:effectLst/>
                <a:latin typeface="Arial" charset="0"/>
              </a:rPr>
              <a:t>gió mạnh</a:t>
            </a:r>
            <a:r>
              <a:rPr lang="en-US" sz="2800" b="1" i="1" smtClean="0">
                <a:solidFill>
                  <a:schemeClr val="bg2"/>
                </a:solidFill>
                <a:effectLst/>
                <a:latin typeface="Arial" charset="0"/>
              </a:rPr>
              <a:t>.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en-US" sz="2800" b="1" i="1" smtClean="0">
                <a:solidFill>
                  <a:schemeClr val="bg2"/>
                </a:solidFill>
                <a:effectLst/>
                <a:latin typeface="Arial" charset="0"/>
              </a:rPr>
              <a:t>-Không khí </a:t>
            </a:r>
            <a:r>
              <a:rPr lang="en-US" sz="2800" b="1" i="1" smtClean="0">
                <a:solidFill>
                  <a:srgbClr val="0000CC"/>
                </a:solidFill>
                <a:effectLst/>
                <a:latin typeface="Arial" charset="0"/>
              </a:rPr>
              <a:t>chuyển </a:t>
            </a:r>
            <a:r>
              <a:rPr lang="vi-VN" sz="2800" b="1" i="1" smtClean="0">
                <a:solidFill>
                  <a:srgbClr val="0000CC"/>
                </a:solidFill>
                <a:effectLst/>
                <a:latin typeface="Arial" charset="0"/>
              </a:rPr>
              <a:t>đ</a:t>
            </a:r>
            <a:r>
              <a:rPr lang="en-US" sz="2800" b="1" i="1" smtClean="0">
                <a:solidFill>
                  <a:srgbClr val="0000CC"/>
                </a:solidFill>
                <a:effectLst/>
                <a:latin typeface="Arial" charset="0"/>
              </a:rPr>
              <a:t>ộng chậm</a:t>
            </a:r>
            <a:r>
              <a:rPr lang="en-US" sz="2800" b="1" i="1" smtClean="0">
                <a:solidFill>
                  <a:schemeClr val="bg2"/>
                </a:solidFill>
                <a:effectLst/>
                <a:latin typeface="Arial" charset="0"/>
              </a:rPr>
              <a:t> thì tạo ra </a:t>
            </a:r>
            <a:r>
              <a:rPr lang="en-US" sz="2800" b="1" i="1" smtClean="0">
                <a:solidFill>
                  <a:srgbClr val="0000CC"/>
                </a:solidFill>
                <a:effectLst/>
                <a:latin typeface="Arial" charset="0"/>
              </a:rPr>
              <a:t>gió nhẹ</a:t>
            </a:r>
            <a:r>
              <a:rPr lang="en-US" sz="2800" b="1" i="1" smtClean="0">
                <a:solidFill>
                  <a:schemeClr val="bg2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3657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b="1" i="1" u="sng" smtClean="0">
                <a:solidFill>
                  <a:srgbClr val="FF0000"/>
                </a:solidFill>
                <a:latin typeface="Arial"/>
              </a:rPr>
              <a:t>Kết luận :</a:t>
            </a:r>
            <a:endParaRPr lang="en-US" sz="4800" u="sng" smtClean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Bien va chong ch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22300"/>
          </a:xfrm>
        </p:spPr>
        <p:txBody>
          <a:bodyPr/>
          <a:lstStyle/>
          <a:p>
            <a:pPr eaLnBrk="1" hangingPunct="1">
              <a:defRPr/>
            </a:pPr>
            <a:endParaRPr lang="en-US" sz="3600" smtClean="0">
              <a:latin typeface="Arial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3683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Hoạt động 3: </a:t>
            </a:r>
            <a:br>
              <a:rPr lang="en-US" sz="36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Sự chuyển động không khí trong tự nhiên.</a:t>
            </a:r>
            <a:br>
              <a:rPr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en-US" sz="2800" b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2150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8956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609600" y="4876800"/>
            <a:ext cx="8153400" cy="1447800"/>
          </a:xfrm>
          <a:prstGeom prst="wedgeEllipseCallout">
            <a:avLst>
              <a:gd name="adj1" fmla="val -35866"/>
              <a:gd name="adj2" fmla="val -3103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600">
                <a:solidFill>
                  <a:srgbClr val="FF00FF"/>
                </a:solidFill>
                <a:latin typeface="Arial" charset="0"/>
              </a:rPr>
              <a:t>Taị sao ban ngày thì có gió thổi </a:t>
            </a:r>
          </a:p>
          <a:p>
            <a:pPr algn="ctr"/>
            <a:r>
              <a:rPr lang="en-US" sz="3600">
                <a:solidFill>
                  <a:srgbClr val="FF00FF"/>
                </a:solidFill>
                <a:latin typeface="Arial" charset="0"/>
              </a:rPr>
              <a:t>từ biển vào đất liền?</a:t>
            </a:r>
          </a:p>
          <a:p>
            <a:pPr algn="ctr"/>
            <a:endParaRPr lang="en-US" sz="3600">
              <a:solidFill>
                <a:srgbClr val="FF00FF"/>
              </a:solidFill>
              <a:latin typeface="Arial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-5638800" y="4419600"/>
            <a:ext cx="5638800" cy="3733800"/>
            <a:chOff x="2208" y="0"/>
            <a:chExt cx="3552" cy="2352"/>
          </a:xfrm>
        </p:grpSpPr>
        <p:sp>
          <p:nvSpPr>
            <p:cNvPr id="21513" name="Oval 23"/>
            <p:cNvSpPr>
              <a:spLocks noChangeArrowheads="1"/>
            </p:cNvSpPr>
            <p:nvPr/>
          </p:nvSpPr>
          <p:spPr bwMode="auto">
            <a:xfrm>
              <a:off x="5232" y="0"/>
              <a:ext cx="528" cy="4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21514" name="Line 24"/>
            <p:cNvSpPr>
              <a:spLocks noChangeShapeType="1"/>
            </p:cNvSpPr>
            <p:nvPr/>
          </p:nvSpPr>
          <p:spPr bwMode="auto">
            <a:xfrm>
              <a:off x="5616" y="432"/>
              <a:ext cx="144" cy="3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25"/>
            <p:cNvSpPr>
              <a:spLocks noChangeShapeType="1"/>
            </p:cNvSpPr>
            <p:nvPr/>
          </p:nvSpPr>
          <p:spPr bwMode="auto">
            <a:xfrm>
              <a:off x="5520" y="480"/>
              <a:ext cx="240" cy="163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26"/>
            <p:cNvSpPr>
              <a:spLocks noChangeShapeType="1"/>
            </p:cNvSpPr>
            <p:nvPr/>
          </p:nvSpPr>
          <p:spPr bwMode="auto">
            <a:xfrm flipH="1" flipV="1">
              <a:off x="4752" y="0"/>
              <a:ext cx="480" cy="14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27"/>
            <p:cNvSpPr>
              <a:spLocks noChangeShapeType="1"/>
            </p:cNvSpPr>
            <p:nvPr/>
          </p:nvSpPr>
          <p:spPr bwMode="auto">
            <a:xfrm flipH="1">
              <a:off x="4704" y="432"/>
              <a:ext cx="672" cy="153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28"/>
            <p:cNvSpPr>
              <a:spLocks noChangeShapeType="1"/>
            </p:cNvSpPr>
            <p:nvPr/>
          </p:nvSpPr>
          <p:spPr bwMode="auto">
            <a:xfrm flipH="1">
              <a:off x="3456" y="432"/>
              <a:ext cx="1872" cy="18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29"/>
            <p:cNvSpPr>
              <a:spLocks noChangeShapeType="1"/>
            </p:cNvSpPr>
            <p:nvPr/>
          </p:nvSpPr>
          <p:spPr bwMode="auto">
            <a:xfrm flipH="1">
              <a:off x="2880" y="384"/>
              <a:ext cx="2400" cy="15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30"/>
            <p:cNvSpPr>
              <a:spLocks noChangeShapeType="1"/>
            </p:cNvSpPr>
            <p:nvPr/>
          </p:nvSpPr>
          <p:spPr bwMode="auto">
            <a:xfrm flipH="1">
              <a:off x="2208" y="336"/>
              <a:ext cx="3024" cy="76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31"/>
            <p:cNvSpPr>
              <a:spLocks noChangeShapeType="1"/>
            </p:cNvSpPr>
            <p:nvPr/>
          </p:nvSpPr>
          <p:spPr bwMode="auto">
            <a:xfrm flipH="1">
              <a:off x="2592" y="240"/>
              <a:ext cx="259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32"/>
            <p:cNvSpPr>
              <a:spLocks noChangeShapeType="1"/>
            </p:cNvSpPr>
            <p:nvPr/>
          </p:nvSpPr>
          <p:spPr bwMode="auto">
            <a:xfrm>
              <a:off x="5424" y="480"/>
              <a:ext cx="0" cy="18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46" name="AutoShape 18"/>
          <p:cNvSpPr>
            <a:spLocks noChangeArrowheads="1"/>
          </p:cNvSpPr>
          <p:nvPr/>
        </p:nvSpPr>
        <p:spPr bwMode="auto">
          <a:xfrm>
            <a:off x="609600" y="1066800"/>
            <a:ext cx="7543800" cy="4953000"/>
          </a:xfrm>
          <a:prstGeom prst="wedgeEllipseCallout">
            <a:avLst>
              <a:gd name="adj1" fmla="val 44884"/>
              <a:gd name="adj2" fmla="val -3638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i="1">
                <a:solidFill>
                  <a:schemeClr val="bg2"/>
                </a:solidFill>
                <a:latin typeface="Arial"/>
              </a:rPr>
              <a:t>Không khí chuyển động từ nơi </a:t>
            </a:r>
            <a:r>
              <a:rPr lang="en-US" sz="2800" b="1" i="1">
                <a:solidFill>
                  <a:schemeClr val="accent1"/>
                </a:solidFill>
                <a:latin typeface="Arial"/>
              </a:rPr>
              <a:t>lạnh</a:t>
            </a:r>
            <a:r>
              <a:rPr lang="en-US" sz="2800" b="1" i="1">
                <a:solidFill>
                  <a:schemeClr val="bg2"/>
                </a:solidFill>
                <a:latin typeface="Arial"/>
              </a:rPr>
              <a:t> đến nơi </a:t>
            </a:r>
            <a:r>
              <a:rPr lang="en-US" sz="2800" b="1" i="1">
                <a:solidFill>
                  <a:schemeClr val="hlink"/>
                </a:solidFill>
                <a:latin typeface="Arial"/>
              </a:rPr>
              <a:t>nóng</a:t>
            </a:r>
            <a:r>
              <a:rPr lang="en-US" sz="2800" b="1" i="1">
                <a:solidFill>
                  <a:schemeClr val="bg2"/>
                </a:solidFill>
                <a:latin typeface="Arial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800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Ban ngày dưới ánh nắng mặt trời </a:t>
            </a:r>
            <a:r>
              <a:rPr lang="en-US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phần đất liền</a:t>
            </a:r>
            <a:r>
              <a:rPr lang="en-US" sz="2800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nóng nhanh hơn</a:t>
            </a:r>
            <a:r>
              <a:rPr lang="en-US" sz="2800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phần nước ngoài biển</a:t>
            </a:r>
            <a:r>
              <a:rPr lang="en-US" sz="2800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nên có </a:t>
            </a:r>
            <a:r>
              <a:rPr lang="en-US" sz="2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gió thổi từ biển vào đất liền.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28 -0.09514 L 0.29149 -0.30324 C 0.32934 -0.34746 0.38784 -0.40047 0.4559 -0.44468 C 0.53368 -0.49121 0.59791 -0.51968 0.6467 -0.52871 L 0.87326 -0.59098 " pathEditMode="relative" rAng="14644146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-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nimBg="1"/>
      <p:bldP spid="99335" grpId="1" animBg="1"/>
      <p:bldP spid="993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22531" name="Line 13"/>
          <p:cNvSpPr>
            <a:spLocks noChangeShapeType="1"/>
          </p:cNvSpPr>
          <p:nvPr/>
        </p:nvSpPr>
        <p:spPr bwMode="auto">
          <a:xfrm>
            <a:off x="8610600" y="175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Text Box 30"/>
          <p:cNvSpPr txBox="1">
            <a:spLocks noChangeArrowheads="1"/>
          </p:cNvSpPr>
          <p:nvPr/>
        </p:nvSpPr>
        <p:spPr bwMode="auto">
          <a:xfrm>
            <a:off x="2819400" y="26670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pic>
        <p:nvPicPr>
          <p:cNvPr id="79908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8542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8" descr="AG00538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i="1" u="sng" smtClean="0">
                <a:solidFill>
                  <a:srgbClr val="FF3300"/>
                </a:solidFill>
                <a:latin typeface="Arial"/>
              </a:rPr>
              <a:t>Hoạt động 3: </a:t>
            </a:r>
            <a:br>
              <a:rPr lang="en-US" sz="3200" b="1" i="1" u="sng" smtClean="0">
                <a:solidFill>
                  <a:srgbClr val="FF3300"/>
                </a:solidFill>
                <a:latin typeface="Arial"/>
              </a:rPr>
            </a:br>
            <a:r>
              <a:rPr lang="en-US" sz="3600" i="1" smtClean="0">
                <a:solidFill>
                  <a:srgbClr val="FFFF00"/>
                </a:solidFill>
                <a:latin typeface="Arial"/>
              </a:rPr>
              <a:t>Sự chuyển động không khí trong tự nhiên</a:t>
            </a:r>
            <a:r>
              <a:rPr lang="en-US" sz="3600" smtClean="0">
                <a:solidFill>
                  <a:srgbClr val="FFFF00"/>
                </a:solidFill>
                <a:latin typeface="Arial"/>
              </a:rPr>
              <a:t>.</a:t>
            </a:r>
            <a:r>
              <a:rPr lang="en-US" sz="3600" smtClean="0">
                <a:solidFill>
                  <a:srgbClr val="CC00FF"/>
                </a:solidFill>
                <a:latin typeface="Arial"/>
              </a:rPr>
              <a:t/>
            </a:r>
            <a:br>
              <a:rPr lang="en-US" sz="3600" smtClean="0">
                <a:solidFill>
                  <a:srgbClr val="CC00FF"/>
                </a:solidFill>
                <a:latin typeface="Arial"/>
              </a:rPr>
            </a:br>
            <a:endParaRPr lang="en-US" sz="3600" smtClean="0">
              <a:solidFill>
                <a:srgbClr val="CC00FF"/>
              </a:solidFill>
              <a:latin typeface="Arial"/>
            </a:endParaRPr>
          </a:p>
        </p:txBody>
      </p:sp>
      <p:pic>
        <p:nvPicPr>
          <p:cNvPr id="22536" name="Picture 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2375" y="838200"/>
            <a:ext cx="5381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20" name="AutoShape 48"/>
          <p:cNvSpPr>
            <a:spLocks noChangeArrowheads="1"/>
          </p:cNvSpPr>
          <p:nvPr/>
        </p:nvSpPr>
        <p:spPr bwMode="auto">
          <a:xfrm>
            <a:off x="228600" y="1600200"/>
            <a:ext cx="8915400" cy="2133600"/>
          </a:xfrm>
          <a:prstGeom prst="wedgeRoundRectCallout">
            <a:avLst>
              <a:gd name="adj1" fmla="val 39477"/>
              <a:gd name="adj2" fmla="val 7805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 b="1" i="1">
                <a:solidFill>
                  <a:schemeClr val="bg2"/>
                </a:solidFill>
                <a:latin typeface="Arial"/>
              </a:rPr>
              <a:t>Không khí chuyển động từ nơi </a:t>
            </a:r>
            <a:r>
              <a:rPr lang="en-US" sz="2400" b="1" i="1">
                <a:solidFill>
                  <a:schemeClr val="accent1"/>
                </a:solidFill>
                <a:latin typeface="Arial"/>
              </a:rPr>
              <a:t>lạnh</a:t>
            </a:r>
            <a:r>
              <a:rPr lang="en-US" sz="2400" b="1" i="1">
                <a:solidFill>
                  <a:schemeClr val="bg2"/>
                </a:solidFill>
                <a:latin typeface="Arial"/>
              </a:rPr>
              <a:t> đến nơi </a:t>
            </a:r>
            <a:r>
              <a:rPr lang="en-US" sz="2400" b="1" i="1">
                <a:solidFill>
                  <a:schemeClr val="hlink"/>
                </a:solidFill>
                <a:latin typeface="Arial"/>
              </a:rPr>
              <a:t>nóng</a:t>
            </a:r>
            <a:r>
              <a:rPr lang="en-US" sz="2400" b="1" i="1">
                <a:solidFill>
                  <a:schemeClr val="bg2"/>
                </a:solidFill>
                <a:latin typeface="Arial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8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Ban đêm </a:t>
            </a:r>
            <a:r>
              <a:rPr lang="en-US" sz="2800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phần đất liền </a:t>
            </a:r>
            <a:r>
              <a:rPr lang="en-US" sz="28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nguội nhanh hơn</a:t>
            </a:r>
            <a:r>
              <a:rPr lang="en-US" sz="2800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phần nước ngoài biển</a:t>
            </a:r>
            <a:r>
              <a:rPr lang="en-US" sz="28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nên ban đêm có gió thổi từ đất liền ra biển.</a:t>
            </a:r>
          </a:p>
          <a:p>
            <a:pPr algn="ctr">
              <a:defRPr/>
            </a:pPr>
            <a:endParaRPr lang="en-US" sz="2800">
              <a:latin typeface="Arial"/>
            </a:endParaRPr>
          </a:p>
        </p:txBody>
      </p:sp>
      <p:sp>
        <p:nvSpPr>
          <p:cNvPr id="79907" name="AutoShape 35"/>
          <p:cNvSpPr>
            <a:spLocks noChangeArrowheads="1"/>
          </p:cNvSpPr>
          <p:nvPr/>
        </p:nvSpPr>
        <p:spPr bwMode="auto">
          <a:xfrm>
            <a:off x="685800" y="5029200"/>
            <a:ext cx="7239000" cy="1371600"/>
          </a:xfrm>
          <a:prstGeom prst="wedgeRoundRectCallout">
            <a:avLst>
              <a:gd name="adj1" fmla="val 57042"/>
              <a:gd name="adj2" fmla="val -73380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FF00FF"/>
                </a:solidFill>
                <a:latin typeface="Arial" charset="0"/>
              </a:rPr>
              <a:t> Tại sao ban đêm có gió thổi từ đất liền ra biển?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0" grpId="0" animBg="1"/>
      <p:bldP spid="79907" grpId="0" animBg="1"/>
      <p:bldP spid="7990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9AC1"/>
            </a:gs>
            <a:gs pos="50000">
              <a:srgbClr val="CCCCFF"/>
            </a:gs>
            <a:gs pos="100000">
              <a:srgbClr val="9A9AC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38200" y="2286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i="1" u="sng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Mục tiêu:</a:t>
            </a:r>
            <a:endParaRPr lang="en-US" sz="3200" b="1" u="sng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4400" y="1905000"/>
            <a:ext cx="548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-</a:t>
            </a:r>
            <a:endParaRPr lang="en-US" sz="2800" i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6096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66FF66"/>
                </a:solidFill>
                <a:latin typeface="Arial" charset="0"/>
              </a:rPr>
              <a:t>. </a:t>
            </a:r>
            <a:r>
              <a:rPr lang="en-US" sz="2800" i="1">
                <a:solidFill>
                  <a:srgbClr val="333399"/>
                </a:solidFill>
                <a:latin typeface="Arial" charset="0"/>
              </a:rPr>
              <a:t>Học sinh biết làm thí nghiệm chứng minh không khí chuyển </a:t>
            </a:r>
            <a:r>
              <a:rPr lang="vi-VN" sz="2800" i="1">
                <a:solidFill>
                  <a:srgbClr val="333399"/>
                </a:solidFill>
                <a:latin typeface="Arial" charset="0"/>
              </a:rPr>
              <a:t>đ</a:t>
            </a:r>
            <a:r>
              <a:rPr lang="en-US" sz="2800" i="1">
                <a:solidFill>
                  <a:srgbClr val="333399"/>
                </a:solidFill>
                <a:latin typeface="Arial" charset="0"/>
              </a:rPr>
              <a:t>ộng tạo thành gió.</a:t>
            </a:r>
          </a:p>
          <a:p>
            <a:r>
              <a:rPr lang="en-US" sz="2800" i="1">
                <a:solidFill>
                  <a:srgbClr val="333399"/>
                </a:solidFill>
                <a:latin typeface="Arial" charset="0"/>
              </a:rPr>
              <a:t>. Học sinh giải thích </a:t>
            </a:r>
            <a:r>
              <a:rPr lang="vi-VN" sz="2800" i="1">
                <a:solidFill>
                  <a:srgbClr val="333399"/>
                </a:solidFill>
                <a:latin typeface="Arial" charset="0"/>
              </a:rPr>
              <a:t>đư</a:t>
            </a:r>
            <a:r>
              <a:rPr lang="en-US" sz="2800" i="1">
                <a:solidFill>
                  <a:srgbClr val="333399"/>
                </a:solidFill>
                <a:latin typeface="Arial" charset="0"/>
              </a:rPr>
              <a:t>ợc vì sao ban ngày gió ngoài biển thổi vào </a:t>
            </a:r>
            <a:r>
              <a:rPr lang="vi-VN" sz="2800" i="1">
                <a:solidFill>
                  <a:srgbClr val="333399"/>
                </a:solidFill>
                <a:latin typeface="Arial" charset="0"/>
              </a:rPr>
              <a:t>đ</a:t>
            </a:r>
            <a:r>
              <a:rPr lang="en-US" sz="2800" i="1">
                <a:solidFill>
                  <a:srgbClr val="333399"/>
                </a:solidFill>
                <a:latin typeface="Arial" charset="0"/>
              </a:rPr>
              <a:t>ất liền, ban </a:t>
            </a:r>
            <a:r>
              <a:rPr lang="vi-VN" sz="2800" i="1">
                <a:solidFill>
                  <a:srgbClr val="333399"/>
                </a:solidFill>
                <a:latin typeface="Arial" charset="0"/>
              </a:rPr>
              <a:t>đ</a:t>
            </a:r>
            <a:r>
              <a:rPr lang="en-US" sz="2800" i="1">
                <a:solidFill>
                  <a:srgbClr val="333399"/>
                </a:solidFill>
                <a:latin typeface="Arial" charset="0"/>
              </a:rPr>
              <a:t>êm gió từ </a:t>
            </a:r>
            <a:r>
              <a:rPr lang="vi-VN" sz="2800" i="1">
                <a:solidFill>
                  <a:srgbClr val="333399"/>
                </a:solidFill>
                <a:latin typeface="Arial" charset="0"/>
              </a:rPr>
              <a:t>đ</a:t>
            </a:r>
            <a:r>
              <a:rPr lang="en-US" sz="2800" i="1">
                <a:solidFill>
                  <a:srgbClr val="333399"/>
                </a:solidFill>
                <a:latin typeface="Arial" charset="0"/>
              </a:rPr>
              <a:t>ất liền thổi ra biển.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333399"/>
              </a:solidFill>
              <a:latin typeface="VNI-Times" pitchFamily="2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04800" y="48768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i="1">
                <a:solidFill>
                  <a:srgbClr val="333399"/>
                </a:solidFill>
                <a:latin typeface="Arial" charset="0"/>
              </a:rPr>
              <a:t>. Học sinh hiểu về vai trò của gió </a:t>
            </a:r>
          </a:p>
          <a:p>
            <a:r>
              <a:rPr lang="en-US" sz="3200" i="1">
                <a:solidFill>
                  <a:srgbClr val="333399"/>
                </a:solidFill>
                <a:latin typeface="Arial" charset="0"/>
              </a:rPr>
              <a:t>trong tự nhiên.</a:t>
            </a:r>
            <a:endParaRPr lang="en-US" sz="200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5126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0"/>
            <a:ext cx="236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81" name="AutoShape 185"/>
          <p:cNvSpPr>
            <a:spLocks noChangeArrowheads="1"/>
          </p:cNvSpPr>
          <p:nvPr/>
        </p:nvSpPr>
        <p:spPr bwMode="auto">
          <a:xfrm>
            <a:off x="0" y="457200"/>
            <a:ext cx="9144000" cy="6400800"/>
          </a:xfrm>
          <a:prstGeom prst="cloudCallout">
            <a:avLst>
              <a:gd name="adj1" fmla="val 46773"/>
              <a:gd name="adj2" fmla="val -5034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solidFill>
                  <a:srgbClr val="CC00FF"/>
                </a:solidFill>
                <a:latin typeface="Arial"/>
              </a:rPr>
              <a:t>                  </a:t>
            </a:r>
            <a:r>
              <a:rPr lang="en-US" b="1" i="1" u="sng" smtClean="0">
                <a:solidFill>
                  <a:srgbClr val="CC00FF"/>
                </a:solidFill>
                <a:latin typeface="Arial"/>
              </a:rPr>
              <a:t>Kết luận :</a:t>
            </a:r>
          </a:p>
        </p:txBody>
      </p:sp>
      <p:sp>
        <p:nvSpPr>
          <p:cNvPr id="23556" name="Line 9"/>
          <p:cNvSpPr>
            <a:spLocks noChangeShapeType="1"/>
          </p:cNvSpPr>
          <p:nvPr/>
        </p:nvSpPr>
        <p:spPr bwMode="auto">
          <a:xfrm>
            <a:off x="9144000" y="68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55"/>
          <p:cNvGrpSpPr>
            <a:grpSpLocks/>
          </p:cNvGrpSpPr>
          <p:nvPr/>
        </p:nvGrpSpPr>
        <p:grpSpPr bwMode="auto">
          <a:xfrm>
            <a:off x="-5638800" y="4419600"/>
            <a:ext cx="5638800" cy="3733800"/>
            <a:chOff x="2208" y="0"/>
            <a:chExt cx="3552" cy="2352"/>
          </a:xfrm>
        </p:grpSpPr>
        <p:sp>
          <p:nvSpPr>
            <p:cNvPr id="23559" name="Oval 156"/>
            <p:cNvSpPr>
              <a:spLocks noChangeArrowheads="1"/>
            </p:cNvSpPr>
            <p:nvPr/>
          </p:nvSpPr>
          <p:spPr bwMode="auto">
            <a:xfrm>
              <a:off x="5232" y="0"/>
              <a:ext cx="528" cy="4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23560" name="Line 157"/>
            <p:cNvSpPr>
              <a:spLocks noChangeShapeType="1"/>
            </p:cNvSpPr>
            <p:nvPr/>
          </p:nvSpPr>
          <p:spPr bwMode="auto">
            <a:xfrm>
              <a:off x="5616" y="432"/>
              <a:ext cx="144" cy="3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158"/>
            <p:cNvSpPr>
              <a:spLocks noChangeShapeType="1"/>
            </p:cNvSpPr>
            <p:nvPr/>
          </p:nvSpPr>
          <p:spPr bwMode="auto">
            <a:xfrm>
              <a:off x="5520" y="480"/>
              <a:ext cx="240" cy="163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159"/>
            <p:cNvSpPr>
              <a:spLocks noChangeShapeType="1"/>
            </p:cNvSpPr>
            <p:nvPr/>
          </p:nvSpPr>
          <p:spPr bwMode="auto">
            <a:xfrm flipH="1" flipV="1">
              <a:off x="4752" y="0"/>
              <a:ext cx="480" cy="14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60"/>
            <p:cNvSpPr>
              <a:spLocks noChangeShapeType="1"/>
            </p:cNvSpPr>
            <p:nvPr/>
          </p:nvSpPr>
          <p:spPr bwMode="auto">
            <a:xfrm flipH="1">
              <a:off x="4704" y="432"/>
              <a:ext cx="672" cy="153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61"/>
            <p:cNvSpPr>
              <a:spLocks noChangeShapeType="1"/>
            </p:cNvSpPr>
            <p:nvPr/>
          </p:nvSpPr>
          <p:spPr bwMode="auto">
            <a:xfrm flipH="1">
              <a:off x="3456" y="432"/>
              <a:ext cx="1872" cy="18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62"/>
            <p:cNvSpPr>
              <a:spLocks noChangeShapeType="1"/>
            </p:cNvSpPr>
            <p:nvPr/>
          </p:nvSpPr>
          <p:spPr bwMode="auto">
            <a:xfrm flipH="1">
              <a:off x="2880" y="384"/>
              <a:ext cx="2400" cy="15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63"/>
            <p:cNvSpPr>
              <a:spLocks noChangeShapeType="1"/>
            </p:cNvSpPr>
            <p:nvPr/>
          </p:nvSpPr>
          <p:spPr bwMode="auto">
            <a:xfrm flipH="1">
              <a:off x="2208" y="336"/>
              <a:ext cx="3024" cy="76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64"/>
            <p:cNvSpPr>
              <a:spLocks noChangeShapeType="1"/>
            </p:cNvSpPr>
            <p:nvPr/>
          </p:nvSpPr>
          <p:spPr bwMode="auto">
            <a:xfrm flipH="1">
              <a:off x="2592" y="240"/>
              <a:ext cx="259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5"/>
            <p:cNvSpPr>
              <a:spLocks noChangeShapeType="1"/>
            </p:cNvSpPr>
            <p:nvPr/>
          </p:nvSpPr>
          <p:spPr bwMode="auto">
            <a:xfrm>
              <a:off x="5424" y="480"/>
              <a:ext cx="0" cy="18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smtClean="0">
                <a:solidFill>
                  <a:srgbClr val="0000CC"/>
                </a:solidFill>
                <a:latin typeface="Arial"/>
              </a:rPr>
              <a:t>  Dưới ánh nắng mặt trời phần đất liền</a:t>
            </a:r>
            <a:r>
              <a:rPr lang="en-US" sz="2800" i="1" smtClean="0">
                <a:solidFill>
                  <a:srgbClr val="FF9900"/>
                </a:solidFill>
                <a:latin typeface="Arial"/>
              </a:rPr>
              <a:t> </a:t>
            </a:r>
            <a:r>
              <a:rPr lang="en-US" sz="2800" i="1" smtClean="0">
                <a:solidFill>
                  <a:srgbClr val="FF00FF"/>
                </a:solidFill>
                <a:latin typeface="Arial"/>
              </a:rPr>
              <a:t>nóng nhanh hơn</a:t>
            </a:r>
            <a:r>
              <a:rPr lang="en-US" sz="2800" i="1" smtClean="0">
                <a:solidFill>
                  <a:srgbClr val="FF9900"/>
                </a:solidFill>
                <a:latin typeface="Arial"/>
              </a:rPr>
              <a:t> </a:t>
            </a:r>
            <a:r>
              <a:rPr lang="en-US" sz="2800" i="1" smtClean="0">
                <a:solidFill>
                  <a:srgbClr val="0000FF"/>
                </a:solidFill>
                <a:latin typeface="Arial"/>
              </a:rPr>
              <a:t>phần nước</a:t>
            </a:r>
            <a:r>
              <a:rPr lang="en-US" sz="2800" i="1" smtClean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2800" i="1" smtClean="0">
                <a:solidFill>
                  <a:srgbClr val="00FFFF"/>
                </a:solidFill>
                <a:latin typeface="Arial"/>
              </a:rPr>
              <a:t>và cũng</a:t>
            </a:r>
            <a:r>
              <a:rPr lang="en-US" sz="2800" i="1" smtClean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800" i="1" smtClean="0">
                <a:solidFill>
                  <a:srgbClr val="00FFFF"/>
                </a:solidFill>
                <a:latin typeface="Arial"/>
              </a:rPr>
              <a:t>nguội đi</a:t>
            </a:r>
            <a:r>
              <a:rPr lang="en-US" sz="2800" i="1" smtClean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800" i="1" smtClean="0">
                <a:solidFill>
                  <a:srgbClr val="00FFFF"/>
                </a:solidFill>
                <a:latin typeface="Arial"/>
              </a:rPr>
              <a:t>nhanh hơn</a:t>
            </a:r>
            <a:r>
              <a:rPr lang="en-US" sz="2800" i="1" smtClean="0">
                <a:solidFill>
                  <a:srgbClr val="FF9900"/>
                </a:solidFill>
                <a:latin typeface="Arial"/>
              </a:rPr>
              <a:t> </a:t>
            </a:r>
            <a:r>
              <a:rPr lang="en-US" sz="2800" i="1" smtClean="0">
                <a:solidFill>
                  <a:srgbClr val="0000FF"/>
                </a:solidFill>
                <a:latin typeface="Arial"/>
              </a:rPr>
              <a:t>phần nước</a:t>
            </a:r>
            <a:r>
              <a:rPr lang="en-US" sz="2800" i="1" smtClean="0">
                <a:solidFill>
                  <a:srgbClr val="0000CC"/>
                </a:solidFill>
                <a:latin typeface="Arial"/>
              </a:rPr>
              <a:t>.</a:t>
            </a:r>
            <a:r>
              <a:rPr lang="en-US" sz="2800" i="1" smtClean="0">
                <a:solidFill>
                  <a:srgbClr val="FF9900"/>
                </a:solidFill>
                <a:latin typeface="Arial"/>
              </a:rPr>
              <a:t> </a:t>
            </a:r>
          </a:p>
          <a:p>
            <a:pPr eaLnBrk="1" hangingPunct="1">
              <a:defRPr/>
            </a:pPr>
            <a:r>
              <a:rPr lang="en-US" sz="2800" i="1" smtClean="0">
                <a:solidFill>
                  <a:srgbClr val="0000FF"/>
                </a:solidFill>
                <a:latin typeface="Arial"/>
              </a:rPr>
              <a:t>Sự </a:t>
            </a:r>
            <a:r>
              <a:rPr lang="en-US" sz="2800" i="1" smtClean="0">
                <a:solidFill>
                  <a:schemeClr val="hlink"/>
                </a:solidFill>
                <a:latin typeface="Arial"/>
              </a:rPr>
              <a:t>chênh lệch nhiệt độ</a:t>
            </a:r>
            <a:r>
              <a:rPr lang="en-US" sz="2800" i="1" smtClean="0">
                <a:solidFill>
                  <a:srgbClr val="0000FF"/>
                </a:solidFill>
                <a:latin typeface="Arial"/>
              </a:rPr>
              <a:t> vào ban ngày và ban đêm</a:t>
            </a:r>
            <a:r>
              <a:rPr lang="en-US" sz="2800" i="1" smtClean="0">
                <a:solidFill>
                  <a:srgbClr val="FF9900"/>
                </a:solidFill>
                <a:latin typeface="Arial"/>
              </a:rPr>
              <a:t> </a:t>
            </a:r>
            <a:r>
              <a:rPr lang="en-US" sz="2800" i="1" smtClean="0">
                <a:solidFill>
                  <a:srgbClr val="0000FF"/>
                </a:solidFill>
                <a:latin typeface="Arial"/>
              </a:rPr>
              <a:t>giữa biển và đất liền </a:t>
            </a:r>
            <a:r>
              <a:rPr lang="en-US" sz="2800" i="1" smtClean="0">
                <a:solidFill>
                  <a:srgbClr val="FF00FF"/>
                </a:solidFill>
                <a:latin typeface="Arial"/>
              </a:rPr>
              <a:t>nên ban ngày có gió thổi từ biển vào đất liền,</a:t>
            </a:r>
            <a:r>
              <a:rPr lang="en-US" sz="2800" i="1" smtClean="0">
                <a:solidFill>
                  <a:srgbClr val="FF9900"/>
                </a:solidFill>
                <a:latin typeface="Arial"/>
              </a:rPr>
              <a:t> </a:t>
            </a:r>
            <a:r>
              <a:rPr lang="en-US" sz="2800" i="1" smtClean="0">
                <a:solidFill>
                  <a:srgbClr val="00FFFF"/>
                </a:solidFill>
                <a:latin typeface="Arial"/>
              </a:rPr>
              <a:t>ban đêm có gió thổi từ đất liền ra biển.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28 -0.09514 L 0.29149 -0.30324 C 0.32934 -0.34746 0.38784 -0.40047 0.4559 -0.44468 C 0.53368 -0.49121 0.59791 -0.51968 0.6467 -0.52871 L 0.87326 -0.59098 " pathEditMode="relative" rAng="14644146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-2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1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81" grpId="0" animBg="1"/>
      <p:bldP spid="808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14400" y="3810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i="1">
                <a:solidFill>
                  <a:schemeClr val="bg2"/>
                </a:solidFill>
                <a:latin typeface="Arial" charset="0"/>
              </a:rPr>
              <a:t>NHỮNG VÍ DỤ VỀ VIỆC TẠO RA GIÓ CỦA CON NG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ỜI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304800" y="2438400"/>
          <a:ext cx="2514600" cy="1676400"/>
        </p:xfrm>
        <a:graphic>
          <a:graphicData uri="http://schemas.openxmlformats.org/presentationml/2006/ole">
            <p:oleObj spid="_x0000_s24579" name="Bitmap Image" r:id="rId4" imgW="1419048" imgH="695238" progId="Paint.Picture">
              <p:embed/>
            </p:oleObj>
          </a:graphicData>
        </a:graphic>
      </p:graphicFrame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33400" y="41910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chemeClr val="bg2"/>
                </a:solidFill>
                <a:latin typeface="Arial" charset="0"/>
              </a:rPr>
              <a:t>Quạt</a:t>
            </a:r>
            <a:r>
              <a:rPr lang="en-US" sz="3200" i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i="1">
                <a:solidFill>
                  <a:schemeClr val="bg2"/>
                </a:solidFill>
                <a:latin typeface="Arial" charset="0"/>
              </a:rPr>
              <a:t>tay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971800" y="41910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>
                <a:solidFill>
                  <a:schemeClr val="bg2"/>
                </a:solidFill>
                <a:latin typeface="Arial" charset="0"/>
              </a:rPr>
              <a:t>Quạt máy</a:t>
            </a:r>
            <a:endParaRPr lang="en-US" sz="28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3124200" y="1676400"/>
          <a:ext cx="1905000" cy="2362200"/>
        </p:xfrm>
        <a:graphic>
          <a:graphicData uri="http://schemas.openxmlformats.org/presentationml/2006/ole">
            <p:oleObj spid="_x0000_s24582" name="Clip" r:id="rId5" imgW="2659063" imgH="3597275" progId="MS_ClipArt_Gallery.2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5334000" y="2667000"/>
          <a:ext cx="3581400" cy="1377950"/>
        </p:xfrm>
        <a:graphic>
          <a:graphicData uri="http://schemas.openxmlformats.org/presentationml/2006/ole">
            <p:oleObj spid="_x0000_s24583" name="Clip" r:id="rId6" imgW="5005388" imgH="1684338" progId="MS_ClipArt_Gallery.2">
              <p:embed/>
            </p:oleObj>
          </a:graphicData>
        </a:graphic>
      </p:graphicFrame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562600" y="42672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chemeClr val="bg2"/>
                </a:solidFill>
                <a:latin typeface="Arial" charset="0"/>
              </a:rPr>
              <a:t>Máy bay trực th</a:t>
            </a:r>
            <a:r>
              <a:rPr lang="vi-VN" sz="2400" i="1">
                <a:solidFill>
                  <a:schemeClr val="bg2"/>
                </a:solidFill>
                <a:latin typeface="Arial" charset="0"/>
              </a:rPr>
              <a:t>ă</a:t>
            </a:r>
            <a:r>
              <a:rPr lang="en-US" sz="2400" i="1">
                <a:solidFill>
                  <a:schemeClr val="bg2"/>
                </a:solidFill>
                <a:latin typeface="Arial" charset="0"/>
              </a:rPr>
              <a:t>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/>
      <p:bldP spid="21511" grpId="0"/>
      <p:bldP spid="215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6"/>
          <p:cNvGraphicFramePr>
            <a:graphicFrameLocks noChangeAspect="1"/>
          </p:cNvGraphicFramePr>
          <p:nvPr/>
        </p:nvGraphicFramePr>
        <p:xfrm>
          <a:off x="381000" y="1676400"/>
          <a:ext cx="1644650" cy="4495800"/>
        </p:xfrm>
        <a:graphic>
          <a:graphicData uri="http://schemas.openxmlformats.org/presentationml/2006/ole">
            <p:oleObj spid="_x0000_s25602" name="Bitmap Image" r:id="rId4" imgW="638264" imgH="1743318" progId="Paint.Picture">
              <p:embed/>
            </p:oleObj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66800" y="6858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Arial" charset="0"/>
              </a:rPr>
              <a:t>BẮC</a:t>
            </a:r>
            <a:endParaRPr lang="en-US" sz="2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590800" y="3200400"/>
            <a:ext cx="45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Arial" charset="0"/>
              </a:rPr>
              <a:t>ĐÔNG</a:t>
            </a:r>
            <a:endParaRPr lang="en-US" sz="4400">
              <a:latin typeface="Arial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0" y="3048000"/>
            <a:ext cx="38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Arial" charset="0"/>
              </a:rPr>
              <a:t>TÂY</a:t>
            </a:r>
            <a:endParaRPr lang="en-US" sz="4400">
              <a:latin typeface="Arial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914400" y="64008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Arial" charset="0"/>
              </a:rPr>
              <a:t>NAM</a:t>
            </a:r>
            <a:endParaRPr lang="en-U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685800" y="60960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0066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0" y="41910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00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2133600" y="36576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1066800" y="114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254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u="sng" smtClean="0">
                <a:solidFill>
                  <a:srgbClr val="660066"/>
                </a:solidFill>
                <a:latin typeface="Arial"/>
              </a:rPr>
              <a:t>Gió trong tự nhiên</a:t>
            </a:r>
            <a:endParaRPr lang="en-US" sz="3600" smtClean="0">
              <a:latin typeface="Arial"/>
            </a:endParaRPr>
          </a:p>
        </p:txBody>
      </p:sp>
      <p:sp>
        <p:nvSpPr>
          <p:cNvPr id="22545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914400"/>
            <a:ext cx="6248400" cy="5943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smtClean="0"/>
              <a:t>   </a:t>
            </a: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Gió Bắc(Lạnh và hanh khô)</a:t>
            </a:r>
          </a:p>
          <a:p>
            <a:pPr eaLnBrk="1" hangingPunct="1">
              <a:buFontTx/>
              <a:buNone/>
              <a:defRPr/>
            </a:pP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   Gió Tây Bắc(Khô,ấm)</a:t>
            </a:r>
          </a:p>
          <a:p>
            <a:pPr eaLnBrk="1" hangingPunct="1">
              <a:buFontTx/>
              <a:buNone/>
              <a:defRPr/>
            </a:pP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    Gió Đông Bắc(Lạnh, ẩm)</a:t>
            </a:r>
          </a:p>
          <a:p>
            <a:pPr eaLnBrk="1" hangingPunct="1">
              <a:buFontTx/>
              <a:buNone/>
              <a:defRPr/>
            </a:pP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    Gió Đông(Gió biển, gây ra m</a:t>
            </a:r>
            <a:r>
              <a:rPr lang="vi-VN" sz="2400" i="1" smtClean="0">
                <a:solidFill>
                  <a:srgbClr val="000000"/>
                </a:solidFill>
                <a:effectLst/>
                <a:latin typeface="Arial"/>
              </a:rPr>
              <a:t>ư</a:t>
            </a: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a bão)</a:t>
            </a:r>
          </a:p>
          <a:p>
            <a:pPr eaLnBrk="1" hangingPunct="1">
              <a:buFontTx/>
              <a:buNone/>
              <a:defRPr/>
            </a:pP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    Gió Nam(Mát, có vào mùa hè,mang h</a:t>
            </a:r>
            <a:r>
              <a:rPr lang="vi-VN" sz="2400" i="1" smtClean="0">
                <a:solidFill>
                  <a:srgbClr val="000000"/>
                </a:solidFill>
                <a:effectLst/>
                <a:latin typeface="Arial"/>
              </a:rPr>
              <a:t>ơ</a:t>
            </a: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i n</a:t>
            </a:r>
            <a:r>
              <a:rPr lang="vi-VN" sz="2400" i="1" smtClean="0">
                <a:solidFill>
                  <a:srgbClr val="000000"/>
                </a:solidFill>
                <a:effectLst/>
                <a:latin typeface="Arial"/>
              </a:rPr>
              <a:t>ư</a:t>
            </a: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ớcnên m</a:t>
            </a:r>
            <a:r>
              <a:rPr lang="vi-VN" sz="2400" i="1" smtClean="0">
                <a:solidFill>
                  <a:srgbClr val="000000"/>
                </a:solidFill>
                <a:effectLst/>
                <a:latin typeface="Arial"/>
              </a:rPr>
              <a:t>ư</a:t>
            </a: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a nhiều- còn gọi là mùa m</a:t>
            </a:r>
            <a:r>
              <a:rPr lang="vi-VN" sz="2400" i="1" smtClean="0">
                <a:solidFill>
                  <a:srgbClr val="000000"/>
                </a:solidFill>
                <a:effectLst/>
                <a:latin typeface="Arial"/>
              </a:rPr>
              <a:t>ư</a:t>
            </a: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a ở miền Nam)</a:t>
            </a:r>
          </a:p>
          <a:p>
            <a:pPr eaLnBrk="1" hangingPunct="1">
              <a:buFontTx/>
              <a:buNone/>
              <a:defRPr/>
            </a:pP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    Gió Đông Nam</a:t>
            </a:r>
          </a:p>
          <a:p>
            <a:pPr eaLnBrk="1" hangingPunct="1">
              <a:buFontTx/>
              <a:buNone/>
              <a:defRPr/>
            </a:pP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    Gió Tây Nam(Khô,mát)</a:t>
            </a:r>
          </a:p>
          <a:p>
            <a:pPr eaLnBrk="1" hangingPunct="1">
              <a:buFontTx/>
              <a:buNone/>
              <a:defRPr/>
            </a:pP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    Gió Tây(Th</a:t>
            </a:r>
            <a:r>
              <a:rPr lang="vi-VN" sz="2400" i="1" smtClean="0">
                <a:solidFill>
                  <a:srgbClr val="000000"/>
                </a:solidFill>
                <a:effectLst/>
                <a:latin typeface="Arial"/>
              </a:rPr>
              <a:t>ư</a:t>
            </a: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ờng có ở miền Trung,                 nóng, khô do thổi từ lục </a:t>
            </a:r>
            <a:r>
              <a:rPr lang="vi-VN" sz="2400" i="1" smtClean="0">
                <a:solidFill>
                  <a:srgbClr val="000000"/>
                </a:solidFill>
                <a:effectLst/>
                <a:latin typeface="Arial"/>
              </a:rPr>
              <a:t>đ</a:t>
            </a:r>
            <a:r>
              <a:rPr lang="en-US" sz="2400" i="1" smtClean="0">
                <a:solidFill>
                  <a:srgbClr val="000000"/>
                </a:solidFill>
                <a:effectLst/>
                <a:latin typeface="Arial"/>
              </a:rPr>
              <a:t>ịa ra- còn gọi là gió Lào )</a:t>
            </a:r>
          </a:p>
        </p:txBody>
      </p:sp>
      <p:sp>
        <p:nvSpPr>
          <p:cNvPr id="25613" name="Line 18"/>
          <p:cNvSpPr>
            <a:spLocks noChangeShapeType="1"/>
          </p:cNvSpPr>
          <p:nvPr/>
        </p:nvSpPr>
        <p:spPr bwMode="auto">
          <a:xfrm flipH="1">
            <a:off x="1905000" y="1676400"/>
            <a:ext cx="762000" cy="3048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9"/>
          <p:cNvSpPr>
            <a:spLocks noChangeShapeType="1"/>
          </p:cNvSpPr>
          <p:nvPr/>
        </p:nvSpPr>
        <p:spPr bwMode="auto">
          <a:xfrm flipH="1" flipV="1">
            <a:off x="1905000" y="5334000"/>
            <a:ext cx="6858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AutoShape 23"/>
          <p:cNvSpPr>
            <a:spLocks noChangeArrowheads="1"/>
          </p:cNvSpPr>
          <p:nvPr/>
        </p:nvSpPr>
        <p:spPr bwMode="auto">
          <a:xfrm>
            <a:off x="2895600" y="990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5616" name="Line 25"/>
          <p:cNvSpPr>
            <a:spLocks noChangeShapeType="1"/>
          </p:cNvSpPr>
          <p:nvPr/>
        </p:nvSpPr>
        <p:spPr bwMode="auto">
          <a:xfrm>
            <a:off x="2895600" y="1676400"/>
            <a:ext cx="381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26"/>
          <p:cNvSpPr>
            <a:spLocks noChangeShapeType="1"/>
          </p:cNvSpPr>
          <p:nvPr/>
        </p:nvSpPr>
        <p:spPr bwMode="auto">
          <a:xfrm flipV="1">
            <a:off x="2971800" y="2209800"/>
            <a:ext cx="381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AutoShape 27"/>
          <p:cNvSpPr>
            <a:spLocks noChangeArrowheads="1"/>
          </p:cNvSpPr>
          <p:nvPr/>
        </p:nvSpPr>
        <p:spPr bwMode="auto">
          <a:xfrm>
            <a:off x="2971800" y="2514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5619" name="AutoShape 28"/>
          <p:cNvSpPr>
            <a:spLocks noChangeArrowheads="1"/>
          </p:cNvSpPr>
          <p:nvPr/>
        </p:nvSpPr>
        <p:spPr bwMode="auto">
          <a:xfrm>
            <a:off x="2971800" y="30480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5620" name="Line 29"/>
          <p:cNvSpPr>
            <a:spLocks noChangeShapeType="1"/>
          </p:cNvSpPr>
          <p:nvPr/>
        </p:nvSpPr>
        <p:spPr bwMode="auto">
          <a:xfrm flipV="1">
            <a:off x="2971800" y="4572000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AutoShape 30"/>
          <p:cNvSpPr>
            <a:spLocks noChangeArrowheads="1"/>
          </p:cNvSpPr>
          <p:nvPr/>
        </p:nvSpPr>
        <p:spPr bwMode="auto">
          <a:xfrm>
            <a:off x="2971800" y="54102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00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5622" name="Line 31"/>
          <p:cNvSpPr>
            <a:spLocks noChangeShapeType="1"/>
          </p:cNvSpPr>
          <p:nvPr/>
        </p:nvSpPr>
        <p:spPr bwMode="auto">
          <a:xfrm flipV="1">
            <a:off x="2971800" y="5105400"/>
            <a:ext cx="381000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23" name="Picture 35" descr="anhvetin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2286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056" descr="domes-ma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696C6"/>
              </a:clrFrom>
              <a:clrTo>
                <a:srgbClr val="669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752600"/>
            <a:ext cx="152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5" name="Line 20"/>
          <p:cNvSpPr>
            <a:spLocks noChangeShapeType="1"/>
          </p:cNvSpPr>
          <p:nvPr/>
        </p:nvSpPr>
        <p:spPr bwMode="auto">
          <a:xfrm flipV="1">
            <a:off x="0" y="5638800"/>
            <a:ext cx="457200" cy="45720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21"/>
          <p:cNvSpPr>
            <a:spLocks noChangeShapeType="1"/>
          </p:cNvSpPr>
          <p:nvPr/>
        </p:nvSpPr>
        <p:spPr bwMode="auto">
          <a:xfrm>
            <a:off x="0" y="1447800"/>
            <a:ext cx="609600" cy="2286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82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32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82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320"/>
                            </p:stCondLst>
                            <p:childTnLst>
                              <p:par>
                                <p:cTn id="61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2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82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820"/>
                            </p:stCondLst>
                            <p:childTnLst>
                              <p:par>
                                <p:cTn id="69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2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32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2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820"/>
                            </p:stCondLst>
                            <p:childTnLst>
                              <p:par>
                                <p:cTn id="77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22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4320"/>
                            </p:stCondLst>
                            <p:childTnLst>
                              <p:par>
                                <p:cTn id="81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22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820"/>
                            </p:stCondLst>
                            <p:childTnLst>
                              <p:par>
                                <p:cTn id="85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2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37" grpId="0"/>
      <p:bldP spid="22539" grpId="0" animBg="1"/>
      <p:bldP spid="22540" grpId="0" animBg="1"/>
      <p:bldP spid="22541" grpId="0" animBg="1"/>
      <p:bldP spid="22542" grpId="0" animBg="1"/>
      <p:bldP spid="2254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1" smtClean="0">
                <a:solidFill>
                  <a:srgbClr val="660066"/>
                </a:solidFill>
                <a:effectLst/>
                <a:latin typeface="Arial" charset="0"/>
              </a:rPr>
              <a:t>Công dụng của gió tự nhiên </a:t>
            </a:r>
            <a:r>
              <a:rPr lang="vi-VN" sz="3200" b="1" i="1" smtClean="0">
                <a:solidFill>
                  <a:srgbClr val="660066"/>
                </a:solidFill>
                <a:effectLst/>
                <a:latin typeface="Arial" charset="0"/>
              </a:rPr>
              <a:t>đ</a:t>
            </a:r>
            <a:r>
              <a:rPr lang="en-US" sz="3200" b="1" i="1" smtClean="0">
                <a:solidFill>
                  <a:srgbClr val="660066"/>
                </a:solidFill>
                <a:effectLst/>
                <a:latin typeface="Arial" charset="0"/>
              </a:rPr>
              <a:t>ối với </a:t>
            </a:r>
            <a:r>
              <a:rPr lang="vi-VN" sz="3200" b="1" i="1" smtClean="0">
                <a:solidFill>
                  <a:srgbClr val="660066"/>
                </a:solidFill>
                <a:effectLst/>
                <a:latin typeface="Arial" charset="0"/>
              </a:rPr>
              <a:t>đ</a:t>
            </a:r>
            <a:r>
              <a:rPr lang="en-US" sz="3200" b="1" i="1" smtClean="0">
                <a:solidFill>
                  <a:srgbClr val="660066"/>
                </a:solidFill>
                <a:effectLst/>
                <a:latin typeface="Arial" charset="0"/>
              </a:rPr>
              <a:t>ời sống con ng</a:t>
            </a:r>
            <a:r>
              <a:rPr lang="vi-VN" sz="3200" b="1" i="1" smtClean="0">
                <a:solidFill>
                  <a:srgbClr val="660066"/>
                </a:solidFill>
                <a:effectLst/>
                <a:latin typeface="Arial" charset="0"/>
              </a:rPr>
              <a:t>ư</a:t>
            </a:r>
            <a:r>
              <a:rPr lang="en-US" sz="3200" b="1" i="1" smtClean="0">
                <a:solidFill>
                  <a:srgbClr val="660066"/>
                </a:solidFill>
                <a:effectLst/>
                <a:latin typeface="Arial" charset="0"/>
              </a:rPr>
              <a:t>ời?</a:t>
            </a:r>
            <a:endParaRPr lang="en-US" sz="4000" b="1" i="1" smtClean="0">
              <a:effectLst/>
              <a:latin typeface="Arial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90600" y="50292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 i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4343400" y="5105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6629400" y="4953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7060" name="Rectangle 20"/>
          <p:cNvSpPr>
            <a:spLocks noChangeArrowheads="1"/>
          </p:cNvSpPr>
          <p:nvPr/>
        </p:nvSpPr>
        <p:spPr bwMode="auto">
          <a:xfrm>
            <a:off x="3505200" y="58674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chemeClr val="bg2"/>
                </a:solidFill>
                <a:latin typeface="Arial" charset="0"/>
              </a:rPr>
              <a:t>Thuyền buồm</a:t>
            </a:r>
          </a:p>
        </p:txBody>
      </p:sp>
      <p:graphicFrame>
        <p:nvGraphicFramePr>
          <p:cNvPr id="87062" name="Object 22"/>
          <p:cNvGraphicFramePr>
            <a:graphicFrameLocks noChangeAspect="1"/>
          </p:cNvGraphicFramePr>
          <p:nvPr/>
        </p:nvGraphicFramePr>
        <p:xfrm>
          <a:off x="762000" y="1828800"/>
          <a:ext cx="3200400" cy="3657600"/>
        </p:xfrm>
        <a:graphic>
          <a:graphicData uri="http://schemas.openxmlformats.org/presentationml/2006/ole">
            <p:oleObj spid="_x0000_s27655" name="Clip" r:id="rId3" imgW="5562600" imgH="5348288" progId="MS_ClipArt_Gallery.2">
              <p:embed/>
            </p:oleObj>
          </a:graphicData>
        </a:graphic>
      </p:graphicFrame>
      <p:pic>
        <p:nvPicPr>
          <p:cNvPr id="87065" name="Picture 25" descr="j02921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7526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1" smtClean="0">
                <a:solidFill>
                  <a:srgbClr val="660066"/>
                </a:solidFill>
                <a:effectLst/>
                <a:latin typeface="Arial" charset="0"/>
              </a:rPr>
              <a:t>Công dụng của gió tự nhiên </a:t>
            </a:r>
            <a:r>
              <a:rPr lang="vi-VN" sz="3200" b="1" i="1" smtClean="0">
                <a:solidFill>
                  <a:srgbClr val="660066"/>
                </a:solidFill>
                <a:effectLst/>
                <a:latin typeface="Arial" charset="0"/>
              </a:rPr>
              <a:t>đ</a:t>
            </a:r>
            <a:r>
              <a:rPr lang="en-US" sz="3200" b="1" i="1" smtClean="0">
                <a:solidFill>
                  <a:srgbClr val="660066"/>
                </a:solidFill>
                <a:effectLst/>
                <a:latin typeface="Arial" charset="0"/>
              </a:rPr>
              <a:t>ối với </a:t>
            </a:r>
            <a:r>
              <a:rPr lang="vi-VN" sz="3200" b="1" i="1" smtClean="0">
                <a:solidFill>
                  <a:srgbClr val="660066"/>
                </a:solidFill>
                <a:effectLst/>
                <a:latin typeface="Arial" charset="0"/>
              </a:rPr>
              <a:t>đ</a:t>
            </a:r>
            <a:r>
              <a:rPr lang="en-US" sz="3200" b="1" i="1" smtClean="0">
                <a:solidFill>
                  <a:srgbClr val="660066"/>
                </a:solidFill>
                <a:effectLst/>
                <a:latin typeface="Arial" charset="0"/>
              </a:rPr>
              <a:t>ời sống con ng</a:t>
            </a:r>
            <a:r>
              <a:rPr lang="vi-VN" sz="3200" b="1" i="1" smtClean="0">
                <a:solidFill>
                  <a:srgbClr val="660066"/>
                </a:solidFill>
                <a:effectLst/>
                <a:latin typeface="Arial" charset="0"/>
              </a:rPr>
              <a:t>ư</a:t>
            </a:r>
            <a:r>
              <a:rPr lang="en-US" sz="3200" b="1" i="1" smtClean="0">
                <a:solidFill>
                  <a:srgbClr val="660066"/>
                </a:solidFill>
                <a:effectLst/>
                <a:latin typeface="Arial" charset="0"/>
              </a:rPr>
              <a:t>ời:</a:t>
            </a:r>
            <a:endParaRPr lang="en-US" sz="4000" b="1" i="1" smtClean="0">
              <a:effectLst/>
              <a:latin typeface="Arial" charset="0"/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609600" y="59436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FFFF00"/>
                </a:solidFill>
                <a:latin typeface="Arial" charset="0"/>
              </a:rPr>
              <a:t>Cối xay gió</a:t>
            </a:r>
          </a:p>
        </p:txBody>
      </p:sp>
      <p:pic>
        <p:nvPicPr>
          <p:cNvPr id="93194" name="Picture 10" descr="j02828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19325"/>
            <a:ext cx="2895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4343400" y="5105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8678" name="Rectangle 14"/>
          <p:cNvSpPr>
            <a:spLocks noChangeArrowheads="1"/>
          </p:cNvSpPr>
          <p:nvPr/>
        </p:nvSpPr>
        <p:spPr bwMode="auto">
          <a:xfrm>
            <a:off x="990600" y="50292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 i="1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9320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09800"/>
            <a:ext cx="274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209800"/>
            <a:ext cx="2590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4038600" y="59436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Tạo ra điện năng</a:t>
            </a:r>
          </a:p>
        </p:txBody>
      </p:sp>
      <p:pic>
        <p:nvPicPr>
          <p:cNvPr id="93211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838700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1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09800"/>
            <a:ext cx="289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191" grpId="0"/>
      <p:bldP spid="932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31" name="Picture 19" descr="wright_v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0" name="AutoShape 18"/>
          <p:cNvSpPr>
            <a:spLocks noChangeArrowheads="1"/>
          </p:cNvSpPr>
          <p:nvPr/>
        </p:nvSpPr>
        <p:spPr bwMode="auto">
          <a:xfrm>
            <a:off x="2286000" y="5486400"/>
            <a:ext cx="4191000" cy="1371600"/>
          </a:xfrm>
          <a:prstGeom prst="wedgeEllipseCallout">
            <a:avLst>
              <a:gd name="adj1" fmla="val -37046"/>
              <a:gd name="adj2" fmla="val 43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5791200"/>
            <a:ext cx="3733800" cy="762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i="1" smtClean="0">
                <a:solidFill>
                  <a:srgbClr val="FFFF00"/>
                </a:solidFill>
                <a:latin typeface="Arial"/>
              </a:rPr>
              <a:t>Phát minh ra: Khinh khí cầu, máy bay </a:t>
            </a:r>
          </a:p>
        </p:txBody>
      </p:sp>
      <p:pic>
        <p:nvPicPr>
          <p:cNvPr id="9012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384300"/>
          </a:xfrm>
          <a:noFill/>
        </p:spPr>
        <p:txBody>
          <a:bodyPr/>
          <a:lstStyle/>
          <a:p>
            <a:pPr eaLnBrk="1" hangingPunct="1"/>
            <a:r>
              <a:rPr lang="en-US" sz="3600" b="1" i="1" smtClean="0">
                <a:solidFill>
                  <a:srgbClr val="660033"/>
                </a:solidFill>
                <a:effectLst/>
                <a:latin typeface="Arial" charset="0"/>
              </a:rPr>
              <a:t>Ứng dụng của gió trong tự nhiên đối với đời sống con người:</a:t>
            </a:r>
          </a:p>
        </p:txBody>
      </p:sp>
      <p:pic>
        <p:nvPicPr>
          <p:cNvPr id="90127" name="Picture 15" descr="j023472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4572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1219200"/>
            <a:ext cx="5715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4 -0.09722 C -0.15295 -0.14977 -0.35191 -0.20231 -0.5 -0.08611 C -0.64826 0.03009 -0.78645 0.48542 -0.84375 0.59977 " pathEditMode="relative" rAng="0" ptsTypes="aaA">
                                      <p:cBhvr>
                                        <p:cTn id="20" dur="5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4290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28600"/>
            <a:ext cx="4705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4290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762000" y="3276600"/>
            <a:ext cx="7848600" cy="10668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6600" b="1" i="1">
                <a:solidFill>
                  <a:srgbClr val="800080"/>
                </a:solidFill>
                <a:latin typeface="Arial" charset="0"/>
              </a:rPr>
              <a:t>T</a:t>
            </a:r>
            <a:r>
              <a:rPr lang="en-US" sz="6000" b="1" i="1">
                <a:solidFill>
                  <a:srgbClr val="800080"/>
                </a:solidFill>
                <a:latin typeface="Arial" charset="0"/>
              </a:rPr>
              <a:t>ại sao có gió?</a:t>
            </a:r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0" y="838200"/>
            <a:ext cx="9144000" cy="4114800"/>
          </a:xfrm>
          <a:prstGeom prst="wedgeRoundRectCallout">
            <a:avLst>
              <a:gd name="adj1" fmla="val -2292"/>
              <a:gd name="adj2" fmla="val -47954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2590800" y="16002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44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Củng cố: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04800" y="1295400"/>
            <a:ext cx="8458200" cy="3200400"/>
          </a:xfrm>
          <a:prstGeom prst="rect">
            <a:avLst/>
          </a:prstGeom>
          <a:noFill/>
          <a:ln w="57150" cmpd="thinThick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 i="1" u="sng">
              <a:solidFill>
                <a:srgbClr val="FF00FF"/>
              </a:solidFill>
              <a:latin typeface="Arial" charset="0"/>
            </a:endParaRPr>
          </a:p>
          <a:p>
            <a:pPr algn="ctr"/>
            <a:r>
              <a:rPr lang="en-US" sz="2800" b="1" i="1">
                <a:solidFill>
                  <a:schemeClr val="bg2"/>
                </a:solidFill>
                <a:latin typeface="Arial" charset="0"/>
              </a:rPr>
              <a:t>Sự chênh lệch nhiệt độ trong không khí làm </a:t>
            </a:r>
          </a:p>
          <a:p>
            <a:pPr algn="ctr"/>
            <a:r>
              <a:rPr lang="en-US" sz="2800" b="1" i="1">
                <a:solidFill>
                  <a:schemeClr val="bg2"/>
                </a:solidFill>
                <a:latin typeface="Arial" charset="0"/>
              </a:rPr>
              <a:t>     không khí chuyển động.</a:t>
            </a:r>
          </a:p>
          <a:p>
            <a:pPr algn="ctr"/>
            <a:r>
              <a:rPr lang="en-US" sz="2800" b="1" i="1">
                <a:solidFill>
                  <a:schemeClr val="bg2"/>
                </a:solidFill>
                <a:latin typeface="Arial" charset="0"/>
              </a:rPr>
              <a:t>    Không khí chuyển động từ nơi </a:t>
            </a:r>
            <a:r>
              <a:rPr lang="en-US" sz="2800" b="1" i="1">
                <a:solidFill>
                  <a:schemeClr val="accent1"/>
                </a:solidFill>
                <a:latin typeface="Arial" charset="0"/>
              </a:rPr>
              <a:t>lạnh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 đến nơi </a:t>
            </a:r>
            <a:r>
              <a:rPr lang="en-US" sz="2800" b="1" i="1">
                <a:solidFill>
                  <a:schemeClr val="hlink"/>
                </a:solidFill>
                <a:latin typeface="Arial" charset="0"/>
              </a:rPr>
              <a:t>nóng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.</a:t>
            </a:r>
          </a:p>
          <a:p>
            <a:pPr algn="ctr"/>
            <a:r>
              <a:rPr lang="en-US" sz="2800" b="1" i="1">
                <a:solidFill>
                  <a:schemeClr val="bg2"/>
                </a:solidFill>
                <a:latin typeface="Arial" charset="0"/>
              </a:rPr>
              <a:t>    </a:t>
            </a:r>
            <a:r>
              <a:rPr lang="en-US" sz="3200" b="1" i="1">
                <a:solidFill>
                  <a:srgbClr val="FF00FF"/>
                </a:solidFill>
                <a:latin typeface="Arial" charset="0"/>
              </a:rPr>
              <a:t>Sự chuyển động của</a:t>
            </a:r>
            <a:r>
              <a:rPr lang="en-US" sz="2000" b="1" i="1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200" b="1" i="1">
                <a:solidFill>
                  <a:srgbClr val="FF00FF"/>
                </a:solidFill>
                <a:latin typeface="Arial" charset="0"/>
              </a:rPr>
              <a:t>không khí tạo ra gió.</a:t>
            </a:r>
          </a:p>
          <a:p>
            <a:pPr algn="ctr"/>
            <a:endParaRPr lang="en-US" sz="2800" b="1" i="1">
              <a:solidFill>
                <a:srgbClr val="FF00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 build="p" autoUpdateAnimBg="0"/>
      <p:bldP spid="65547" grpId="0" animBg="1"/>
      <p:bldP spid="65545" grpId="0" autoUpdateAnimBg="0"/>
      <p:bldP spid="6554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ANH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5" descr="floydani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19400" y="4191000"/>
            <a:ext cx="2743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8600" y="1676400"/>
            <a:ext cx="8534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   </a:t>
            </a:r>
            <a:r>
              <a:rPr lang="en-US" sz="2800" b="1" i="1" u="sng">
                <a:solidFill>
                  <a:srgbClr val="99FF66"/>
                </a:solidFill>
                <a:latin typeface="Arial" charset="0"/>
              </a:rPr>
              <a:t>Dặn dò:</a:t>
            </a:r>
            <a:r>
              <a:rPr lang="en-US" sz="2400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en-US" sz="2800" b="1">
                <a:solidFill>
                  <a:srgbClr val="66FF33"/>
                </a:solidFill>
                <a:latin typeface="Arial" charset="0"/>
              </a:rPr>
              <a:t>Học thuộc mục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bạn cần biết và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  <a:latin typeface="Arial" charset="0"/>
              </a:rPr>
              <a:t>            sưu tầm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tranh ảnh về tác hại của bão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8264 -0.40162 L 0.7993 -0.63125 C 0.7401 -0.67824 0.67812 -0.70185 0.65139 -0.65394 C 0.61284 -0.61597 0.6085 -0.53959 0.61944 -0.45672 L 0.69652 -0.02709 " pathEditMode="relative" rAng="14036469" ptsTypes="FffFF">
                                      <p:cBhvr>
                                        <p:cTn id="16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0" name="AutoShape 12"/>
          <p:cNvSpPr>
            <a:spLocks noChangeArrowheads="1"/>
          </p:cNvSpPr>
          <p:nvPr/>
        </p:nvSpPr>
        <p:spPr bwMode="auto">
          <a:xfrm>
            <a:off x="228600" y="4495800"/>
            <a:ext cx="8458200" cy="1828800"/>
          </a:xfrm>
          <a:prstGeom prst="wedgeEllipseCallout">
            <a:avLst>
              <a:gd name="adj1" fmla="val -39528"/>
              <a:gd name="adj2" fmla="val 5998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0"/>
            <a:ext cx="6629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u="sng" smtClean="0">
                <a:solidFill>
                  <a:srgbClr val="0000CC"/>
                </a:solidFill>
                <a:latin typeface="Arial"/>
              </a:rPr>
              <a:t>Hoạt động khởi động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429000"/>
            <a:ext cx="76200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800" i="1" smtClean="0">
                <a:solidFill>
                  <a:srgbClr val="FF00FF"/>
                </a:solidFill>
                <a:latin typeface="Arial"/>
              </a:rPr>
              <a:t>                             </a:t>
            </a:r>
            <a:r>
              <a:rPr lang="en-US" sz="2800" i="1" smtClean="0">
                <a:latin typeface="Arial"/>
              </a:rPr>
              <a:t>(Không khí cần cho sự sống)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200" y="487680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FFFF00"/>
                </a:solidFill>
                <a:latin typeface="Arial" charset="0"/>
              </a:rPr>
              <a:t>-Nêu ví dụ chứng tỏ không khí cần cho cuộc sống con </a:t>
            </a:r>
          </a:p>
          <a:p>
            <a:r>
              <a:rPr lang="en-US" sz="2400">
                <a:solidFill>
                  <a:srgbClr val="FFFF00"/>
                </a:solidFill>
                <a:latin typeface="Arial" charset="0"/>
              </a:rPr>
              <a:t>         ng</a:t>
            </a:r>
            <a:r>
              <a:rPr lang="vi-VN" sz="2400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ời , </a:t>
            </a:r>
            <a:r>
              <a:rPr lang="vi-VN" sz="24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ộng vật và thực vật?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2514600" y="4800600"/>
            <a:ext cx="662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3733800" y="2209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CC3300"/>
                </a:solidFill>
                <a:latin typeface="Arial" charset="0"/>
              </a:rPr>
              <a:t>?</a:t>
            </a:r>
            <a:endParaRPr lang="en-US" sz="2000">
              <a:latin typeface="Arial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34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000" u="sng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cũ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0" grpId="0" animBg="1"/>
      <p:bldP spid="12290" grpId="0" autoUpdateAnimBg="0"/>
      <p:bldP spid="12291" grpId="0" build="p" autoUpdateAnimBg="0"/>
      <p:bldP spid="12293" grpId="0" autoUpdateAnimBg="0"/>
      <p:bldP spid="1229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solidFill>
                  <a:srgbClr val="FF00FF"/>
                </a:solidFill>
                <a:latin typeface="Arial"/>
              </a:rPr>
              <a:t>Nhận xét:</a:t>
            </a:r>
          </a:p>
        </p:txBody>
      </p:sp>
      <p:pic>
        <p:nvPicPr>
          <p:cNvPr id="98313" name="Picture 9" descr="j02832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609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 descr="j035664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590800"/>
            <a:ext cx="304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057400"/>
            <a:ext cx="7162800" cy="4316413"/>
            <a:chOff x="624" y="1152"/>
            <a:chExt cx="4512" cy="2719"/>
          </a:xfrm>
        </p:grpSpPr>
        <p:pic>
          <p:nvPicPr>
            <p:cNvPr id="7175" name="Picture 5" descr="j0283640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4" y="1152"/>
              <a:ext cx="2832" cy="2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6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600" y="1488"/>
              <a:ext cx="1536" cy="408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Hoan Hô!...</a:t>
              </a:r>
            </a:p>
          </p:txBody>
        </p:sp>
      </p:grpSp>
      <p:pic>
        <p:nvPicPr>
          <p:cNvPr id="7174" name="Picture 7" descr="AG00612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447800"/>
            <a:ext cx="3048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39700"/>
            <a:ext cx="8686800" cy="1384300"/>
          </a:xfrm>
          <a:ln>
            <a:solidFill>
              <a:srgbClr val="006666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b="1" i="1" smtClean="0">
                <a:latin typeface="Arial"/>
              </a:rPr>
              <a:t>    </a:t>
            </a:r>
            <a:r>
              <a:rPr lang="en-US" sz="4000" b="1" i="1" smtClean="0">
                <a:solidFill>
                  <a:srgbClr val="FF00FF"/>
                </a:solidFill>
                <a:latin typeface="Arial"/>
              </a:rPr>
              <a:t>Nhờ </a:t>
            </a:r>
            <a:r>
              <a:rPr lang="vi-VN" sz="4000" b="1" i="1" smtClean="0">
                <a:solidFill>
                  <a:srgbClr val="FF00FF"/>
                </a:solidFill>
                <a:latin typeface="Arial"/>
              </a:rPr>
              <a:t>đ</a:t>
            </a:r>
            <a:r>
              <a:rPr lang="en-US" sz="4000" b="1" i="1" smtClean="0">
                <a:solidFill>
                  <a:srgbClr val="FF00FF"/>
                </a:solidFill>
                <a:latin typeface="Arial"/>
              </a:rPr>
              <a:t>âu lá cây lay </a:t>
            </a:r>
            <a:r>
              <a:rPr lang="vi-VN" sz="4000" b="1" i="1" smtClean="0">
                <a:solidFill>
                  <a:srgbClr val="FF00FF"/>
                </a:solidFill>
                <a:latin typeface="Arial"/>
              </a:rPr>
              <a:t>đ</a:t>
            </a:r>
            <a:r>
              <a:rPr lang="en-US" sz="4000" b="1" i="1" smtClean="0">
                <a:solidFill>
                  <a:srgbClr val="FF00FF"/>
                </a:solidFill>
                <a:latin typeface="Arial"/>
              </a:rPr>
              <a:t>ộng? </a:t>
            </a:r>
            <a:br>
              <a:rPr lang="en-US" sz="4000" b="1" i="1" smtClean="0">
                <a:solidFill>
                  <a:srgbClr val="FF00FF"/>
                </a:solidFill>
                <a:latin typeface="Arial"/>
              </a:rPr>
            </a:br>
            <a:r>
              <a:rPr lang="en-US" sz="4000" b="1" i="1" smtClean="0">
                <a:solidFill>
                  <a:srgbClr val="FF00FF"/>
                </a:solidFill>
                <a:latin typeface="Arial"/>
              </a:rPr>
              <a:t>Diều</a:t>
            </a:r>
            <a:r>
              <a:rPr lang="en-US" sz="4000" b="1" i="1" smtClean="0"/>
              <a:t> </a:t>
            </a:r>
            <a:r>
              <a:rPr lang="en-US" sz="4000" b="1" i="1" smtClean="0">
                <a:solidFill>
                  <a:srgbClr val="FF00FF"/>
                </a:solidFill>
                <a:latin typeface="Arial"/>
              </a:rPr>
              <a:t>bay?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2895600" y="2971800"/>
            <a:ext cx="2659062" cy="3427413"/>
            <a:chOff x="95" y="1920"/>
            <a:chExt cx="1339" cy="1727"/>
          </a:xfrm>
        </p:grpSpPr>
        <p:pic>
          <p:nvPicPr>
            <p:cNvPr id="8197" name="Picture 9" descr="Tha dieu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" y="1920"/>
              <a:ext cx="1339" cy="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11" descr="j0283106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1920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6" name="Picture 10" descr="AG00612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655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75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118 -0.00532 L 0.99653 -0.0050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 descr="fla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7696200" cy="13573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7200" kern="10" spc="-7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TẠI SAO CÓ GIÓ ?</a:t>
            </a:r>
          </a:p>
        </p:txBody>
      </p:sp>
      <p:pic>
        <p:nvPicPr>
          <p:cNvPr id="9220" name="Picture 9" descr="AG00538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6" descr="j017829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9566">
            <a:off x="4267200" y="725488"/>
            <a:ext cx="160020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ChangeArrowheads="1"/>
          </p:cNvSpPr>
          <p:nvPr/>
        </p:nvSpPr>
        <p:spPr bwMode="auto">
          <a:xfrm>
            <a:off x="990600" y="1981200"/>
            <a:ext cx="586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3318" name="Rectangle 1030"/>
          <p:cNvSpPr>
            <a:spLocks noChangeArrowheads="1"/>
          </p:cNvSpPr>
          <p:nvPr/>
        </p:nvSpPr>
        <p:spPr bwMode="auto">
          <a:xfrm>
            <a:off x="990600" y="1752600"/>
            <a:ext cx="624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3325" name="Rectangle 1037"/>
          <p:cNvSpPr>
            <a:spLocks noChangeArrowheads="1"/>
          </p:cNvSpPr>
          <p:nvPr/>
        </p:nvSpPr>
        <p:spPr bwMode="auto">
          <a:xfrm>
            <a:off x="457200" y="1447800"/>
            <a:ext cx="541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1:   Ch</a:t>
            </a:r>
            <a:r>
              <a:rPr lang="vi-VN" sz="32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ơ</a:t>
            </a:r>
            <a:r>
              <a:rPr lang="en-US" sz="32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 chong chóng</a:t>
            </a:r>
          </a:p>
        </p:txBody>
      </p:sp>
      <p:sp>
        <p:nvSpPr>
          <p:cNvPr id="13326" name="Rectangle 1038"/>
          <p:cNvSpPr>
            <a:spLocks noChangeArrowheads="1"/>
          </p:cNvSpPr>
          <p:nvPr/>
        </p:nvSpPr>
        <p:spPr bwMode="auto">
          <a:xfrm>
            <a:off x="1524000" y="60960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8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13336" name="Picture 1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57200"/>
            <a:ext cx="19129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1" name="Rectangle 1053"/>
          <p:cNvSpPr>
            <a:spLocks noChangeArrowheads="1"/>
          </p:cNvSpPr>
          <p:nvPr/>
        </p:nvSpPr>
        <p:spPr bwMode="auto">
          <a:xfrm>
            <a:off x="0" y="2314575"/>
            <a:ext cx="6324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Các em cùng chơi:</a:t>
            </a:r>
            <a: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</a:p>
          <a:p>
            <a:pPr lvl="4">
              <a:defRPr/>
            </a:pPr>
            <a:r>
              <a:rPr lang="en-US" sz="3600" i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Trò chơi chong chóng !</a:t>
            </a:r>
          </a:p>
        </p:txBody>
      </p:sp>
      <p:grpSp>
        <p:nvGrpSpPr>
          <p:cNvPr id="2" name="Group 1056"/>
          <p:cNvGrpSpPr>
            <a:grpSpLocks/>
          </p:cNvGrpSpPr>
          <p:nvPr/>
        </p:nvGrpSpPr>
        <p:grpSpPr bwMode="auto">
          <a:xfrm>
            <a:off x="6619875" y="3352800"/>
            <a:ext cx="2524125" cy="3273425"/>
            <a:chOff x="3961" y="2016"/>
            <a:chExt cx="1590" cy="2062"/>
          </a:xfrm>
        </p:grpSpPr>
        <p:pic>
          <p:nvPicPr>
            <p:cNvPr id="10256" name="Picture 1057" descr="Chong cho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2" y="2016"/>
              <a:ext cx="1279" cy="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10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1" y="2189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55"/>
          <p:cNvGrpSpPr>
            <a:grpSpLocks/>
          </p:cNvGrpSpPr>
          <p:nvPr/>
        </p:nvGrpSpPr>
        <p:grpSpPr bwMode="auto">
          <a:xfrm>
            <a:off x="6619875" y="3352800"/>
            <a:ext cx="2524125" cy="3273425"/>
            <a:chOff x="3961" y="2016"/>
            <a:chExt cx="1590" cy="2062"/>
          </a:xfrm>
        </p:grpSpPr>
        <p:pic>
          <p:nvPicPr>
            <p:cNvPr id="10254" name="Picture 1052" descr="Chong cho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2" y="2016"/>
              <a:ext cx="1279" cy="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10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1" y="2189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35" name="Rectangle 1047"/>
          <p:cNvSpPr>
            <a:spLocks noChangeArrowheads="1"/>
          </p:cNvSpPr>
          <p:nvPr/>
        </p:nvSpPr>
        <p:spPr bwMode="auto">
          <a:xfrm>
            <a:off x="3657600" y="4191000"/>
            <a:ext cx="4275138" cy="10779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Quan sát chong chóng, nêu kết quả?</a:t>
            </a:r>
          </a:p>
        </p:txBody>
      </p:sp>
      <p:pic>
        <p:nvPicPr>
          <p:cNvPr id="13347" name="Picture 1059" descr="Chong chong quay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352800"/>
            <a:ext cx="2514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8" name="Picture 1060" descr="j028347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81000"/>
            <a:ext cx="21478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WordArt 1061"/>
          <p:cNvSpPr>
            <a:spLocks noChangeArrowheads="1" noChangeShapeType="1" noTextEdit="1"/>
          </p:cNvSpPr>
          <p:nvPr/>
        </p:nvSpPr>
        <p:spPr bwMode="auto">
          <a:xfrm>
            <a:off x="1800225" y="304800"/>
            <a:ext cx="5133975" cy="9191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800" kern="10" spc="-4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TẠI SAO CÓ GIÓ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0578 L -0.64531 0.0168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0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1" grpId="0"/>
      <p:bldP spid="133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629400" y="3657600"/>
            <a:ext cx="2514600" cy="3200400"/>
            <a:chOff x="4176" y="2304"/>
            <a:chExt cx="1584" cy="2016"/>
          </a:xfrm>
        </p:grpSpPr>
        <p:pic>
          <p:nvPicPr>
            <p:cNvPr id="11279" name="Picture 20" descr="Chong cho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87" y="2304"/>
              <a:ext cx="1573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76" y="2678"/>
              <a:ext cx="572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981200" y="90488"/>
            <a:ext cx="472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 u="sng">
                <a:solidFill>
                  <a:srgbClr val="FF00FF"/>
                </a:solidFill>
                <a:latin typeface="Arial" charset="0"/>
              </a:rPr>
              <a:t>Chơi mà học:</a:t>
            </a:r>
          </a:p>
          <a:p>
            <a:pPr algn="ctr"/>
            <a:r>
              <a:rPr lang="en-US" sz="3200" i="1">
                <a:solidFill>
                  <a:srgbClr val="FF00FF"/>
                </a:solidFill>
                <a:latin typeface="Arial" charset="0"/>
              </a:rPr>
              <a:t>(Chong chóng quay)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1828800" y="1843088"/>
            <a:ext cx="601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i="1">
                <a:solidFill>
                  <a:srgbClr val="0000CC"/>
                </a:solidFill>
              </a:rPr>
              <a:t>-</a:t>
            </a:r>
            <a:r>
              <a:rPr lang="en-US" sz="280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i="1">
                <a:solidFill>
                  <a:srgbClr val="0000CC"/>
                </a:solidFill>
              </a:rPr>
              <a:t>Làm thế nào để chong chóng quay?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1828800" y="2528888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i="1">
                <a:solidFill>
                  <a:srgbClr val="0000CC"/>
                </a:solidFill>
                <a:latin typeface="Arial" charset="0"/>
              </a:rPr>
              <a:t>-Làm thế nào để chong chóng </a:t>
            </a:r>
            <a:r>
              <a:rPr lang="en-US" sz="2800" i="1">
                <a:solidFill>
                  <a:schemeClr val="hlink"/>
                </a:solidFill>
                <a:latin typeface="Arial" charset="0"/>
              </a:rPr>
              <a:t>quay nhanh?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1828800" y="2986088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i="1">
                <a:solidFill>
                  <a:srgbClr val="0000CC"/>
                </a:solidFill>
                <a:latin typeface="Arial" charset="0"/>
              </a:rPr>
              <a:t>-Làm thế nào để chong chóng </a:t>
            </a:r>
            <a:r>
              <a:rPr lang="en-US" sz="2800" i="1">
                <a:solidFill>
                  <a:srgbClr val="FF9900"/>
                </a:solidFill>
                <a:latin typeface="Arial" charset="0"/>
              </a:rPr>
              <a:t>quay chậm?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19129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286000" y="1462088"/>
            <a:ext cx="411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Khi trời không có gió:</a:t>
            </a:r>
          </a:p>
        </p:txBody>
      </p:sp>
      <p:pic>
        <p:nvPicPr>
          <p:cNvPr id="17430" name="Picture 22" descr="Chong chong quay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667125"/>
            <a:ext cx="25146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4" descr="Chong chong quay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581400"/>
            <a:ext cx="251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828800" y="3595688"/>
            <a:ext cx="6096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00CC"/>
                </a:solidFill>
                <a:latin typeface="Arial" charset="0"/>
              </a:rPr>
              <a:t>- Khi nào thì chong chóng  </a:t>
            </a:r>
            <a:r>
              <a:rPr lang="en-US" sz="2800" i="1">
                <a:solidFill>
                  <a:srgbClr val="660033"/>
                </a:solidFill>
                <a:latin typeface="Arial" charset="0"/>
              </a:rPr>
              <a:t>không quay?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9144000" y="381000"/>
            <a:ext cx="3324225" cy="3248025"/>
            <a:chOff x="1584" y="2274"/>
            <a:chExt cx="2094" cy="2046"/>
          </a:xfrm>
        </p:grpSpPr>
        <p:pic>
          <p:nvPicPr>
            <p:cNvPr id="11277" name="Picture 2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76" y="2274"/>
              <a:ext cx="1902" cy="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4" y="2544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3.33333E-6 L -0.70417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44 -0.14792 L -1.00677 0.46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" y="30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 autoUpdateAnimBg="0"/>
      <p:bldP spid="174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76600" y="623888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b="1" i="1" u="sng">
                <a:solidFill>
                  <a:srgbClr val="CC00CC"/>
                </a:solidFill>
                <a:latin typeface="Arial" charset="0"/>
              </a:rPr>
              <a:t>Nhận xét: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09688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i="1">
                <a:solidFill>
                  <a:schemeClr val="bg2"/>
                </a:solidFill>
                <a:latin typeface="Arial" charset="0"/>
              </a:rPr>
              <a:t>- 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Cầm chong chóng </a:t>
            </a:r>
            <a:r>
              <a:rPr lang="en-US" sz="2800" b="1" i="1">
                <a:solidFill>
                  <a:srgbClr val="9966FF"/>
                </a:solidFill>
                <a:latin typeface="Arial" charset="0"/>
              </a:rPr>
              <a:t>chạy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, 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tạo ra gió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 làm chong chóng </a:t>
            </a:r>
            <a:r>
              <a:rPr lang="en-US" sz="2800" b="1" i="1">
                <a:solidFill>
                  <a:srgbClr val="D60093"/>
                </a:solidFill>
                <a:latin typeface="Arial" charset="0"/>
              </a:rPr>
              <a:t>quay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.</a:t>
            </a:r>
            <a:r>
              <a:rPr lang="en-US" sz="2800" i="1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2071688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i="1">
                <a:solidFill>
                  <a:schemeClr val="bg2"/>
                </a:solidFill>
                <a:latin typeface="Arial" charset="0"/>
              </a:rPr>
              <a:t>- 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Muốn chong chóng </a:t>
            </a:r>
            <a:r>
              <a:rPr lang="en-US" sz="2800" b="1" i="1">
                <a:solidFill>
                  <a:srgbClr val="D60093"/>
                </a:solidFill>
                <a:latin typeface="Arial" charset="0"/>
              </a:rPr>
              <a:t>quay nhanh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 thì phải </a:t>
            </a:r>
            <a:r>
              <a:rPr lang="en-US" sz="2800" b="1" i="1">
                <a:solidFill>
                  <a:srgbClr val="D60093"/>
                </a:solidFill>
                <a:latin typeface="Arial" charset="0"/>
              </a:rPr>
              <a:t>chạy nhanh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.</a:t>
            </a:r>
          </a:p>
        </p:txBody>
      </p:sp>
      <p:sp>
        <p:nvSpPr>
          <p:cNvPr id="12293" name="Line 9"/>
          <p:cNvSpPr>
            <a:spLocks noChangeShapeType="1"/>
          </p:cNvSpPr>
          <p:nvPr/>
        </p:nvSpPr>
        <p:spPr bwMode="auto">
          <a:xfrm>
            <a:off x="4343400" y="6477000"/>
            <a:ext cx="1752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4" name="Picture 11" descr="j020036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953000"/>
            <a:ext cx="18018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10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 descr="Chong chong quay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5720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525000" y="4343400"/>
            <a:ext cx="2524125" cy="2133600"/>
            <a:chOff x="3961" y="2016"/>
            <a:chExt cx="1590" cy="2062"/>
          </a:xfrm>
        </p:grpSpPr>
        <p:pic>
          <p:nvPicPr>
            <p:cNvPr id="12305" name="Picture 19" descr="Chong c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2" y="2016"/>
              <a:ext cx="1279" cy="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61" y="2189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447800" y="2681288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>
                <a:solidFill>
                  <a:schemeClr val="bg2"/>
                </a:solidFill>
                <a:latin typeface="Arial" charset="0"/>
              </a:rPr>
              <a:t>- Muốn chong chóng </a:t>
            </a:r>
            <a:r>
              <a:rPr lang="en-US" sz="2800" b="1" i="1">
                <a:solidFill>
                  <a:srgbClr val="9966FF"/>
                </a:solidFill>
                <a:latin typeface="Arial" charset="0"/>
              </a:rPr>
              <a:t>quay chậm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 t</a:t>
            </a:r>
            <a:r>
              <a:rPr lang="en-US" sz="2800" b="1" i="1">
                <a:solidFill>
                  <a:schemeClr val="bg2"/>
                </a:solidFill>
              </a:rPr>
              <a:t>h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ỡ ta </a:t>
            </a:r>
            <a:r>
              <a:rPr lang="en-US" sz="2800" b="1" i="1">
                <a:solidFill>
                  <a:srgbClr val="9966FF"/>
                </a:solidFill>
              </a:rPr>
              <a:t>c</a:t>
            </a:r>
            <a:r>
              <a:rPr lang="en-US" sz="2800" b="1" i="1">
                <a:solidFill>
                  <a:srgbClr val="9966FF"/>
                </a:solidFill>
                <a:latin typeface="Arial" charset="0"/>
              </a:rPr>
              <a:t>hạy chậm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.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981200" y="3443288"/>
            <a:ext cx="7162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- </a:t>
            </a:r>
            <a:r>
              <a:rPr lang="en-US" sz="2800" b="1" i="1">
                <a:solidFill>
                  <a:srgbClr val="9966FF"/>
                </a:solidFill>
                <a:latin typeface="Arial" charset="0"/>
              </a:rPr>
              <a:t>Không có gió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 thì chong chóng </a:t>
            </a:r>
            <a:r>
              <a:rPr lang="en-US" sz="2800" b="1" i="1">
                <a:solidFill>
                  <a:srgbClr val="9966FF"/>
                </a:solidFill>
                <a:latin typeface="Arial" charset="0"/>
              </a:rPr>
              <a:t>không quay</a:t>
            </a:r>
            <a:r>
              <a:rPr lang="en-US" sz="2000" b="1">
                <a:solidFill>
                  <a:schemeClr val="bg2"/>
                </a:solidFill>
                <a:latin typeface="Arial" charset="0"/>
              </a:rPr>
              <a:t>.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144000" y="838200"/>
            <a:ext cx="3886200" cy="1371600"/>
            <a:chOff x="1104" y="1536"/>
            <a:chExt cx="3264" cy="1679"/>
          </a:xfrm>
        </p:grpSpPr>
        <p:pic>
          <p:nvPicPr>
            <p:cNvPr id="12302" name="Picture 21" descr="j0178136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04" y="1536"/>
              <a:ext cx="3264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2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44" y="1872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48" y="1776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69 -0.51111 L -1.05469 0.033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27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917 -0.22222 L -0.69583 0.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" y="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20496" grpId="0"/>
    </p:bldLst>
  </p:timing>
</p:sld>
</file>

<file path=ppt/theme/theme1.xml><?xml version="1.0" encoding="utf-8"?>
<a:theme xmlns:a="http://schemas.openxmlformats.org/drawingml/2006/main" name="Ocean">
  <a:themeElements>
    <a:clrScheme name="Ocean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FFFF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FFF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4961</TotalTime>
  <Words>1024</Words>
  <Application>Microsoft PowerPoint</Application>
  <PresentationFormat>On-screen Show (4:3)</PresentationFormat>
  <Paragraphs>121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Times New Roman</vt:lpstr>
      <vt:lpstr>Arial</vt:lpstr>
      <vt:lpstr>Tahoma</vt:lpstr>
      <vt:lpstr>Wingdings</vt:lpstr>
      <vt:lpstr>.VnTime</vt:lpstr>
      <vt:lpstr>VNI-Times</vt:lpstr>
      <vt:lpstr>Ocean</vt:lpstr>
      <vt:lpstr>Microsoft Clip Gallery</vt:lpstr>
      <vt:lpstr>Bitmap Image</vt:lpstr>
      <vt:lpstr>Slide 1</vt:lpstr>
      <vt:lpstr>Slide 2</vt:lpstr>
      <vt:lpstr>Hoạt động khởi động</vt:lpstr>
      <vt:lpstr>Nhận xét:</vt:lpstr>
      <vt:lpstr>    Nhờ đâu lá cây lay động?  Diều bay?</vt:lpstr>
      <vt:lpstr>Slide 6</vt:lpstr>
      <vt:lpstr>Slide 7</vt:lpstr>
      <vt:lpstr>Slide 8</vt:lpstr>
      <vt:lpstr>Slide 9</vt:lpstr>
      <vt:lpstr>Nhận xét:</vt:lpstr>
      <vt:lpstr>Kết luận:</vt:lpstr>
      <vt:lpstr>Hoạt động 2:</vt:lpstr>
      <vt:lpstr>Slide 13</vt:lpstr>
      <vt:lpstr>Slide 14</vt:lpstr>
      <vt:lpstr>Slide 15</vt:lpstr>
      <vt:lpstr>Slide 16</vt:lpstr>
      <vt:lpstr>Kết luận :</vt:lpstr>
      <vt:lpstr>Slide 18</vt:lpstr>
      <vt:lpstr>Hoạt động 3:  Sự chuyển động không khí trong tự nhiên. </vt:lpstr>
      <vt:lpstr>                  Kết luận :</vt:lpstr>
      <vt:lpstr>Slide 21</vt:lpstr>
      <vt:lpstr>Gió trong tự nhiên</vt:lpstr>
      <vt:lpstr>Công dụng của gió tự nhiên đối với đời sống con người?</vt:lpstr>
      <vt:lpstr>Công dụng của gió tự nhiên đối với đời sống con người:</vt:lpstr>
      <vt:lpstr>Ứng dụng của gió trong tự nhiên đối với đời sống con người:</vt:lpstr>
      <vt:lpstr>Slide 26</vt:lpstr>
      <vt:lpstr>Slide 27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Së gi¸o dôc ®µo t¹o quËn hai bµ tr­ng **********</dc:title>
  <dc:creator>huy</dc:creator>
  <cp:lastModifiedBy>CSTeam</cp:lastModifiedBy>
  <cp:revision>152</cp:revision>
  <dcterms:created xsi:type="dcterms:W3CDTF">2000-03-02T12:24:53Z</dcterms:created>
  <dcterms:modified xsi:type="dcterms:W3CDTF">2016-06-30T01:10:31Z</dcterms:modified>
</cp:coreProperties>
</file>