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9" r:id="rId2"/>
    <p:sldId id="260" r:id="rId3"/>
    <p:sldId id="261" r:id="rId4"/>
    <p:sldId id="285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69" r:id="rId13"/>
    <p:sldId id="275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CC99"/>
    <a:srgbClr val="008A00"/>
    <a:srgbClr val="00AC00"/>
    <a:srgbClr val="006000"/>
    <a:srgbClr val="0000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3" autoAdjust="0"/>
    <p:restoredTop sz="94660"/>
  </p:normalViewPr>
  <p:slideViewPr>
    <p:cSldViewPr>
      <p:cViewPr varScale="1">
        <p:scale>
          <a:sx n="38" d="100"/>
          <a:sy n="38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793ED-140B-4787-93AA-58B060FB6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9EF6E-A6D1-4C8B-B8D7-1AEC57C6FE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93202-D938-4711-8ED2-094F124FE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FF8A4-E31F-4CEC-884E-FDFF25A85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52939-DA3D-4C04-8F2F-A2062D62B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AE90C-A52F-40D7-A421-A75A1E856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619BD-C2B8-4B23-8957-ED38C03EF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5FD34-2547-4D9C-BF6E-FFD1FF1AE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47FFB-F58C-48E4-9822-66AB15A21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36E0C-7CA0-4A8F-A147-EAA94519F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50165-7560-44BA-9F6F-E3811FC37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E928ADC7-7355-4E00-A865-B997BA2833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87630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Để giữ gìn nguồn tài nguyên nước chúng ta cần phải làm gì?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66800" y="35814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33FF"/>
                </a:solidFill>
                <a:latin typeface="Arial"/>
              </a:rPr>
              <a:t> </a:t>
            </a: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Chúng ta phải bảo vệ nguồn nước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143000" y="43434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Chúng ta phải tiết kiệm nước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219200" y="5029200"/>
            <a:ext cx="7086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Chúng ta phải giữ vệ sinh nguồn nước</a:t>
            </a:r>
          </a:p>
        </p:txBody>
      </p:sp>
      <p:pic>
        <p:nvPicPr>
          <p:cNvPr id="5136" name="Picture 16" descr="Bullet-06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Bullet-06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Bullet-06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25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27"/>
          <p:cNvSpPr txBox="1">
            <a:spLocks noChangeArrowheads="1"/>
          </p:cNvSpPr>
          <p:nvPr/>
        </p:nvSpPr>
        <p:spPr bwMode="auto">
          <a:xfrm>
            <a:off x="1127125" y="476250"/>
            <a:ext cx="3259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>
                <a:solidFill>
                  <a:srgbClr val="FF3300"/>
                </a:solidFill>
                <a:latin typeface="Arial" pitchFamily="34" charset="0"/>
              </a:rPr>
              <a:t>Kiểm tra bài cũ: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8" grpId="0"/>
      <p:bldP spid="5133" grpId="0"/>
      <p:bldP spid="5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6"/>
          <p:cNvSpPr>
            <a:spLocks noChangeShapeType="1"/>
          </p:cNvSpPr>
          <p:nvPr/>
        </p:nvSpPr>
        <p:spPr bwMode="auto">
          <a:xfrm flipH="1">
            <a:off x="4572000" y="152400"/>
            <a:ext cx="0" cy="6477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1000" y="1524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Những việc nên làm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0" y="152400"/>
            <a:ext cx="434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Những việc không nên làm</a:t>
            </a:r>
          </a:p>
        </p:txBody>
      </p:sp>
      <p:grpSp>
        <p:nvGrpSpPr>
          <p:cNvPr id="11269" name="Group 25"/>
          <p:cNvGrpSpPr>
            <a:grpSpLocks/>
          </p:cNvGrpSpPr>
          <p:nvPr/>
        </p:nvGrpSpPr>
        <p:grpSpPr bwMode="auto">
          <a:xfrm>
            <a:off x="152400" y="685800"/>
            <a:ext cx="4267200" cy="2819400"/>
            <a:chOff x="192" y="1296"/>
            <a:chExt cx="1584" cy="992"/>
          </a:xfrm>
        </p:grpSpPr>
        <p:pic>
          <p:nvPicPr>
            <p:cNvPr id="11285" name="Picture 26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Oval 27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solidFill>
                    <a:srgbClr val="FF0066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1270" name="Group 28"/>
          <p:cNvGrpSpPr>
            <a:grpSpLocks/>
          </p:cNvGrpSpPr>
          <p:nvPr/>
        </p:nvGrpSpPr>
        <p:grpSpPr bwMode="auto">
          <a:xfrm>
            <a:off x="4800600" y="685800"/>
            <a:ext cx="4114800" cy="2895600"/>
            <a:chOff x="2016" y="1308"/>
            <a:chExt cx="1632" cy="955"/>
          </a:xfrm>
        </p:grpSpPr>
        <p:pic>
          <p:nvPicPr>
            <p:cNvPr id="11283" name="Picture 29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Oval 30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solidFill>
                    <a:srgbClr val="FF0066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1271" name="Group 31"/>
          <p:cNvGrpSpPr>
            <a:grpSpLocks/>
          </p:cNvGrpSpPr>
          <p:nvPr/>
        </p:nvGrpSpPr>
        <p:grpSpPr bwMode="auto">
          <a:xfrm>
            <a:off x="1752600" y="3581400"/>
            <a:ext cx="2667000" cy="3124200"/>
            <a:chOff x="3888" y="1296"/>
            <a:chExt cx="1536" cy="987"/>
          </a:xfrm>
        </p:grpSpPr>
        <p:pic>
          <p:nvPicPr>
            <p:cNvPr id="11281" name="Picture 32" descr="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Oval 33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solidFill>
                    <a:srgbClr val="FF0066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1272" name="Group 34"/>
          <p:cNvGrpSpPr>
            <a:grpSpLocks/>
          </p:cNvGrpSpPr>
          <p:nvPr/>
        </p:nvGrpSpPr>
        <p:grpSpPr bwMode="auto">
          <a:xfrm>
            <a:off x="4724400" y="3733800"/>
            <a:ext cx="1600200" cy="3071813"/>
            <a:chOff x="1008" y="2385"/>
            <a:chExt cx="912" cy="1935"/>
          </a:xfrm>
        </p:grpSpPr>
        <p:pic>
          <p:nvPicPr>
            <p:cNvPr id="11279" name="Picture 35" descr="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0" name="Oval 36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solidFill>
                    <a:srgbClr val="FF0066"/>
                  </a:solidFill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1273" name="Group 37"/>
          <p:cNvGrpSpPr>
            <a:grpSpLocks/>
          </p:cNvGrpSpPr>
          <p:nvPr/>
        </p:nvGrpSpPr>
        <p:grpSpPr bwMode="auto">
          <a:xfrm>
            <a:off x="201613" y="3581400"/>
            <a:ext cx="1474787" cy="3151188"/>
            <a:chOff x="2304" y="2383"/>
            <a:chExt cx="881" cy="1937"/>
          </a:xfrm>
        </p:grpSpPr>
        <p:pic>
          <p:nvPicPr>
            <p:cNvPr id="11277" name="Picture 38" descr="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Oval 39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solidFill>
                    <a:srgbClr val="FF0066"/>
                  </a:solidFill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1274" name="Group 40"/>
          <p:cNvGrpSpPr>
            <a:grpSpLocks/>
          </p:cNvGrpSpPr>
          <p:nvPr/>
        </p:nvGrpSpPr>
        <p:grpSpPr bwMode="auto">
          <a:xfrm>
            <a:off x="6553200" y="3733800"/>
            <a:ext cx="2316163" cy="3035300"/>
            <a:chOff x="3456" y="2408"/>
            <a:chExt cx="1459" cy="1912"/>
          </a:xfrm>
        </p:grpSpPr>
        <p:pic>
          <p:nvPicPr>
            <p:cNvPr id="11275" name="Picture 41" descr="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Oval 42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 b="1">
                  <a:solidFill>
                    <a:srgbClr val="FF0066"/>
                  </a:solidFill>
                  <a:latin typeface="Arial" pitchFamily="34" charset="0"/>
                </a:rPr>
                <a:t>6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11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KẾT LUẬN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534400" cy="2862263"/>
          </a:xfrm>
          <a:prstGeom prst="rect">
            <a:avLst/>
          </a:prstGeom>
          <a:noFill/>
          <a:ln w="38100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pitchFamily="34" charset="0"/>
              </a:rPr>
              <a:t>     </a:t>
            </a:r>
            <a:r>
              <a:rPr lang="en-US" sz="3600" b="1">
                <a:solidFill>
                  <a:srgbClr val="0000FF"/>
                </a:solidFill>
                <a:latin typeface="Arial" pitchFamily="34" charset="0"/>
              </a:rPr>
              <a:t>Nước sạch không phải tự nhiên mà có, chúng ta nên làm theo những việc làm đúng và phê phán những việc làm sai để tránh gây lãng phí nước.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228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1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213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6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33400"/>
            <a:ext cx="205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914400" y="0"/>
            <a:ext cx="667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FF"/>
                </a:solidFill>
                <a:latin typeface="Arial" pitchFamily="34" charset="0"/>
              </a:rPr>
              <a:t>Tại sao chúng ta phải tiết kiệm nước?</a:t>
            </a: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1066800" y="3914775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Arial" pitchFamily="34" charset="0"/>
              </a:rPr>
              <a:t>a</a:t>
            </a:r>
          </a:p>
        </p:txBody>
      </p:sp>
      <p:sp>
        <p:nvSpPr>
          <p:cNvPr id="13320" name="Text Box 23"/>
          <p:cNvSpPr txBox="1">
            <a:spLocks noChangeArrowheads="1"/>
          </p:cNvSpPr>
          <p:nvPr/>
        </p:nvSpPr>
        <p:spPr bwMode="auto">
          <a:xfrm>
            <a:off x="3200400" y="39624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b</a:t>
            </a:r>
          </a:p>
        </p:txBody>
      </p:sp>
      <p:sp>
        <p:nvSpPr>
          <p:cNvPr id="13321" name="Text Box 24"/>
          <p:cNvSpPr txBox="1">
            <a:spLocks noChangeArrowheads="1"/>
          </p:cNvSpPr>
          <p:nvPr/>
        </p:nvSpPr>
        <p:spPr bwMode="auto">
          <a:xfrm>
            <a:off x="5715000" y="3886200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Arial" pitchFamily="34" charset="0"/>
              </a:rPr>
              <a:t>a</a:t>
            </a:r>
          </a:p>
        </p:txBody>
      </p:sp>
      <p:sp>
        <p:nvSpPr>
          <p:cNvPr id="13322" name="Text Box 25"/>
          <p:cNvSpPr txBox="1">
            <a:spLocks noChangeArrowheads="1"/>
          </p:cNvSpPr>
          <p:nvPr/>
        </p:nvSpPr>
        <p:spPr bwMode="auto">
          <a:xfrm>
            <a:off x="7924800" y="38862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pitchFamily="34" charset="0"/>
              </a:rPr>
              <a:t>b</a:t>
            </a:r>
          </a:p>
        </p:txBody>
      </p:sp>
      <p:sp>
        <p:nvSpPr>
          <p:cNvPr id="13323" name="Oval 26"/>
          <p:cNvSpPr>
            <a:spLocks noChangeArrowheads="1"/>
          </p:cNvSpPr>
          <p:nvPr/>
        </p:nvSpPr>
        <p:spPr bwMode="auto">
          <a:xfrm>
            <a:off x="1981200" y="4114800"/>
            <a:ext cx="762000" cy="609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pitchFamily="34" charset="0"/>
              </a:rPr>
              <a:t>7</a:t>
            </a:r>
          </a:p>
        </p:txBody>
      </p:sp>
      <p:sp>
        <p:nvSpPr>
          <p:cNvPr id="13324" name="Oval 27"/>
          <p:cNvSpPr>
            <a:spLocks noChangeArrowheads="1"/>
          </p:cNvSpPr>
          <p:nvPr/>
        </p:nvSpPr>
        <p:spPr bwMode="auto">
          <a:xfrm>
            <a:off x="6705600" y="3962400"/>
            <a:ext cx="762000" cy="609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pitchFamily="34" charset="0"/>
              </a:rPr>
              <a:t>8</a:t>
            </a:r>
          </a:p>
        </p:txBody>
      </p:sp>
      <p:sp>
        <p:nvSpPr>
          <p:cNvPr id="13325" name="Text Box 28"/>
          <p:cNvSpPr txBox="1">
            <a:spLocks noChangeArrowheads="1"/>
          </p:cNvSpPr>
          <p:nvPr/>
        </p:nvSpPr>
        <p:spPr bwMode="auto">
          <a:xfrm>
            <a:off x="533400" y="5257800"/>
            <a:ext cx="8918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1/ Em hãy quan sát và so sánh tranh hình 7 và hình 8.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Arial" pitchFamily="34" charset="0"/>
              </a:rPr>
              <a:t>2/ Em nên là theo các bạn ở hình nào? Vì sao?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43000" y="1143000"/>
            <a:ext cx="6629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  <a:latin typeface="Arial"/>
              </a:rPr>
              <a:t> </a:t>
            </a: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Phải tồn nhiều công sức, tiền của mới có nước sạch để dùng. Vì vậy, không được lãng phí nước.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447800" y="3048000"/>
            <a:ext cx="518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 sz="240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en-US" sz="2400">
              <a:latin typeface="Arial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066800" y="3733800"/>
            <a:ext cx="6477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Tiết kiệm nước là để dành tiền cho mình và cũng là để có nước cho nhiều người khác được dùng.</a:t>
            </a:r>
          </a:p>
        </p:txBody>
      </p:sp>
      <p:pic>
        <p:nvPicPr>
          <p:cNvPr id="28687" name="Picture 15" descr="Book-0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1000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Book-09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1000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31"/>
          <p:cNvSpPr txBox="1">
            <a:spLocks noChangeArrowheads="1"/>
          </p:cNvSpPr>
          <p:nvPr/>
        </p:nvSpPr>
        <p:spPr bwMode="auto">
          <a:xfrm>
            <a:off x="2819400" y="228600"/>
            <a:ext cx="238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 u="sng">
                <a:solidFill>
                  <a:srgbClr val="0000FF"/>
                </a:solidFill>
                <a:latin typeface="Arial" pitchFamily="34" charset="0"/>
              </a:rPr>
              <a:t>GHI NHỚ: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443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FF3300"/>
                </a:solidFill>
                <a:latin typeface="Arial" pitchFamily="34" charset="0"/>
              </a:rPr>
              <a:t>Em tuyên truyền bằng cách nào?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Arial" pitchFamily="34" charset="0"/>
              </a:rPr>
              <a:t>Các nhóm thi đua vẽ tranh tuyên truyền mọi người cùng tiết kiệm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"/>
          <p:cNvSpPr txBox="1">
            <a:spLocks noChangeArrowheads="1"/>
          </p:cNvSpPr>
          <p:nvPr/>
        </p:nvSpPr>
        <p:spPr bwMode="auto">
          <a:xfrm>
            <a:off x="1552575" y="228600"/>
            <a:ext cx="2135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>
              <a:latin typeface="Arial" pitchFamily="34" charset="0"/>
            </a:endParaRPr>
          </a:p>
          <a:p>
            <a:pPr algn="ctr" eaLnBrk="1" hangingPunct="1"/>
            <a:r>
              <a:rPr lang="en-US" sz="3600" u="sng">
                <a:solidFill>
                  <a:srgbClr val="FF3300"/>
                </a:solidFill>
                <a:latin typeface="Arial" pitchFamily="34" charset="0"/>
              </a:rPr>
              <a:t>Khoa học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667000" y="1143000"/>
            <a:ext cx="3954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solidFill>
                  <a:srgbClr val="0000FF"/>
                </a:solidFill>
                <a:latin typeface="Arial" pitchFamily="34" charset="0"/>
              </a:rPr>
              <a:t>Tiết kiệm nước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000" smtClean="0">
                <a:solidFill>
                  <a:srgbClr val="FF33CC"/>
                </a:solidFill>
              </a:rPr>
              <a:t>	</a:t>
            </a:r>
            <a:r>
              <a:rPr lang="en-US" sz="2400" smtClean="0">
                <a:solidFill>
                  <a:srgbClr val="0000FF"/>
                </a:solidFill>
              </a:rPr>
              <a:t>1/ Mô tả những viêc làm trong tranh.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smtClean="0">
                <a:solidFill>
                  <a:srgbClr val="0000FF"/>
                </a:solidFill>
              </a:rPr>
              <a:t>    2/ Theo em việc làm đó nên hay không nên làm? Vì sao?</a:t>
            </a:r>
          </a:p>
        </p:txBody>
      </p:sp>
      <p:grpSp>
        <p:nvGrpSpPr>
          <p:cNvPr id="4099" name="Group 40"/>
          <p:cNvGrpSpPr>
            <a:grpSpLocks/>
          </p:cNvGrpSpPr>
          <p:nvPr/>
        </p:nvGrpSpPr>
        <p:grpSpPr bwMode="auto">
          <a:xfrm>
            <a:off x="152400" y="914400"/>
            <a:ext cx="3048000" cy="2667000"/>
            <a:chOff x="192" y="1296"/>
            <a:chExt cx="1584" cy="992"/>
          </a:xfrm>
        </p:grpSpPr>
        <p:pic>
          <p:nvPicPr>
            <p:cNvPr id="4115" name="Picture 11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6" name="Oval 26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solidFill>
                    <a:srgbClr val="FF0066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4100" name="Group 41"/>
          <p:cNvGrpSpPr>
            <a:grpSpLocks/>
          </p:cNvGrpSpPr>
          <p:nvPr/>
        </p:nvGrpSpPr>
        <p:grpSpPr bwMode="auto">
          <a:xfrm>
            <a:off x="3276600" y="914400"/>
            <a:ext cx="2743200" cy="2678113"/>
            <a:chOff x="2016" y="1308"/>
            <a:chExt cx="1632" cy="955"/>
          </a:xfrm>
        </p:grpSpPr>
        <p:pic>
          <p:nvPicPr>
            <p:cNvPr id="4113" name="Picture 12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4" name="Oval 2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solidFill>
                    <a:srgbClr val="FF0066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4101" name="Group 42"/>
          <p:cNvGrpSpPr>
            <a:grpSpLocks/>
          </p:cNvGrpSpPr>
          <p:nvPr/>
        </p:nvGrpSpPr>
        <p:grpSpPr bwMode="auto">
          <a:xfrm>
            <a:off x="6096000" y="914400"/>
            <a:ext cx="2895600" cy="2667000"/>
            <a:chOff x="3888" y="1296"/>
            <a:chExt cx="1536" cy="987"/>
          </a:xfrm>
        </p:grpSpPr>
        <p:pic>
          <p:nvPicPr>
            <p:cNvPr id="4111" name="Picture 13" descr="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Oval 28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solidFill>
                    <a:srgbClr val="FF0066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4102" name="Group 43"/>
          <p:cNvGrpSpPr>
            <a:grpSpLocks/>
          </p:cNvGrpSpPr>
          <p:nvPr/>
        </p:nvGrpSpPr>
        <p:grpSpPr bwMode="auto">
          <a:xfrm>
            <a:off x="609600" y="3657600"/>
            <a:ext cx="2438400" cy="2995613"/>
            <a:chOff x="1008" y="2385"/>
            <a:chExt cx="912" cy="1935"/>
          </a:xfrm>
        </p:grpSpPr>
        <p:pic>
          <p:nvPicPr>
            <p:cNvPr id="4109" name="Picture 14" descr="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Oval 29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solidFill>
                    <a:srgbClr val="FF0066"/>
                  </a:solidFill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4103" name="Group 44"/>
          <p:cNvGrpSpPr>
            <a:grpSpLocks/>
          </p:cNvGrpSpPr>
          <p:nvPr/>
        </p:nvGrpSpPr>
        <p:grpSpPr bwMode="auto">
          <a:xfrm>
            <a:off x="3505200" y="3657600"/>
            <a:ext cx="2133600" cy="3048000"/>
            <a:chOff x="2304" y="2383"/>
            <a:chExt cx="881" cy="1937"/>
          </a:xfrm>
        </p:grpSpPr>
        <p:pic>
          <p:nvPicPr>
            <p:cNvPr id="4107" name="Picture 15" descr="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Oval 30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solidFill>
                    <a:srgbClr val="FF0066"/>
                  </a:solidFill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4104" name="Group 45"/>
          <p:cNvGrpSpPr>
            <a:grpSpLocks/>
          </p:cNvGrpSpPr>
          <p:nvPr/>
        </p:nvGrpSpPr>
        <p:grpSpPr bwMode="auto">
          <a:xfrm>
            <a:off x="6096000" y="3657600"/>
            <a:ext cx="2392363" cy="3035300"/>
            <a:chOff x="3456" y="2408"/>
            <a:chExt cx="1459" cy="1912"/>
          </a:xfrm>
        </p:grpSpPr>
        <p:pic>
          <p:nvPicPr>
            <p:cNvPr id="4105" name="Picture 16" descr="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Oval 33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1">
                  <a:solidFill>
                    <a:srgbClr val="FF0066"/>
                  </a:solidFill>
                  <a:latin typeface="Arial" pitchFamily="34" charset="0"/>
                </a:rPr>
                <a:t>6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hau n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04800" y="60198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FF"/>
                </a:solidFill>
                <a:latin typeface="Arial" pitchFamily="34" charset="0"/>
              </a:rPr>
              <a:t>Khóa vòi  nước, không để nước chảy tràn.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781800" y="6172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latin typeface="Arial" pitchFamily="34" charset="0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315200" y="6019800"/>
            <a:ext cx="1382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Arial" pitchFamily="34" charset="0"/>
              </a:rPr>
              <a:t>Nên làm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7620000" y="685800"/>
            <a:ext cx="685800" cy="46196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 animBg="1"/>
      <p:bldP spid="563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620000" y="685800"/>
            <a:ext cx="685800" cy="46196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33400" y="6172200"/>
            <a:ext cx="5049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Nước chảy tràn không khóa máy.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5867400" y="6324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008A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latin typeface="Arial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553200" y="6172200"/>
            <a:ext cx="240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Arial" pitchFamily="34" charset="0"/>
              </a:rPr>
              <a:t>Không nên làm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 animBg="1"/>
      <p:bldP spid="133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be ong n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Oval 17"/>
          <p:cNvSpPr>
            <a:spLocks noChangeArrowheads="1"/>
          </p:cNvSpPr>
          <p:nvPr/>
        </p:nvSpPr>
        <p:spPr bwMode="auto">
          <a:xfrm>
            <a:off x="685800" y="4572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37B7F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66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81000" y="5902325"/>
            <a:ext cx="5638800" cy="955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FF0066"/>
                </a:solidFill>
                <a:latin typeface="Arial" pitchFamily="34" charset="0"/>
              </a:rPr>
              <a:t>     Gọi thợ chữa ngay khi ống nước hỏng, nước bị rò rỉ</a:t>
            </a:r>
            <a:endParaRPr lang="en-US">
              <a:latin typeface="Arial" pitchFamily="34" charset="0"/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6248400" y="6248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239000" y="6096000"/>
            <a:ext cx="1582738" cy="523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Nên làm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5" grpId="0" animBg="1"/>
      <p:bldP spid="164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 descr="bd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733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8"/>
          <p:cNvSpPr>
            <a:spLocks noChangeArrowheads="1"/>
          </p:cNvSpPr>
          <p:nvPr/>
        </p:nvSpPr>
        <p:spPr bwMode="auto">
          <a:xfrm>
            <a:off x="304800" y="5791200"/>
            <a:ext cx="762000" cy="762000"/>
          </a:xfrm>
          <a:prstGeom prst="ellipse">
            <a:avLst/>
          </a:prstGeom>
          <a:solidFill>
            <a:srgbClr val="37B7F7"/>
          </a:solidFill>
          <a:ln w="9525">
            <a:solidFill>
              <a:srgbClr val="37B7F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0066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343400" y="2743200"/>
            <a:ext cx="3749675" cy="1382713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Bé đánh răng và để nước chảy tràn, không khóa máy.</a:t>
            </a:r>
            <a:endParaRPr lang="en-US">
              <a:latin typeface="Arial"/>
            </a:endParaRPr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6019800" y="4267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5105400" y="4953000"/>
            <a:ext cx="2779713" cy="52387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Không nên làm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7" grpId="0" animBg="1"/>
      <p:bldP spid="17449" grpId="0" animBg="1"/>
      <p:bldP spid="174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00200" y="2743200"/>
            <a:ext cx="5334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b="1">
              <a:latin typeface="Arial" pitchFamily="34" charset="0"/>
            </a:endParaRPr>
          </a:p>
        </p:txBody>
      </p:sp>
      <p:pic>
        <p:nvPicPr>
          <p:cNvPr id="9219" name="Picture 1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429000" cy="6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3733800" y="609600"/>
            <a:ext cx="5105400" cy="3200400"/>
          </a:xfrm>
          <a:prstGeom prst="cloudCallout">
            <a:avLst>
              <a:gd name="adj1" fmla="val -32806"/>
              <a:gd name="adj2" fmla="val 30009"/>
            </a:avLst>
          </a:prstGeom>
          <a:solidFill>
            <a:srgbClr val="66FFFF"/>
          </a:solidFill>
          <a:ln w="9525">
            <a:solidFill>
              <a:srgbClr val="CCEC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Bé đánh răng, lấy nước vào cốc xong, khóa máy ngay.</a:t>
            </a:r>
          </a:p>
        </p:txBody>
      </p:sp>
      <p:sp>
        <p:nvSpPr>
          <p:cNvPr id="9221" name="Text Box 21"/>
          <p:cNvSpPr txBox="1">
            <a:spLocks noChangeArrowheads="1"/>
          </p:cNvSpPr>
          <p:nvPr/>
        </p:nvSpPr>
        <p:spPr bwMode="auto">
          <a:xfrm>
            <a:off x="457200" y="5791200"/>
            <a:ext cx="6858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6019800" y="39624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562600" y="5029200"/>
            <a:ext cx="1582738" cy="523875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Arial" pitchFamily="34" charset="0"/>
              </a:rPr>
              <a:t>Nên làm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55" grpId="0" animBg="1"/>
      <p:bldP spid="18456" grpId="0" animBg="1"/>
      <p:bldP spid="184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304800" y="1371600"/>
            <a:ext cx="3810000" cy="2971800"/>
          </a:xfrm>
          <a:prstGeom prst="rightArrow">
            <a:avLst>
              <a:gd name="adj1" fmla="val 50000"/>
              <a:gd name="adj2" fmla="val 32051"/>
            </a:avLst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pitchFamily="34" charset="0"/>
              </a:rPr>
              <a:t>Tưới cây, để nước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pitchFamily="34" charset="0"/>
              </a:rPr>
              <a:t>chảy tràn lan.</a:t>
            </a:r>
          </a:p>
        </p:txBody>
      </p:sp>
      <p:pic>
        <p:nvPicPr>
          <p:cNvPr id="10243" name="Picture 14" descr="tuoi c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441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4724400" y="5867400"/>
            <a:ext cx="685800" cy="5191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1600200" y="40386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33400" y="4953000"/>
            <a:ext cx="3074988" cy="584200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rgbClr val="FF3300"/>
                </a:solidFill>
                <a:latin typeface="Arial" pitchFamily="34" charset="0"/>
              </a:rPr>
              <a:t>không nên làm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9473" grpId="0" animBg="1"/>
      <p:bldP spid="19474" grpId="0" animBg="1"/>
      <p:bldP spid="19474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309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Calibri</vt:lpstr>
      <vt:lpstr>Default Design</vt:lpstr>
      <vt:lpstr>       Để giữ gìn nguồn tài nguyên nước chúng ta cần phải làm gì?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thunhi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nhi</dc:creator>
  <cp:lastModifiedBy>CSTeam</cp:lastModifiedBy>
  <cp:revision>39</cp:revision>
  <dcterms:created xsi:type="dcterms:W3CDTF">2005-11-17T02:12:34Z</dcterms:created>
  <dcterms:modified xsi:type="dcterms:W3CDTF">2016-06-30T01:08:55Z</dcterms:modified>
</cp:coreProperties>
</file>