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298" r:id="rId3"/>
    <p:sldId id="315" r:id="rId4"/>
    <p:sldId id="320" r:id="rId5"/>
    <p:sldId id="301" r:id="rId6"/>
    <p:sldId id="292" r:id="rId7"/>
    <p:sldId id="293" r:id="rId8"/>
    <p:sldId id="294" r:id="rId9"/>
    <p:sldId id="302" r:id="rId10"/>
    <p:sldId id="271" r:id="rId11"/>
    <p:sldId id="295" r:id="rId12"/>
    <p:sldId id="272" r:id="rId13"/>
    <p:sldId id="307" r:id="rId14"/>
    <p:sldId id="308" r:id="rId15"/>
    <p:sldId id="309" r:id="rId16"/>
    <p:sldId id="274" r:id="rId17"/>
    <p:sldId id="306" r:id="rId18"/>
    <p:sldId id="313" r:id="rId19"/>
    <p:sldId id="310" r:id="rId20"/>
    <p:sldId id="296" r:id="rId21"/>
    <p:sldId id="311" r:id="rId22"/>
    <p:sldId id="312" r:id="rId23"/>
    <p:sldId id="314" r:id="rId24"/>
    <p:sldId id="279" r:id="rId25"/>
    <p:sldId id="284" r:id="rId26"/>
    <p:sldId id="285" r:id="rId27"/>
    <p:sldId id="289" r:id="rId28"/>
    <p:sldId id="282" r:id="rId29"/>
    <p:sldId id="287" r:id="rId30"/>
    <p:sldId id="321" r:id="rId31"/>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F5"/>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07" autoAdjust="0"/>
  </p:normalViewPr>
  <p:slideViewPr>
    <p:cSldViewPr>
      <p:cViewPr varScale="1">
        <p:scale>
          <a:sx n="56" d="100"/>
          <a:sy n="56" d="100"/>
        </p:scale>
        <p:origin x="15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928222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25050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53443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92945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88697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225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62083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48196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160194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497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0819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F7503-006E-4C1D-9265-EF1C4E978059}" type="datetimeFigureOut">
              <a:rPr lang="en-US" smtClean="0"/>
              <a:pPr/>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86FA7-8A13-420B-B0C3-31AB7F8478B7}" type="slidenum">
              <a:rPr lang="en-US" smtClean="0"/>
              <a:pPr/>
              <a:t>‹#›</a:t>
            </a:fld>
            <a:endParaRPr lang="en-US"/>
          </a:p>
        </p:txBody>
      </p:sp>
    </p:spTree>
    <p:extLst>
      <p:ext uri="{BB962C8B-B14F-4D97-AF65-F5344CB8AC3E}">
        <p14:creationId xmlns:p14="http://schemas.microsoft.com/office/powerpoint/2010/main" val="2302129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cstate="print"/>
          <a:srcRect/>
          <a:stretch>
            <a:fillRect/>
          </a:stretch>
        </p:blipFill>
        <p:spPr bwMode="auto">
          <a:xfrm>
            <a:off x="0" y="5638800"/>
            <a:ext cx="915988" cy="1219200"/>
          </a:xfrm>
          <a:prstGeom prst="rect">
            <a:avLst/>
          </a:prstGeom>
          <a:noFill/>
          <a:ln w="9525">
            <a:noFill/>
            <a:miter lim="800000"/>
            <a:headEnd/>
            <a:tailEnd/>
          </a:ln>
        </p:spPr>
      </p:pic>
      <p:pic>
        <p:nvPicPr>
          <p:cNvPr id="2051" name="Picture 20" descr="33"/>
          <p:cNvPicPr>
            <a:picLocks noChangeAspect="1" noChangeArrowheads="1" noCrop="1"/>
          </p:cNvPicPr>
          <p:nvPr/>
        </p:nvPicPr>
        <p:blipFill>
          <a:blip r:embed="rId2" cstate="print"/>
          <a:srcRect/>
          <a:stretch>
            <a:fillRect/>
          </a:stretch>
        </p:blipFill>
        <p:spPr bwMode="auto">
          <a:xfrm>
            <a:off x="8228013" y="5638800"/>
            <a:ext cx="915987" cy="1219200"/>
          </a:xfrm>
          <a:prstGeom prst="rect">
            <a:avLst/>
          </a:prstGeom>
          <a:noFill/>
          <a:ln w="9525">
            <a:noFill/>
            <a:miter lim="800000"/>
            <a:headEnd/>
            <a:tailEnd/>
          </a:ln>
        </p:spPr>
      </p:pic>
      <p:pic>
        <p:nvPicPr>
          <p:cNvPr id="2052" name="Picture 14" descr="Firewrk8"/>
          <p:cNvPicPr>
            <a:picLocks noChangeAspect="1" noChangeArrowheads="1"/>
          </p:cNvPicPr>
          <p:nvPr/>
        </p:nvPicPr>
        <p:blipFill>
          <a:blip r:embed="rId3" cstate="print">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2053" name="WordArt 8"/>
          <p:cNvSpPr>
            <a:spLocks noChangeArrowheads="1" noChangeShapeType="1" noTextEdit="1"/>
          </p:cNvSpPr>
          <p:nvPr/>
        </p:nvSpPr>
        <p:spPr bwMode="auto">
          <a:xfrm>
            <a:off x="2057400" y="762000"/>
            <a:ext cx="5105400" cy="16002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pic>
        <p:nvPicPr>
          <p:cNvPr id="2054" name="Picture 12" descr="Firewrk8"/>
          <p:cNvPicPr>
            <a:picLocks noChangeAspect="1" noChangeArrowheads="1"/>
          </p:cNvPicPr>
          <p:nvPr/>
        </p:nvPicPr>
        <p:blipFill>
          <a:blip r:embed="rId3" cstate="print">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2055" name="WordArt 11"/>
          <p:cNvSpPr>
            <a:spLocks noChangeArrowheads="1" noChangeShapeType="1" noTextEdit="1"/>
          </p:cNvSpPr>
          <p:nvPr/>
        </p:nvSpPr>
        <p:spPr bwMode="auto">
          <a:xfrm>
            <a:off x="457200" y="2514600"/>
            <a:ext cx="8153400" cy="22860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31: Không khí có </a:t>
            </a:r>
          </a:p>
          <a:p>
            <a:pPr algn="ct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6" name="Picture 14" descr="Firewrk8"/>
          <p:cNvPicPr>
            <a:picLocks noChangeAspect="1" noChangeArrowheads="1"/>
          </p:cNvPicPr>
          <p:nvPr/>
        </p:nvPicPr>
        <p:blipFill>
          <a:blip r:embed="rId3" cstate="print">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2057" name="Picture 14" descr="Firewrk8"/>
          <p:cNvPicPr>
            <a:picLocks noChangeAspect="1" noChangeArrowheads="1"/>
          </p:cNvPicPr>
          <p:nvPr/>
        </p:nvPicPr>
        <p:blipFill>
          <a:blip r:embed="rId3" cstate="print">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2123658"/>
          </a:xfrm>
          <a:prstGeom prst="rect">
            <a:avLst/>
          </a:prstGeom>
          <a:noFill/>
        </p:spPr>
        <p:txBody>
          <a:bodyPr wrap="square" rtlCol="0">
            <a:spAutoFit/>
          </a:bodyPr>
          <a:lstStyle/>
          <a:p>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
        <p:nvSpPr>
          <p:cNvPr id="5" name="Rectangle 4"/>
          <p:cNvSpPr/>
          <p:nvPr/>
        </p:nvSpPr>
        <p:spPr>
          <a:xfrm>
            <a:off x="228600" y="457200"/>
            <a:ext cx="8610600" cy="5447645"/>
          </a:xfrm>
          <a:prstGeom prst="rect">
            <a:avLst/>
          </a:prstGeom>
          <a:solidFill>
            <a:schemeClr val="bg1"/>
          </a:solidFill>
        </p:spPr>
        <p:txBody>
          <a:bodyPr wrap="square">
            <a:spAutoFit/>
          </a:bodyPr>
          <a:lstStyle/>
          <a:p>
            <a:r>
              <a:rPr lang="en-US" sz="6000" b="1" dirty="0" err="1" smtClean="0">
                <a:solidFill>
                  <a:srgbClr val="0B0BF5"/>
                </a:solidFill>
                <a:latin typeface="Times New Roman" pitchFamily="18" charset="0"/>
                <a:cs typeface="Times New Roman" pitchFamily="18" charset="0"/>
              </a:rPr>
              <a:t>Tính</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chất</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của</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không</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khí</a:t>
            </a:r>
            <a:r>
              <a:rPr lang="en-US" sz="6000" b="1" dirty="0" smtClean="0">
                <a:solidFill>
                  <a:srgbClr val="0B0BF5"/>
                </a:solidFill>
                <a:latin typeface="Times New Roman" pitchFamily="18" charset="0"/>
                <a:cs typeface="Times New Roman" pitchFamily="18" charset="0"/>
              </a:rPr>
              <a:t>:</a:t>
            </a:r>
          </a:p>
          <a:p>
            <a:r>
              <a:rPr lang="en-US" sz="7200" b="1" dirty="0" smtClean="0">
                <a:latin typeface="Times New Roman" pitchFamily="18" charset="0"/>
                <a:cs typeface="Times New Roman" pitchFamily="18" charset="0"/>
              </a:rPr>
              <a:t>- Trong suốt</a:t>
            </a:r>
          </a:p>
          <a:p>
            <a:r>
              <a:rPr lang="en-US" sz="7200" b="1" dirty="0" smtClean="0">
                <a:latin typeface="Times New Roman" pitchFamily="18" charset="0"/>
                <a:cs typeface="Times New Roman" pitchFamily="18" charset="0"/>
              </a:rPr>
              <a:t>- Không </a:t>
            </a:r>
            <a:r>
              <a:rPr lang="en-US" sz="7200" b="1" dirty="0">
                <a:latin typeface="Times New Roman" pitchFamily="18" charset="0"/>
                <a:cs typeface="Times New Roman" pitchFamily="18" charset="0"/>
              </a:rPr>
              <a:t>có </a:t>
            </a:r>
            <a:r>
              <a:rPr lang="en-US" sz="7200" b="1" dirty="0" smtClean="0">
                <a:latin typeface="Times New Roman" pitchFamily="18" charset="0"/>
                <a:cs typeface="Times New Roman" pitchFamily="18" charset="0"/>
              </a:rPr>
              <a:t>màu. </a:t>
            </a:r>
          </a:p>
          <a:p>
            <a:r>
              <a:rPr lang="en-US" sz="7200" b="1" dirty="0" smtClean="0">
                <a:latin typeface="Times New Roman" pitchFamily="18" charset="0"/>
                <a:cs typeface="Times New Roman" pitchFamily="18" charset="0"/>
              </a:rPr>
              <a:t>- </a:t>
            </a:r>
            <a:r>
              <a:rPr lang="en-US" sz="6600" b="1" dirty="0" smtClean="0">
                <a:latin typeface="Times New Roman" pitchFamily="18" charset="0"/>
                <a:cs typeface="Times New Roman" pitchFamily="18" charset="0"/>
              </a:rPr>
              <a:t>Không </a:t>
            </a:r>
            <a:r>
              <a:rPr lang="en-US" sz="6600" b="1" dirty="0">
                <a:latin typeface="Times New Roman" pitchFamily="18" charset="0"/>
                <a:cs typeface="Times New Roman" pitchFamily="18" charset="0"/>
              </a:rPr>
              <a:t>có </a:t>
            </a:r>
            <a:r>
              <a:rPr lang="en-US" sz="6600" b="1" dirty="0" smtClean="0">
                <a:latin typeface="Times New Roman" pitchFamily="18" charset="0"/>
                <a:cs typeface="Times New Roman" pitchFamily="18" charset="0"/>
              </a:rPr>
              <a:t>mùi, không </a:t>
            </a:r>
            <a:r>
              <a:rPr lang="en-US" sz="6600" b="1" dirty="0">
                <a:latin typeface="Times New Roman" pitchFamily="18" charset="0"/>
                <a:cs typeface="Times New Roman" pitchFamily="18" charset="0"/>
              </a:rPr>
              <a:t>có vị.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6800"/>
            <a:ext cx="8305800" cy="2123658"/>
          </a:xfrm>
          <a:prstGeom prst="rect">
            <a:avLst/>
          </a:prstGeom>
          <a:noFill/>
        </p:spPr>
        <p:txBody>
          <a:bodyPr wrap="square" rtlCol="0">
            <a:spAutoFit/>
          </a:bodyPr>
          <a:lstStyle/>
          <a:p>
            <a:pPr algn="ctr"/>
            <a:r>
              <a:rPr lang="en-US" sz="6600" b="1" dirty="0" smtClean="0">
                <a:solidFill>
                  <a:srgbClr val="FF0000"/>
                </a:solidFill>
                <a:latin typeface="Times New Roman" pitchFamily="18" charset="0"/>
                <a:cs typeface="Times New Roman" pitchFamily="18" charset="0"/>
              </a:rPr>
              <a:t>2.Tìm </a:t>
            </a:r>
            <a:r>
              <a:rPr lang="en-US" sz="6600" b="1" dirty="0" err="1" smtClean="0">
                <a:solidFill>
                  <a:srgbClr val="FF0000"/>
                </a:solidFill>
                <a:latin typeface="Times New Roman" pitchFamily="18" charset="0"/>
                <a:cs typeface="Times New Roman" pitchFamily="18" charset="0"/>
              </a:rPr>
              <a:t>hiểu</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hình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dạng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của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smtClean="0">
                <a:solidFill>
                  <a:srgbClr val="FF0000"/>
                </a:solidFill>
                <a:latin typeface="Times New Roman" pitchFamily="18" charset="0"/>
                <a:cs typeface="Times New Roman" pitchFamily="18" charset="0"/>
              </a:rPr>
              <a:t> </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3321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6211669"/>
            <a:ext cx="2864887" cy="646331"/>
          </a:xfrm>
          <a:prstGeom prst="rect">
            <a:avLst/>
          </a:prstGeom>
        </p:spPr>
        <p:txBody>
          <a:bodyPr wrap="none">
            <a:spAutoFit/>
          </a:bodyPr>
          <a:lstStyle/>
          <a:p>
            <a:pPr algn="ctr"/>
            <a:r>
              <a:rPr lang="en-US" sz="3600" b="1" dirty="0" smtClean="0">
                <a:solidFill>
                  <a:srgbClr val="0B0BF5"/>
                </a:solidFill>
                <a:latin typeface="Times New Roman" pitchFamily="18" charset="0"/>
                <a:cs typeface="Times New Roman" pitchFamily="18" charset="0"/>
              </a:rPr>
              <a:t>THỔI </a:t>
            </a:r>
            <a:r>
              <a:rPr lang="en-US" sz="3600" b="1" dirty="0">
                <a:solidFill>
                  <a:srgbClr val="0B0BF5"/>
                </a:solidFill>
                <a:latin typeface="Times New Roman" pitchFamily="18" charset="0"/>
                <a:cs typeface="Times New Roman" pitchFamily="18" charset="0"/>
              </a:rPr>
              <a:t>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754326"/>
          </a:xfrm>
          <a:prstGeom prst="rect">
            <a:avLst/>
          </a:prstGeom>
        </p:spPr>
        <p:txBody>
          <a:bodyPr wrap="square">
            <a:spAutoFit/>
          </a:bodyPr>
          <a:lstStyle/>
          <a:p>
            <a:r>
              <a:rPr lang="en-US" sz="5400" b="1" dirty="0" err="1">
                <a:solidFill>
                  <a:srgbClr val="0B0BF5"/>
                </a:solidFill>
                <a:latin typeface="Times New Roman" pitchFamily="18" charset="0"/>
                <a:cs typeface="Times New Roman" pitchFamily="18" charset="0"/>
              </a:rPr>
              <a:t>Cái</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gì</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làm</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cho</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những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quả</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bóng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căng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phồng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lên</a:t>
            </a:r>
            <a:r>
              <a:rPr lang="en-US" sz="5400" b="1" dirty="0">
                <a:solidFill>
                  <a:srgbClr val="0B0BF5"/>
                </a:solidFill>
                <a:latin typeface="Times New Roman" pitchFamily="18" charset="0"/>
                <a:cs typeface="Times New Roman" pitchFamily="18" charset="0"/>
              </a:rPr>
              <a:t>?</a:t>
            </a:r>
          </a:p>
        </p:txBody>
      </p:sp>
      <p:sp>
        <p:nvSpPr>
          <p:cNvPr id="3" name="Rectangle 2"/>
          <p:cNvSpPr/>
          <p:nvPr/>
        </p:nvSpPr>
        <p:spPr>
          <a:xfrm>
            <a:off x="342900" y="2362200"/>
            <a:ext cx="8382000" cy="3139321"/>
          </a:xfrm>
          <a:prstGeom prst="rect">
            <a:avLst/>
          </a:prstGeom>
        </p:spPr>
        <p:txBody>
          <a:bodyPr wrap="square">
            <a:spAutoFit/>
          </a:bodyPr>
          <a:lstStyle/>
          <a:p>
            <a:r>
              <a:rPr lang="en-US" sz="6600" b="1" dirty="0" err="1">
                <a:latin typeface="Times New Roman" pitchFamily="18" charset="0"/>
                <a:cs typeface="Times New Roman" pitchFamily="18" charset="0"/>
              </a:rPr>
              <a:t>Không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khí</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làm</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cho</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quả</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bóng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căng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phồng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lên</a:t>
            </a:r>
            <a:r>
              <a:rPr lang="en-US" sz="6600" b="1" dirty="0">
                <a:latin typeface="Times New Roman" pitchFamily="18" charset="0"/>
                <a:cs typeface="Times New Roman" pitchFamily="18"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1"/>
            <a:ext cx="8458200" cy="5019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118" y="152400"/>
            <a:ext cx="8638082" cy="1446550"/>
          </a:xfrm>
          <a:prstGeom prst="rect">
            <a:avLst/>
          </a:prstGeom>
        </p:spPr>
        <p:txBody>
          <a:bodyPr wrap="square">
            <a:spAutoFit/>
          </a:bodyPr>
          <a:lstStyle/>
          <a:p>
            <a:r>
              <a:rPr lang="vi-VN" sz="4400" b="1" dirty="0">
                <a:latin typeface="Arial" pitchFamily="34" charset="0"/>
                <a:cs typeface="Arial" pitchFamily="34" charset="0"/>
              </a:rPr>
              <a:t>Các quả bóng này có hình dạng như thế nào?</a:t>
            </a:r>
            <a:endParaRPr lang="en-US" sz="4400" b="1" dirty="0">
              <a:latin typeface="Arial" pitchFamily="34" charset="0"/>
              <a:cs typeface="Arial" pitchFamily="34" charset="0"/>
            </a:endParaRPr>
          </a:p>
        </p:txBody>
      </p:sp>
      <p:sp>
        <p:nvSpPr>
          <p:cNvPr id="3" name="Rectangle 2"/>
          <p:cNvSpPr/>
          <p:nvPr/>
        </p:nvSpPr>
        <p:spPr>
          <a:xfrm>
            <a:off x="152400" y="152400"/>
            <a:ext cx="8839200" cy="1446550"/>
          </a:xfrm>
          <a:prstGeom prst="rect">
            <a:avLst/>
          </a:prstGeom>
          <a:solidFill>
            <a:schemeClr val="bg1"/>
          </a:solidFill>
        </p:spPr>
        <p:txBody>
          <a:bodyPr wrap="square">
            <a:spAutoFit/>
          </a:bodyPr>
          <a:lstStyle/>
          <a:p>
            <a:r>
              <a:rPr lang="en-US" sz="4400" b="1" dirty="0" err="1" smtClean="0">
                <a:solidFill>
                  <a:srgbClr val="0B0BF5"/>
                </a:solidFill>
                <a:latin typeface="Times New Roman" pitchFamily="18" charset="0"/>
                <a:cs typeface="Times New Roman" pitchFamily="18" charset="0"/>
              </a:rPr>
              <a:t>Các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quả</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bóng</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này</a:t>
            </a:r>
            <a:r>
              <a:rPr lang="en-US" sz="4400" b="1" dirty="0" smtClean="0">
                <a:solidFill>
                  <a:srgbClr val="0B0BF5"/>
                </a:solidFill>
                <a:latin typeface="Times New Roman" pitchFamily="18" charset="0"/>
                <a:cs typeface="Times New Roman" pitchFamily="18" charset="0"/>
              </a:rPr>
              <a:t>: To</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nhỏ</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hình</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thù</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các</a:t>
            </a:r>
            <a:r>
              <a:rPr lang="en-US" sz="4400" b="1" dirty="0">
                <a:solidFill>
                  <a:srgbClr val="0B0BF5"/>
                </a:solidFill>
                <a:latin typeface="Times New Roman" pitchFamily="18" charset="0"/>
                <a:cs typeface="Times New Roman" pitchFamily="18" charset="0"/>
              </a:rPr>
              <a:t> con </a:t>
            </a:r>
            <a:r>
              <a:rPr lang="en-US" sz="4400" b="1" dirty="0" err="1">
                <a:solidFill>
                  <a:srgbClr val="0B0BF5"/>
                </a:solidFill>
                <a:latin typeface="Times New Roman" pitchFamily="18" charset="0"/>
                <a:cs typeface="Times New Roman" pitchFamily="18" charset="0"/>
              </a:rPr>
              <a:t>vật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khác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nhau</a:t>
            </a:r>
            <a:r>
              <a:rPr lang="en-US" sz="4400" b="1" dirty="0">
                <a:solidFill>
                  <a:srgbClr val="0B0BF5"/>
                </a:solidFill>
                <a:latin typeface="Times New Roman" pitchFamily="18" charset="0"/>
                <a:cs typeface="Times New Roman" pitchFamily="18"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2585323"/>
          </a:xfrm>
          <a:prstGeom prst="rect">
            <a:avLst/>
          </a:prstGeom>
        </p:spPr>
        <p:txBody>
          <a:bodyPr wrap="square">
            <a:spAutoFit/>
          </a:bodyPr>
          <a:lstStyle/>
          <a:p>
            <a:r>
              <a:rPr lang="vi-VN" sz="5400" b="1" dirty="0">
                <a:solidFill>
                  <a:srgbClr val="0B0BF5"/>
                </a:solidFill>
                <a:latin typeface="+mj-lt"/>
                <a:cs typeface="Arial" pitchFamily="34" charset="0"/>
              </a:rPr>
              <a:t>Điều đó chứng tỏ không khí có hình dạng nhất định không? </a:t>
            </a:r>
            <a:r>
              <a:rPr lang="en-US" sz="5400" b="1" dirty="0" err="1">
                <a:solidFill>
                  <a:srgbClr val="0B0BF5"/>
                </a:solidFill>
                <a:latin typeface="Times New Roman" pitchFamily="18" charset="0"/>
                <a:cs typeface="Times New Roman" pitchFamily="18" charset="0"/>
              </a:rPr>
              <a:t>Vì</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sao</a:t>
            </a:r>
            <a:r>
              <a:rPr lang="en-US" sz="5400" b="1" dirty="0">
                <a:solidFill>
                  <a:srgbClr val="0B0BF5"/>
                </a:solidFill>
                <a:latin typeface="Times New Roman" pitchFamily="18" charset="0"/>
                <a:cs typeface="Times New Roman" pitchFamily="18" charset="0"/>
              </a:rPr>
              <a:t>?</a:t>
            </a:r>
          </a:p>
        </p:txBody>
      </p:sp>
      <p:sp>
        <p:nvSpPr>
          <p:cNvPr id="3" name="Rectangle 2"/>
          <p:cNvSpPr/>
          <p:nvPr/>
        </p:nvSpPr>
        <p:spPr>
          <a:xfrm>
            <a:off x="228600" y="2819400"/>
            <a:ext cx="8915400" cy="3785652"/>
          </a:xfrm>
          <a:prstGeom prst="rect">
            <a:avLst/>
          </a:prstGeom>
        </p:spPr>
        <p:txBody>
          <a:bodyPr wrap="square">
            <a:spAutoFit/>
          </a:bodyPr>
          <a:lstStyle/>
          <a:p>
            <a:r>
              <a:rPr lang="vi-VN" sz="6000" b="1" dirty="0">
                <a:latin typeface="+mj-lt"/>
                <a:cs typeface="Arial" pitchFamily="34" charset="0"/>
              </a:rPr>
              <a:t>Không khí không có hình dạng nhất định mà nó phụ thuộc vào hình dạng của vật chứa nó. </a:t>
            </a:r>
            <a:endParaRPr lang="en-US" sz="6000" b="1" dirty="0">
              <a:latin typeface="+mj-lt"/>
              <a:cs typeface="Arial" pitchFamily="34"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915400" cy="6186309"/>
          </a:xfrm>
          <a:prstGeom prst="rect">
            <a:avLst/>
          </a:prstGeom>
        </p:spPr>
        <p:txBody>
          <a:bodyPr wrap="square">
            <a:spAutoFit/>
          </a:bodyPr>
          <a:lstStyle/>
          <a:p>
            <a:r>
              <a:rPr lang="en-US" sz="6600" b="1" dirty="0" err="1">
                <a:latin typeface="Times New Roman" pitchFamily="18" charset="0"/>
                <a:cs typeface="Times New Roman" pitchFamily="18" charset="0"/>
              </a:rPr>
              <a:t>Không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khí</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không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có</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hình</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dạng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nhất</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định</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mà</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nó</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có</a:t>
            </a:r>
            <a:r>
              <a:rPr lang="en-US" sz="6600" b="1" dirty="0">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hình</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dạng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của</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toàn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bộ</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khoảng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trống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bên</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trong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của</a:t>
            </a:r>
            <a:r>
              <a:rPr lang="en-US" sz="6600" b="1" dirty="0">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vật</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chứa</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nó</a:t>
            </a:r>
            <a:r>
              <a:rPr lang="en-US" sz="6600" b="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74" y="228600"/>
            <a:ext cx="8686800" cy="643253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smtClean="0">
                <a:solidFill>
                  <a:srgbClr val="0B0BF5"/>
                </a:solidFill>
                <a:latin typeface="Times New Roman" pitchFamily="18" charset="0"/>
                <a:cs typeface="Times New Roman" pitchFamily="18" charset="0"/>
              </a:rPr>
              <a:t>Hình</a:t>
            </a:r>
            <a:r>
              <a:rPr lang="en-US" sz="4400" b="1" dirty="0" smtClean="0">
                <a:solidFill>
                  <a:srgbClr val="0B0BF5"/>
                </a:solidFill>
                <a:latin typeface="Times New Roman" pitchFamily="18" charset="0"/>
                <a:cs typeface="Times New Roman" pitchFamily="18" charset="0"/>
              </a:rPr>
              <a:t> 2a  </a:t>
            </a:r>
            <a:r>
              <a:rPr lang="en-US" sz="4400" b="1" dirty="0" err="1" smtClean="0">
                <a:solidFill>
                  <a:srgbClr val="0B0BF5"/>
                </a:solidFill>
                <a:latin typeface="Times New Roman" pitchFamily="18" charset="0"/>
                <a:cs typeface="Times New Roman" pitchFamily="18" charset="0"/>
              </a:rPr>
              <a:t>sơ</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đồ</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của</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một</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chiếc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bơm</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tiêm</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đã</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được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bịt</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kín</a:t>
            </a:r>
            <a:r>
              <a:rPr lang="en-US" sz="4400" b="1" dirty="0" smtClean="0">
                <a:solidFill>
                  <a:srgbClr val="0B0BF5"/>
                </a:solidFill>
                <a:latin typeface="Times New Roman" pitchFamily="18" charset="0"/>
                <a:cs typeface="Times New Roman" pitchFamily="18" charset="0"/>
              </a:rPr>
              <a:t> ở </a:t>
            </a:r>
            <a:r>
              <a:rPr lang="en-US" sz="4400" b="1" dirty="0" err="1" smtClean="0">
                <a:solidFill>
                  <a:srgbClr val="0B0BF5"/>
                </a:solidFill>
                <a:latin typeface="Times New Roman" pitchFamily="18" charset="0"/>
                <a:cs typeface="Times New Roman" pitchFamily="18" charset="0"/>
              </a:rPr>
              <a:t>đầu</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dưới</a:t>
            </a:r>
            <a:r>
              <a:rPr lang="en-US" sz="4400" b="1" dirty="0" smtClean="0">
                <a:solidFill>
                  <a:srgbClr val="0B0BF5"/>
                </a:solidFill>
                <a:latin typeface="Times New Roman" pitchFamily="18" charset="0"/>
                <a:cs typeface="Times New Roman" pitchFamily="18" charset="0"/>
              </a:rPr>
              <a:t>. </a:t>
            </a:r>
          </a:p>
          <a:p>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mô</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tả</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hiện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tượng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xảy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ra</a:t>
            </a:r>
            <a:r>
              <a:rPr lang="en-US" sz="5400" b="1" dirty="0" smtClean="0">
                <a:solidFill>
                  <a:srgbClr val="FF0000"/>
                </a:solidFill>
                <a:latin typeface="Times New Roman" pitchFamily="18" charset="0"/>
                <a:cs typeface="Times New Roman" pitchFamily="18" charset="0"/>
              </a:rPr>
              <a:t> ở </a:t>
            </a:r>
            <a:r>
              <a:rPr lang="en-US" sz="5400" b="1" dirty="0" err="1" smtClean="0">
                <a:solidFill>
                  <a:srgbClr val="FF0000"/>
                </a:solidFill>
                <a:latin typeface="Times New Roman" pitchFamily="18" charset="0"/>
                <a:cs typeface="Times New Roman" pitchFamily="18" charset="0"/>
              </a:rPr>
              <a:t>hình</a:t>
            </a:r>
            <a:r>
              <a:rPr lang="en-US" sz="5400" b="1" dirty="0" smtClean="0">
                <a:solidFill>
                  <a:srgbClr val="FF0000"/>
                </a:solidFill>
                <a:latin typeface="Times New Roman" pitchFamily="18" charset="0"/>
                <a:cs typeface="Times New Roman" pitchFamily="18" charset="0"/>
              </a:rPr>
              <a:t> 2b </a:t>
            </a:r>
            <a:r>
              <a:rPr lang="en-US" sz="5400" b="1" dirty="0" err="1" smtClean="0">
                <a:solidFill>
                  <a:srgbClr val="FF0000"/>
                </a:solidFill>
                <a:latin typeface="Times New Roman" pitchFamily="18" charset="0"/>
                <a:cs typeface="Times New Roman" pitchFamily="18" charset="0"/>
              </a:rPr>
              <a:t>và</a:t>
            </a:r>
            <a:r>
              <a:rPr lang="en-US" sz="5400" b="1" dirty="0" smtClean="0">
                <a:solidFill>
                  <a:srgbClr val="FF0000"/>
                </a:solidFill>
                <a:latin typeface="Times New Roman" pitchFamily="18" charset="0"/>
                <a:cs typeface="Times New Roman" pitchFamily="18" charset="0"/>
              </a:rPr>
              <a:t> 2c. </a:t>
            </a:r>
          </a:p>
          <a:p>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Sử</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dụng</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các</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từ</a:t>
            </a:r>
            <a:r>
              <a:rPr lang="en-US" sz="5400" b="1" dirty="0" smtClean="0">
                <a:solidFill>
                  <a:srgbClr val="0B0BF5"/>
                </a:solidFill>
                <a:latin typeface="Times New Roman" pitchFamily="18" charset="0"/>
                <a:cs typeface="Times New Roman" pitchFamily="18" charset="0"/>
              </a:rPr>
              <a:t> </a:t>
            </a:r>
            <a:r>
              <a:rPr lang="en-US" sz="5400" b="1" i="1" dirty="0" err="1" smtClean="0">
                <a:solidFill>
                  <a:srgbClr val="0B0BF5"/>
                </a:solidFill>
                <a:latin typeface="Times New Roman" pitchFamily="18" charset="0"/>
                <a:cs typeface="Times New Roman" pitchFamily="18" charset="0"/>
              </a:rPr>
              <a:t>nén</a:t>
            </a:r>
            <a:r>
              <a:rPr lang="en-US" sz="5400" b="1" i="1" dirty="0" smtClean="0">
                <a:solidFill>
                  <a:srgbClr val="0B0BF5"/>
                </a:solidFill>
                <a:latin typeface="Times New Roman" pitchFamily="18" charset="0"/>
                <a:cs typeface="Times New Roman" pitchFamily="18" charset="0"/>
              </a:rPr>
              <a:t> </a:t>
            </a:r>
            <a:r>
              <a:rPr lang="en-US" sz="5400" b="1" i="1" dirty="0" err="1" smtClean="0">
                <a:solidFill>
                  <a:srgbClr val="0B0BF5"/>
                </a:solidFill>
                <a:latin typeface="Times New Roman" pitchFamily="18" charset="0"/>
                <a:cs typeface="Times New Roman" pitchFamily="18" charset="0"/>
              </a:rPr>
              <a:t>lại</a:t>
            </a:r>
            <a:r>
              <a:rPr lang="en-US" sz="5400" b="1" i="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và</a:t>
            </a:r>
            <a:r>
              <a:rPr lang="en-US" sz="5400" b="1" dirty="0" smtClean="0">
                <a:solidFill>
                  <a:srgbClr val="0B0BF5"/>
                </a:solidFill>
                <a:latin typeface="Times New Roman" pitchFamily="18" charset="0"/>
                <a:cs typeface="Times New Roman" pitchFamily="18" charset="0"/>
              </a:rPr>
              <a:t> </a:t>
            </a:r>
            <a:r>
              <a:rPr lang="en-US" sz="5400" b="1" i="1" dirty="0" err="1" smtClean="0">
                <a:solidFill>
                  <a:srgbClr val="0B0BF5"/>
                </a:solidFill>
                <a:latin typeface="Times New Roman" pitchFamily="18" charset="0"/>
                <a:cs typeface="Times New Roman" pitchFamily="18" charset="0"/>
              </a:rPr>
              <a:t>giãn</a:t>
            </a:r>
            <a:r>
              <a:rPr lang="en-US" sz="5400" b="1" i="1" dirty="0" smtClean="0">
                <a:solidFill>
                  <a:srgbClr val="0B0BF5"/>
                </a:solidFill>
                <a:latin typeface="Times New Roman" pitchFamily="18" charset="0"/>
                <a:cs typeface="Times New Roman" pitchFamily="18" charset="0"/>
              </a:rPr>
              <a:t> </a:t>
            </a:r>
            <a:r>
              <a:rPr lang="en-US" sz="5400" b="1" i="1" dirty="0" err="1" smtClean="0">
                <a:solidFill>
                  <a:srgbClr val="0B0BF5"/>
                </a:solidFill>
                <a:latin typeface="Times New Roman" pitchFamily="18" charset="0"/>
                <a:cs typeface="Times New Roman" pitchFamily="18" charset="0"/>
              </a:rPr>
              <a:t>ra</a:t>
            </a:r>
            <a:r>
              <a:rPr lang="en-US" sz="5400" b="1" i="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để</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nói</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về</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tính</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chất</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của</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không</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khí</a:t>
            </a:r>
            <a:r>
              <a:rPr lang="en-US" sz="5400" b="1" dirty="0" smtClean="0">
                <a:solidFill>
                  <a:srgbClr val="0B0BF5"/>
                </a:solidFill>
                <a:latin typeface="Times New Roman" pitchFamily="18" charset="0"/>
                <a:cs typeface="Times New Roman" pitchFamily="18" charset="0"/>
              </a:rPr>
              <a:t> qua </a:t>
            </a:r>
            <a:r>
              <a:rPr lang="en-US" sz="5400" b="1" dirty="0" err="1" smtClean="0">
                <a:solidFill>
                  <a:srgbClr val="0B0BF5"/>
                </a:solidFill>
                <a:latin typeface="Times New Roman" pitchFamily="18" charset="0"/>
                <a:cs typeface="Times New Roman" pitchFamily="18" charset="0"/>
              </a:rPr>
              <a:t>thí</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nghiệm</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này</a:t>
            </a:r>
            <a:r>
              <a:rPr lang="en-US" sz="5400" b="1" dirty="0" smtClean="0">
                <a:solidFill>
                  <a:srgbClr val="0B0BF5"/>
                </a:solidFill>
                <a:latin typeface="Times New Roman" pitchFamily="18" charset="0"/>
                <a:cs typeface="Times New Roman" pitchFamily="18" charset="0"/>
              </a:rPr>
              <a:t>. </a:t>
            </a:r>
            <a:endParaRPr lang="en-US" sz="5400" b="1" dirty="0">
              <a:solidFill>
                <a:srgbClr val="0B0BF5"/>
              </a:solidFill>
              <a:latin typeface="Times New Roman" pitchFamily="18" charset="0"/>
              <a:cs typeface="Times New Roman" pitchFamily="18" charset="0"/>
            </a:endParaRPr>
          </a:p>
        </p:txBody>
      </p:sp>
    </p:spTree>
    <p:extLst>
      <p:ext uri="{BB962C8B-B14F-4D97-AF65-F5344CB8AC3E}">
        <p14:creationId xmlns:p14="http://schemas.microsoft.com/office/powerpoint/2010/main" val="3226919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10600" cy="3139321"/>
          </a:xfrm>
          <a:prstGeom prst="rect">
            <a:avLst/>
          </a:prstGeom>
          <a:solidFill>
            <a:schemeClr val="bg1"/>
          </a:solidFill>
        </p:spPr>
        <p:txBody>
          <a:bodyPr wrap="square" rtlCol="0">
            <a:spAutoFit/>
          </a:bodyPr>
          <a:lstStyle/>
          <a:p>
            <a:r>
              <a:rPr lang="en-US" sz="6600" b="1" dirty="0" smtClean="0">
                <a:solidFill>
                  <a:srgbClr val="FF0000"/>
                </a:solidFill>
                <a:latin typeface="Times New Roman" pitchFamily="18" charset="0"/>
                <a:cs typeface="Times New Roman" pitchFamily="18" charset="0"/>
              </a:rPr>
              <a:t>3.Tìm </a:t>
            </a:r>
            <a:r>
              <a:rPr lang="en-US" sz="6600" b="1" dirty="0" err="1" smtClean="0">
                <a:solidFill>
                  <a:srgbClr val="FF0000"/>
                </a:solidFill>
                <a:latin typeface="Times New Roman" pitchFamily="18" charset="0"/>
                <a:cs typeface="Times New Roman" pitchFamily="18" charset="0"/>
              </a:rPr>
              <a:t>hiểu</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bị</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nén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lại</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và</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giãn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ra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của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smtClean="0">
                <a:solidFill>
                  <a:srgbClr val="FF0000"/>
                </a:solidFill>
                <a:latin typeface="Times New Roman" pitchFamily="18" charset="0"/>
                <a:cs typeface="Times New Roman" pitchFamily="18" charset="0"/>
              </a:rPr>
              <a:t>. </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035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5632311"/>
          </a:xfrm>
          <a:prstGeom prst="rect">
            <a:avLst/>
          </a:prstGeom>
        </p:spPr>
        <p:txBody>
          <a:bodyPr wrap="square">
            <a:spAutoFit/>
          </a:bodyPr>
          <a:lstStyle/>
          <a:p>
            <a:r>
              <a:rPr lang="en-US" sz="6000" b="1" dirty="0" err="1">
                <a:latin typeface="Times New Roman" pitchFamily="18" charset="0"/>
                <a:cs typeface="Times New Roman" pitchFamily="18" charset="0"/>
              </a:rPr>
              <a:t>Q</a:t>
            </a:r>
            <a:r>
              <a:rPr lang="en-US" sz="6000" b="1" dirty="0" err="1" smtClean="0">
                <a:latin typeface="Times New Roman" pitchFamily="18" charset="0"/>
                <a:cs typeface="Times New Roman" pitchFamily="18" charset="0"/>
              </a:rPr>
              <a:t>uan</a:t>
            </a:r>
            <a:r>
              <a:rPr lang="en-US" sz="6000" b="1" dirty="0" smtClean="0">
                <a:latin typeface="Times New Roman" pitchFamily="18" charset="0"/>
                <a:cs typeface="Times New Roman" pitchFamily="18" charset="0"/>
              </a:rPr>
              <a:t> </a:t>
            </a:r>
            <a:r>
              <a:rPr lang="en-US" sz="6000" b="1" dirty="0" err="1">
                <a:latin typeface="Times New Roman" pitchFamily="18" charset="0"/>
                <a:cs typeface="Times New Roman" pitchFamily="18" charset="0"/>
              </a:rPr>
              <a:t>sát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hình</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vẽ</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và</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mô</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tả</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hiện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tượng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xảy</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ra</a:t>
            </a:r>
            <a:r>
              <a:rPr lang="en-US" sz="6000" b="1" dirty="0">
                <a:latin typeface="Times New Roman" pitchFamily="18" charset="0"/>
                <a:cs typeface="Times New Roman" pitchFamily="18" charset="0"/>
              </a:rPr>
              <a:t> ở </a:t>
            </a:r>
            <a:r>
              <a:rPr lang="en-US" sz="6000" b="1" dirty="0" err="1">
                <a:latin typeface="Times New Roman" pitchFamily="18" charset="0"/>
                <a:cs typeface="Times New Roman" pitchFamily="18" charset="0"/>
              </a:rPr>
              <a:t>hình</a:t>
            </a:r>
            <a:r>
              <a:rPr lang="en-US" sz="6000" b="1" dirty="0">
                <a:latin typeface="Times New Roman" pitchFamily="18" charset="0"/>
                <a:cs typeface="Times New Roman" pitchFamily="18" charset="0"/>
              </a:rPr>
              <a:t> 2b, 2c </a:t>
            </a:r>
            <a:r>
              <a:rPr lang="en-US" sz="6000" b="1" dirty="0" err="1">
                <a:latin typeface="Times New Roman" pitchFamily="18" charset="0"/>
                <a:cs typeface="Times New Roman" pitchFamily="18" charset="0"/>
              </a:rPr>
              <a:t>và</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sử</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dụng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các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từ</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nén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lại</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và</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giãn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ra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để</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nói</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về</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tính</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chất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của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không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khí</a:t>
            </a:r>
            <a:r>
              <a:rPr lang="en-US" sz="6000" b="1" dirty="0">
                <a:latin typeface="Times New Roman" pitchFamily="18" charset="0"/>
                <a:cs typeface="Times New Roman" pitchFamily="18" charset="0"/>
              </a:rPr>
              <a:t>. </a:t>
            </a:r>
          </a:p>
        </p:txBody>
      </p:sp>
    </p:spTree>
    <p:extLst>
      <p:ext uri="{BB962C8B-B14F-4D97-AF65-F5344CB8AC3E}">
        <p14:creationId xmlns:p14="http://schemas.microsoft.com/office/powerpoint/2010/main" val="400158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0" y="6386513"/>
            <a:ext cx="576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r>
              <a:rPr lang="en-US" sz="2400" b="1">
                <a:latin typeface="Arial" charset="0"/>
              </a:rPr>
              <a:t>1</a:t>
            </a:r>
          </a:p>
        </p:txBody>
      </p:sp>
      <p:pic>
        <p:nvPicPr>
          <p:cNvPr id="8" name="Picture 2" descr="B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0"/>
            <a:ext cx="91821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1447800" y="2667000"/>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lgn="ctr" eaLnBrk="1" hangingPunct="1">
              <a:spcBef>
                <a:spcPct val="50000"/>
              </a:spcBef>
            </a:pPr>
            <a:r>
              <a:rPr lang="en-US" sz="5400" b="1" dirty="0" smtClean="0">
                <a:solidFill>
                  <a:srgbClr val="FF0000"/>
                </a:solidFill>
                <a:latin typeface="Times New Roman" pitchFamily="18" charset="0"/>
              </a:rPr>
              <a:t>KHỞI ĐỘNG </a:t>
            </a:r>
            <a:endParaRPr lang="en-US" sz="5400" b="1" dirty="0">
              <a:solidFill>
                <a:srgbClr val="FF0000"/>
              </a:solidFill>
              <a:latin typeface="Times New Roman" pitchFamily="18" charset="0"/>
            </a:endParaRPr>
          </a:p>
        </p:txBody>
      </p:sp>
    </p:spTree>
    <p:extLst>
      <p:ext uri="{BB962C8B-B14F-4D97-AF65-F5344CB8AC3E}">
        <p14:creationId xmlns:p14="http://schemas.microsoft.com/office/powerpoint/2010/main" val="133754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4154984"/>
          </a:xfrm>
          <a:prstGeom prst="rect">
            <a:avLst/>
          </a:prstGeom>
        </p:spPr>
        <p:txBody>
          <a:bodyPr wrap="square">
            <a:spAutoFit/>
          </a:bodyPr>
          <a:lstStyle/>
          <a:p>
            <a:r>
              <a:rPr lang="en-US" sz="6600" b="1" dirty="0" err="1">
                <a:solidFill>
                  <a:srgbClr val="FF0000"/>
                </a:solidFill>
                <a:latin typeface="Times New Roman" pitchFamily="18" charset="0"/>
                <a:cs typeface="Times New Roman" pitchFamily="18" charset="0"/>
              </a:rPr>
              <a:t>Tác</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động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lên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chiếc</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bơm</a:t>
            </a:r>
            <a:r>
              <a:rPr lang="en-US" sz="6600" b="1" dirty="0">
                <a:solidFill>
                  <a:srgbClr val="FF0000"/>
                </a:solidFill>
                <a:latin typeface="Times New Roman" pitchFamily="18" charset="0"/>
                <a:cs typeface="Times New Roman" pitchFamily="18" charset="0"/>
              </a:rPr>
              <a:t> n</a:t>
            </a:r>
            <a:r>
              <a:rPr lang="vi-VN" sz="6600" b="1" dirty="0">
                <a:solidFill>
                  <a:srgbClr val="FF0000"/>
                </a:solidFill>
                <a:latin typeface="Times New Roman" pitchFamily="18" charset="0"/>
                <a:cs typeface="Times New Roman" pitchFamily="18" charset="0"/>
              </a:rPr>
              <a:t>hư thế nào</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để</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chứng</a:t>
            </a:r>
            <a:r>
              <a:rPr lang="en-US" sz="6600" b="1" dirty="0">
                <a:solidFill>
                  <a:srgbClr val="FF0000"/>
                </a:solidFill>
                <a:latin typeface="Times New Roman" pitchFamily="18" charset="0"/>
                <a:cs typeface="Times New Roman" pitchFamily="18" charset="0"/>
              </a:rPr>
              <a:t> minh </a:t>
            </a:r>
            <a:r>
              <a:rPr lang="en-US" sz="6600" b="1" dirty="0" err="1">
                <a:solidFill>
                  <a:srgbClr val="FF0000"/>
                </a:solidFill>
                <a:latin typeface="Times New Roman" pitchFamily="18" charset="0"/>
                <a:cs typeface="Times New Roman" pitchFamily="18" charset="0"/>
              </a:rPr>
              <a:t>không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có</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thể</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bị</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nén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lại</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và</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giãn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ra</a:t>
            </a:r>
            <a:r>
              <a:rPr lang="en-US" sz="6600" b="1" dirty="0">
                <a:solidFill>
                  <a:srgbClr val="FF0000"/>
                </a:solidFill>
                <a:latin typeface="Times New Roman" pitchFamily="18" charset="0"/>
                <a:cs typeface="Times New Roman" pitchFamily="18" charset="0"/>
              </a:rPr>
              <a:t>?</a:t>
            </a:r>
          </a:p>
        </p:txBody>
      </p:sp>
      <p:sp>
        <p:nvSpPr>
          <p:cNvPr id="3" name="Rectangle 2"/>
          <p:cNvSpPr/>
          <p:nvPr/>
        </p:nvSpPr>
        <p:spPr>
          <a:xfrm>
            <a:off x="0" y="152400"/>
            <a:ext cx="9144000" cy="6124754"/>
          </a:xfrm>
          <a:prstGeom prst="rect">
            <a:avLst/>
          </a:prstGeom>
          <a:solidFill>
            <a:schemeClr val="bg1"/>
          </a:solidFill>
        </p:spPr>
        <p:txBody>
          <a:bodyPr wrap="square">
            <a:spAutoFit/>
          </a:bodyPr>
          <a:lstStyle/>
          <a:p>
            <a:r>
              <a:rPr lang="vi-VN" sz="5600" b="1" dirty="0">
                <a:latin typeface="Times New Roman" pitchFamily="18" charset="0"/>
                <a:cs typeface="Times New Roman" pitchFamily="18" charset="0"/>
              </a:rPr>
              <a:t>Nhấc thân bơm lên để không khí tràn đầy vào thân rồi ấn thân bơm xuống để không khí nén lại dồn vào ống dẫn rồi lại nở ra khi vào đến quả bóng làm cho quả bóng căng phồng lên.</a:t>
            </a:r>
            <a:endParaRPr lang="en-US" sz="5600" b="1" dirty="0">
              <a:latin typeface="Times New Roman" pitchFamily="18" charset="0"/>
              <a:cs typeface="Times New Roman" pitchFamily="18"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4154984"/>
          </a:xfrm>
          <a:prstGeom prst="rect">
            <a:avLst/>
          </a:prstGeom>
        </p:spPr>
        <p:txBody>
          <a:bodyPr wrap="square">
            <a:spAutoFit/>
          </a:bodyPr>
          <a:lstStyle/>
          <a:p>
            <a:r>
              <a:rPr lang="vi-VN" sz="6600" b="1" dirty="0">
                <a:latin typeface="+mj-lt"/>
                <a:cs typeface="Arial" pitchFamily="34" charset="0"/>
              </a:rPr>
              <a:t>Nêu một số VD về việc ứng dụng một số tính chất của không khí trong đời sống?</a:t>
            </a:r>
            <a:endParaRPr lang="en-US" sz="6600" b="1" dirty="0">
              <a:latin typeface="+mj-lt"/>
              <a:cs typeface="Arial" pitchFamily="34" charset="0"/>
            </a:endParaRPr>
          </a:p>
        </p:txBody>
      </p:sp>
    </p:spTree>
    <p:extLst>
      <p:ext uri="{BB962C8B-B14F-4D97-AF65-F5344CB8AC3E}">
        <p14:creationId xmlns:p14="http://schemas.microsoft.com/office/powerpoint/2010/main" val="389558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0" y="2590800"/>
            <a:ext cx="8884170" cy="3139321"/>
          </a:xfrm>
          <a:prstGeom prst="rect">
            <a:avLst/>
          </a:prstGeom>
        </p:spPr>
        <p:txBody>
          <a:bodyPr wrap="square">
            <a:spAutoFit/>
          </a:bodyPr>
          <a:lstStyle/>
          <a:p>
            <a:r>
              <a:rPr lang="en-US" sz="6600" b="1" dirty="0" smtClean="0">
                <a:solidFill>
                  <a:srgbClr val="0B0BF5"/>
                </a:solidFill>
                <a:latin typeface="Times New Roman" pitchFamily="18" charset="0"/>
                <a:cs typeface="Times New Roman" pitchFamily="18" charset="0"/>
              </a:rPr>
              <a:t>	Bơm </a:t>
            </a:r>
            <a:r>
              <a:rPr lang="en-US" sz="6600" b="1" dirty="0">
                <a:solidFill>
                  <a:srgbClr val="0B0BF5"/>
                </a:solidFill>
                <a:latin typeface="Times New Roman" pitchFamily="18" charset="0"/>
                <a:cs typeface="Times New Roman" pitchFamily="18" charset="0"/>
              </a:rPr>
              <a:t>bóng bay, bơm lốp xe đạp, xe máy, xe ô tô…</a:t>
            </a:r>
          </a:p>
        </p:txBody>
      </p:sp>
      <p:sp>
        <p:nvSpPr>
          <p:cNvPr id="3" name="Rectangle 2"/>
          <p:cNvSpPr/>
          <p:nvPr/>
        </p:nvSpPr>
        <p:spPr>
          <a:xfrm>
            <a:off x="296056" y="457200"/>
            <a:ext cx="8610600" cy="1754326"/>
          </a:xfrm>
          <a:prstGeom prst="rect">
            <a:avLst/>
          </a:prstGeom>
        </p:spPr>
        <p:txBody>
          <a:bodyPr wrap="square">
            <a:spAutoFit/>
          </a:bodyPr>
          <a:lstStyle/>
          <a:p>
            <a:r>
              <a:rPr lang="en-US" sz="5400" b="1" dirty="0" smtClean="0">
                <a:latin typeface="Times New Roman" pitchFamily="18" charset="0"/>
                <a:cs typeface="Times New Roman" pitchFamily="18" charset="0"/>
              </a:rPr>
              <a:t>Ứ</a:t>
            </a:r>
            <a:r>
              <a:rPr lang="vi-VN" sz="5400" b="1" dirty="0" smtClean="0">
                <a:latin typeface="Times New Roman" pitchFamily="18" charset="0"/>
                <a:cs typeface="Times New Roman" pitchFamily="18" charset="0"/>
              </a:rPr>
              <a:t>ng </a:t>
            </a:r>
            <a:r>
              <a:rPr lang="vi-VN" sz="5400" b="1" dirty="0">
                <a:latin typeface="Times New Roman" pitchFamily="18" charset="0"/>
                <a:cs typeface="Times New Roman" pitchFamily="18" charset="0"/>
              </a:rPr>
              <a:t>dụng một số tính chất của không </a:t>
            </a:r>
            <a:r>
              <a:rPr lang="vi-VN" sz="5400" b="1" dirty="0" smtClean="0">
                <a:latin typeface="Times New Roman" pitchFamily="18" charset="0"/>
                <a:cs typeface="Times New Roman" pitchFamily="18" charset="0"/>
              </a:rPr>
              <a:t>khí</a:t>
            </a:r>
            <a:r>
              <a:rPr lang="en-US" sz="5400" b="1" dirty="0" smtClean="0">
                <a:latin typeface="Times New Roman" pitchFamily="18" charset="0"/>
                <a:cs typeface="Times New Roman" pitchFamily="18" charset="0"/>
              </a:rPr>
              <a:t>: </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cstate="print"/>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cstate="print"/>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cstate="print">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cstate="print"/>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cstate="print"/>
          <a:stretch>
            <a:fillRect/>
          </a:stretch>
        </p:blipFill>
        <p:spPr>
          <a:xfrm>
            <a:off x="4648200" y="3657600"/>
            <a:ext cx="4343400" cy="3200400"/>
          </a:xfrm>
          <a:noFill/>
          <a:ln w="38100">
            <a:solidFill>
              <a:srgbClr val="FF3300"/>
            </a:solidFill>
          </a:ln>
        </p:spPr>
      </p:pic>
      <p:pic>
        <p:nvPicPr>
          <p:cNvPr id="25607" name="Picture 7" descr="Tinh_chat_cua_khong_khi"/>
          <p:cNvPicPr>
            <a:picLocks noChangeAspect="1" noChangeArrowheads="1"/>
          </p:cNvPicPr>
          <p:nvPr/>
        </p:nvPicPr>
        <p:blipFill>
          <a:blip r:embed="rId5" cstate="print"/>
          <a:srcRect l="57001" t="2809"/>
          <a:stretch>
            <a:fillRect/>
          </a:stretch>
        </p:blipFill>
        <p:spPr bwMode="auto">
          <a:xfrm>
            <a:off x="0" y="3657600"/>
            <a:ext cx="4495800" cy="32004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646331"/>
          </a:xfrm>
          <a:prstGeom prst="rect">
            <a:avLst/>
          </a:prstGeom>
          <a:noFill/>
          <a:ln w="9525">
            <a:noFill/>
            <a:miter lim="800000"/>
            <a:headEnd/>
            <a:tailEnd/>
          </a:ln>
          <a:effectLst/>
        </p:spPr>
        <p:txBody>
          <a:bodyPr>
            <a:spAutoFit/>
          </a:bodyPr>
          <a:lstStyle/>
          <a:p>
            <a:pPr algn="ctr">
              <a:spcBef>
                <a:spcPct val="50000"/>
              </a:spcBef>
            </a:pPr>
            <a:r>
              <a:rPr lang="en-US" sz="3600" b="1" dirty="0" err="1">
                <a:solidFill>
                  <a:srgbClr val="0000FF"/>
                </a:solidFill>
                <a:latin typeface="Times New Roman" pitchFamily="18" charset="0"/>
              </a:rPr>
              <a:t>Ứng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dụng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của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không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khí</a:t>
            </a:r>
            <a:endParaRPr lang="en-US" sz="3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cstate="print"/>
          <a:srcRect/>
          <a:stretch>
            <a:fillRect/>
          </a:stretch>
        </p:blipFill>
        <p:spPr>
          <a:xfrm>
            <a:off x="0" y="0"/>
            <a:ext cx="3048000" cy="3581400"/>
          </a:xfrm>
          <a:noFill/>
          <a:ln w="38100">
            <a:solidFill>
              <a:srgbClr val="FF3300"/>
            </a:solidFill>
          </a:ln>
        </p:spPr>
      </p:pic>
      <p:pic>
        <p:nvPicPr>
          <p:cNvPr id="41998" name="Picture 14" descr="02-1"/>
          <p:cNvPicPr>
            <a:picLocks noChangeAspect="1" noChangeArrowheads="1"/>
          </p:cNvPicPr>
          <p:nvPr/>
        </p:nvPicPr>
        <p:blipFill>
          <a:blip r:embed="rId3" cstate="print"/>
          <a:srcRect/>
          <a:stretch>
            <a:fillRect/>
          </a:stretch>
        </p:blipFill>
        <p:spPr bwMode="auto">
          <a:xfrm>
            <a:off x="3048000" y="0"/>
            <a:ext cx="2819400" cy="35814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cstate="print"/>
          <a:srcRect/>
          <a:stretch>
            <a:fillRect/>
          </a:stretch>
        </p:blipFill>
        <p:spPr bwMode="auto">
          <a:xfrm>
            <a:off x="5943600" y="0"/>
            <a:ext cx="3200400" cy="38862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cstate="print"/>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cstate="print"/>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cstate="print"/>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cstate="print"/>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cstate="print"/>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cstate="print"/>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cstate="print"/>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cstate="print"/>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1000125" y="2057400"/>
            <a:ext cx="7010400" cy="1508105"/>
          </a:xfrm>
          <a:prstGeom prst="rect">
            <a:avLst/>
          </a:prstGeom>
          <a:noFill/>
          <a:ln w="9525">
            <a:noFill/>
            <a:miter lim="800000"/>
            <a:headEnd/>
            <a:tailEnd/>
          </a:ln>
          <a:effectLst/>
        </p:spPr>
        <p:txBody>
          <a:bodyPr wrap="square">
            <a:spAutoFit/>
          </a:bodyPr>
          <a:lstStyle/>
          <a:p>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Học</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thuộc</a:t>
            </a:r>
            <a:r>
              <a:rPr lang="en-US" sz="4400" b="1" dirty="0" smtClean="0">
                <a:solidFill>
                  <a:srgbClr val="0000FF"/>
                </a:solidFill>
                <a:latin typeface="Times New Roman" pitchFamily="18" charset="0"/>
                <a:cs typeface="Times New Roman" pitchFamily="18" charset="0"/>
              </a:rPr>
              <a:t> GHI NHỚ</a:t>
            </a:r>
            <a:endParaRPr lang="en-US" sz="4800" b="1" dirty="0">
              <a:solidFill>
                <a:srgbClr val="0000FF"/>
              </a:solidFill>
              <a:latin typeface="Times New Roman" pitchFamily="18" charset="0"/>
              <a:cs typeface="Times New Roman" pitchFamily="18" charset="0"/>
            </a:endParaRPr>
          </a:p>
          <a:p>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Chuẩn</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bị</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bài</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sau</a:t>
            </a:r>
            <a:r>
              <a:rPr lang="en-US" sz="4800" b="1" dirty="0" smtClean="0">
                <a:solidFill>
                  <a:srgbClr val="0000FF"/>
                </a:solidFill>
                <a:latin typeface="Times New Roman" pitchFamily="18" charset="0"/>
                <a:cs typeface="Times New Roman" pitchFamily="18" charset="0"/>
              </a:rPr>
              <a:t>: </a:t>
            </a:r>
            <a:endParaRPr lang="en-US" sz="4800" b="1" dirty="0">
              <a:solidFill>
                <a:srgbClr val="0000FF"/>
              </a:solidFill>
              <a:latin typeface="Times New Roman" pitchFamily="18" charset="0"/>
              <a:cs typeface="Times New Roman" pitchFamily="18" charset="0"/>
            </a:endParaRPr>
          </a:p>
        </p:txBody>
      </p:sp>
      <p:sp>
        <p:nvSpPr>
          <p:cNvPr id="33803" name="Text Box 11"/>
          <p:cNvSpPr txBox="1">
            <a:spLocks noChangeArrowheads="1"/>
          </p:cNvSpPr>
          <p:nvPr/>
        </p:nvSpPr>
        <p:spPr bwMode="auto">
          <a:xfrm>
            <a:off x="2590799" y="685800"/>
            <a:ext cx="2905125" cy="769441"/>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Times New Roman" pitchFamily="18" charset="0"/>
              </a:rPr>
              <a:t>DẶN DÒ:</a:t>
            </a:r>
          </a:p>
        </p:txBody>
      </p:sp>
      <p:sp>
        <p:nvSpPr>
          <p:cNvPr id="33804" name="Text Box 12"/>
          <p:cNvSpPr txBox="1">
            <a:spLocks noChangeArrowheads="1"/>
          </p:cNvSpPr>
          <p:nvPr/>
        </p:nvSpPr>
        <p:spPr bwMode="auto">
          <a:xfrm>
            <a:off x="3505200" y="228600"/>
            <a:ext cx="5105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3808" name="Text Box 16"/>
          <p:cNvSpPr txBox="1">
            <a:spLocks noChangeArrowheads="1"/>
          </p:cNvSpPr>
          <p:nvPr/>
        </p:nvSpPr>
        <p:spPr bwMode="auto">
          <a:xfrm>
            <a:off x="2981325" y="0"/>
            <a:ext cx="5029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76238" y="304800"/>
            <a:ext cx="85550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5400" b="1" dirty="0" smtClean="0">
                <a:solidFill>
                  <a:srgbClr val="0B0BF5"/>
                </a:solidFill>
                <a:latin typeface="Times New Roman" pitchFamily="18" charset="0"/>
                <a:cs typeface="Times New Roman" pitchFamily="18" charset="0"/>
              </a:rPr>
              <a:t>Không </a:t>
            </a:r>
            <a:r>
              <a:rPr lang="nl-NL" altLang="en-US" sz="5400" b="1" dirty="0">
                <a:solidFill>
                  <a:srgbClr val="0B0BF5"/>
                </a:solidFill>
                <a:latin typeface="Times New Roman" pitchFamily="18" charset="0"/>
                <a:cs typeface="Times New Roman" pitchFamily="18" charset="0"/>
              </a:rPr>
              <a:t>khí có ở đâu?</a:t>
            </a:r>
            <a:endParaRPr lang="en-US" altLang="en-US" sz="5400" b="1" dirty="0">
              <a:solidFill>
                <a:srgbClr val="0B0BF5"/>
              </a:solidFill>
              <a:latin typeface="Times New Roman" pitchFamily="18" charset="0"/>
              <a:cs typeface="Times New Roman" pitchFamily="18" charset="0"/>
            </a:endParaRPr>
          </a:p>
        </p:txBody>
      </p:sp>
      <p:sp>
        <p:nvSpPr>
          <p:cNvPr id="90123" name="Text Box 11"/>
          <p:cNvSpPr txBox="1">
            <a:spLocks noChangeArrowheads="1"/>
          </p:cNvSpPr>
          <p:nvPr/>
        </p:nvSpPr>
        <p:spPr bwMode="auto">
          <a:xfrm>
            <a:off x="228600" y="1600200"/>
            <a:ext cx="87214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6000" b="1" dirty="0" smtClean="0">
                <a:latin typeface="Times New Roman" pitchFamily="18" charset="0"/>
                <a:cs typeface="Times New Roman" pitchFamily="18" charset="0"/>
              </a:rPr>
              <a:t>	Xung </a:t>
            </a:r>
            <a:r>
              <a:rPr lang="nl-NL" altLang="en-US" sz="6000" b="1" dirty="0">
                <a:latin typeface="Times New Roman" pitchFamily="18" charset="0"/>
                <a:cs typeface="Times New Roman" pitchFamily="18" charset="0"/>
              </a:rPr>
              <a:t>quanh mọi vật và mọi chỗ rỗng bên trong vật đều có không khí.</a:t>
            </a:r>
            <a:endParaRPr lang="en-US" alt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SOA SOA SOA\Khung nen bieu tuong\Khung nen bieu tuong\[Muare.asia]-FramesChildrenVol30\muare.asia - babyvol30 - 3.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3011" name="Rectangle 1"/>
          <p:cNvSpPr>
            <a:spLocks noChangeArrowheads="1"/>
          </p:cNvSpPr>
          <p:nvPr/>
        </p:nvSpPr>
        <p:spPr bwMode="auto">
          <a:xfrm>
            <a:off x="1295400" y="2728913"/>
            <a:ext cx="6286500" cy="1016000"/>
          </a:xfrm>
          <a:prstGeom prst="rect">
            <a:avLst/>
          </a:prstGeom>
          <a:noFill/>
          <a:ln w="9525">
            <a:noFill/>
            <a:miter lim="800000"/>
            <a:headEnd/>
            <a:tailEnd/>
          </a:ln>
        </p:spPr>
        <p:txBody>
          <a:bodyPr>
            <a:spAutoFit/>
          </a:bodyPr>
          <a:lstStyle/>
          <a:p>
            <a:r>
              <a:rPr lang="en-US" sz="6000" b="1">
                <a:solidFill>
                  <a:srgbClr val="FF0000"/>
                </a:solidFill>
                <a:latin typeface="Times New Roman" pitchFamily="18" charset="0"/>
                <a:cs typeface="Times New Roman" pitchFamily="18" charset="0"/>
              </a:rPr>
              <a:t>Tạm biệt các em !</a:t>
            </a:r>
            <a:endParaRPr lang="en-US" sz="6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cstate="print"/>
          <a:srcRect/>
          <a:stretch>
            <a:fillRect/>
          </a:stretch>
        </p:blipFill>
        <p:spPr bwMode="auto">
          <a:xfrm>
            <a:off x="0" y="5638800"/>
            <a:ext cx="915988" cy="1219200"/>
          </a:xfrm>
          <a:prstGeom prst="rect">
            <a:avLst/>
          </a:prstGeom>
          <a:noFill/>
          <a:ln w="9525">
            <a:noFill/>
            <a:miter lim="800000"/>
            <a:headEnd/>
            <a:tailEnd/>
          </a:ln>
        </p:spPr>
      </p:pic>
      <p:pic>
        <p:nvPicPr>
          <p:cNvPr id="2051" name="Picture 20" descr="33"/>
          <p:cNvPicPr>
            <a:picLocks noChangeAspect="1" noChangeArrowheads="1" noCrop="1"/>
          </p:cNvPicPr>
          <p:nvPr/>
        </p:nvPicPr>
        <p:blipFill>
          <a:blip r:embed="rId2" cstate="print"/>
          <a:srcRect/>
          <a:stretch>
            <a:fillRect/>
          </a:stretch>
        </p:blipFill>
        <p:spPr bwMode="auto">
          <a:xfrm>
            <a:off x="8228013" y="5638800"/>
            <a:ext cx="915987" cy="1219200"/>
          </a:xfrm>
          <a:prstGeom prst="rect">
            <a:avLst/>
          </a:prstGeom>
          <a:noFill/>
          <a:ln w="9525">
            <a:noFill/>
            <a:miter lim="800000"/>
            <a:headEnd/>
            <a:tailEnd/>
          </a:ln>
        </p:spPr>
      </p:pic>
      <p:pic>
        <p:nvPicPr>
          <p:cNvPr id="2052" name="Picture 14" descr="Firewrk8"/>
          <p:cNvPicPr>
            <a:picLocks noChangeAspect="1" noChangeArrowheads="1"/>
          </p:cNvPicPr>
          <p:nvPr/>
        </p:nvPicPr>
        <p:blipFill>
          <a:blip r:embed="rId3" cstate="print">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2053" name="WordArt 8"/>
          <p:cNvSpPr>
            <a:spLocks noChangeArrowheads="1" noChangeShapeType="1" noTextEdit="1"/>
          </p:cNvSpPr>
          <p:nvPr/>
        </p:nvSpPr>
        <p:spPr bwMode="auto">
          <a:xfrm>
            <a:off x="2057400" y="762000"/>
            <a:ext cx="5105400" cy="16002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pic>
        <p:nvPicPr>
          <p:cNvPr id="2054" name="Picture 12" descr="Firewrk8"/>
          <p:cNvPicPr>
            <a:picLocks noChangeAspect="1" noChangeArrowheads="1"/>
          </p:cNvPicPr>
          <p:nvPr/>
        </p:nvPicPr>
        <p:blipFill>
          <a:blip r:embed="rId3" cstate="print">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2055" name="WordArt 11"/>
          <p:cNvSpPr>
            <a:spLocks noChangeArrowheads="1" noChangeShapeType="1" noTextEdit="1"/>
          </p:cNvSpPr>
          <p:nvPr/>
        </p:nvSpPr>
        <p:spPr bwMode="auto">
          <a:xfrm>
            <a:off x="457200" y="2514600"/>
            <a:ext cx="8153400" cy="22860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31: Không khí có </a:t>
            </a:r>
          </a:p>
          <a:p>
            <a:pPr algn="ct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6" name="Picture 14" descr="Firewrk8"/>
          <p:cNvPicPr>
            <a:picLocks noChangeAspect="1" noChangeArrowheads="1"/>
          </p:cNvPicPr>
          <p:nvPr/>
        </p:nvPicPr>
        <p:blipFill>
          <a:blip r:embed="rId3" cstate="print">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2057" name="Picture 14" descr="Firewrk8"/>
          <p:cNvPicPr>
            <a:picLocks noChangeAspect="1" noChangeArrowheads="1"/>
          </p:cNvPicPr>
          <p:nvPr/>
        </p:nvPicPr>
        <p:blipFill>
          <a:blip r:embed="rId3" cstate="print">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534400" cy="2862322"/>
          </a:xfrm>
          <a:prstGeom prst="rect">
            <a:avLst/>
          </a:prstGeom>
        </p:spPr>
        <p:txBody>
          <a:bodyPr wrap="square">
            <a:spAutoFit/>
          </a:bodyPr>
          <a:lstStyle/>
          <a:p>
            <a:r>
              <a:rPr lang="en-US" sz="6000" b="1" dirty="0">
                <a:solidFill>
                  <a:srgbClr val="0B0BF5"/>
                </a:solidFill>
                <a:latin typeface="Times New Roman" pitchFamily="18" charset="0"/>
                <a:cs typeface="Times New Roman" pitchFamily="18" charset="0"/>
              </a:rPr>
              <a:t>Q</a:t>
            </a:r>
            <a:r>
              <a:rPr lang="vi-VN" sz="6000" b="1" dirty="0" smtClean="0">
                <a:solidFill>
                  <a:srgbClr val="0B0BF5"/>
                </a:solidFill>
                <a:latin typeface="Times New Roman" pitchFamily="18" charset="0"/>
                <a:cs typeface="Times New Roman" pitchFamily="18" charset="0"/>
              </a:rPr>
              <a:t>uan </a:t>
            </a:r>
            <a:r>
              <a:rPr lang="vi-VN" sz="6000" b="1" dirty="0">
                <a:solidFill>
                  <a:srgbClr val="0B0BF5"/>
                </a:solidFill>
                <a:latin typeface="Times New Roman" pitchFamily="18" charset="0"/>
                <a:cs typeface="Times New Roman" pitchFamily="18" charset="0"/>
              </a:rPr>
              <a:t>sát chiếc cốc thuỷ tinh rỗng </a:t>
            </a:r>
            <a:r>
              <a:rPr lang="en-US" sz="6000" b="1" dirty="0" err="1" smtClean="0">
                <a:solidFill>
                  <a:srgbClr val="0B0BF5"/>
                </a:solidFill>
                <a:latin typeface="Times New Roman" pitchFamily="18" charset="0"/>
                <a:cs typeface="Times New Roman" pitchFamily="18" charset="0"/>
              </a:rPr>
              <a:t>cho</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biết</a:t>
            </a:r>
            <a:r>
              <a:rPr lang="vi-VN" sz="6000" b="1" dirty="0" smtClean="0">
                <a:solidFill>
                  <a:srgbClr val="0B0BF5"/>
                </a:solidFill>
                <a:latin typeface="Times New Roman" pitchFamily="18" charset="0"/>
                <a:cs typeface="Times New Roman" pitchFamily="18" charset="0"/>
              </a:rPr>
              <a:t>: </a:t>
            </a:r>
            <a:r>
              <a:rPr lang="vi-VN" sz="6000" b="1" dirty="0">
                <a:latin typeface="Times New Roman" pitchFamily="18" charset="0"/>
                <a:cs typeface="Times New Roman" pitchFamily="18" charset="0"/>
              </a:rPr>
              <a:t>Trong cốc có chứa gì?</a:t>
            </a:r>
            <a:endParaRPr 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204907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938992"/>
          </a:xfrm>
          <a:prstGeom prst="rect">
            <a:avLst/>
          </a:prstGeom>
          <a:noFill/>
          <a:ln w="9525">
            <a:noFill/>
            <a:miter lim="800000"/>
            <a:headEnd/>
            <a:tailEnd/>
          </a:ln>
          <a:effectLst/>
        </p:spPr>
        <p:txBody>
          <a:bodyPr wrap="square">
            <a:spAutoFit/>
          </a:bodyPr>
          <a:lstStyle/>
          <a:p>
            <a:pPr algn="just">
              <a:spcBef>
                <a:spcPct val="50000"/>
              </a:spcBef>
            </a:pPr>
            <a:r>
              <a:rPr lang="en-US" sz="6000" b="1" dirty="0" err="1" smtClean="0">
                <a:solidFill>
                  <a:srgbClr val="0B0BF5"/>
                </a:solidFill>
                <a:latin typeface="Times New Roman" pitchFamily="18" charset="0"/>
                <a:cs typeface="Times New Roman" pitchFamily="18" charset="0"/>
              </a:rPr>
              <a:t>Em</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có</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nhận</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thấy</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không</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khí</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không</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Tại</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sao</a:t>
            </a:r>
            <a:r>
              <a:rPr lang="en-US" sz="6000" b="1" dirty="0" smtClean="0">
                <a:solidFill>
                  <a:srgbClr val="0B0BF5"/>
                </a:solidFill>
                <a:latin typeface="Times New Roman" pitchFamily="18" charset="0"/>
                <a:cs typeface="Times New Roman" pitchFamily="18" charset="0"/>
              </a:rPr>
              <a:t>?</a:t>
            </a:r>
            <a:endParaRPr lang="en-US" sz="6000" b="1" dirty="0">
              <a:solidFill>
                <a:srgbClr val="0B0BF5"/>
              </a:solidFill>
              <a:latin typeface="Times New Roman" pitchFamily="18" charset="0"/>
              <a:cs typeface="Times New Roman" pitchFamily="18" charset="0"/>
            </a:endParaRPr>
          </a:p>
        </p:txBody>
      </p:sp>
      <p:sp>
        <p:nvSpPr>
          <p:cNvPr id="3" name="Rectangle 2"/>
          <p:cNvSpPr/>
          <p:nvPr/>
        </p:nvSpPr>
        <p:spPr>
          <a:xfrm>
            <a:off x="252334" y="2259557"/>
            <a:ext cx="8891666" cy="4154984"/>
          </a:xfrm>
          <a:prstGeom prst="rect">
            <a:avLst/>
          </a:prstGeom>
        </p:spPr>
        <p:txBody>
          <a:bodyPr wrap="square">
            <a:spAutoFit/>
          </a:bodyPr>
          <a:lstStyle/>
          <a:p>
            <a:r>
              <a:rPr lang="vi-VN" sz="6600" b="1" dirty="0" smtClean="0">
                <a:latin typeface="+mj-lt"/>
                <a:cs typeface="Arial" pitchFamily="34" charset="0"/>
              </a:rPr>
              <a:t>	Mắt </a:t>
            </a:r>
            <a:r>
              <a:rPr lang="vi-VN" sz="6600" b="1" dirty="0">
                <a:latin typeface="+mj-lt"/>
                <a:cs typeface="Arial" pitchFamily="34" charset="0"/>
              </a:rPr>
              <a:t>ta không nhìn thấy không khí vì không khí trong suốt và không màu. </a:t>
            </a:r>
            <a:endParaRPr lang="en-US" sz="6600" b="1" dirty="0">
              <a:latin typeface="+mj-lt"/>
              <a:cs typeface="Arial" pitchFamily="34"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2862322"/>
          </a:xfrm>
          <a:prstGeom prst="rect">
            <a:avLst/>
          </a:prstGeom>
          <a:noFill/>
          <a:ln w="9525">
            <a:noFill/>
            <a:miter lim="800000"/>
            <a:headEnd/>
            <a:tailEnd/>
          </a:ln>
          <a:effectLst/>
        </p:spPr>
        <p:txBody>
          <a:bodyPr wrap="square">
            <a:spAutoFit/>
          </a:bodyPr>
          <a:lstStyle/>
          <a:p>
            <a:pPr algn="just">
              <a:spcBef>
                <a:spcPct val="50000"/>
              </a:spcBef>
            </a:pPr>
            <a:r>
              <a:rPr lang="en-US" sz="6000" b="1" dirty="0" err="1" smtClean="0">
                <a:solidFill>
                  <a:srgbClr val="0000CC"/>
                </a:solidFill>
                <a:latin typeface="Times New Roman" pitchFamily="18" charset="0"/>
                <a:cs typeface="Times New Roman" pitchFamily="18" charset="0"/>
              </a:rPr>
              <a:t>Dùng</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mũi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ngửi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dùng</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lưỡi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nếm</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em</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thấy</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không</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khí</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có</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mùi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vị</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gì</a:t>
            </a:r>
            <a:r>
              <a:rPr lang="en-US" sz="6000" b="1" dirty="0" smtClean="0">
                <a:solidFill>
                  <a:srgbClr val="0000CC"/>
                </a:solidFill>
                <a:latin typeface="Times New Roman" pitchFamily="18" charset="0"/>
                <a:cs typeface="Times New Roman" pitchFamily="18" charset="0"/>
              </a:rPr>
              <a:t>?</a:t>
            </a:r>
            <a:endParaRPr lang="en-US" sz="6000" b="1" dirty="0">
              <a:solidFill>
                <a:srgbClr val="0000CC"/>
              </a:solidFill>
              <a:latin typeface="Times New Roman" pitchFamily="18" charset="0"/>
              <a:cs typeface="Times New Roman" pitchFamily="18" charset="0"/>
            </a:endParaRPr>
          </a:p>
        </p:txBody>
      </p:sp>
      <p:sp>
        <p:nvSpPr>
          <p:cNvPr id="2" name="Rectangle 1"/>
          <p:cNvSpPr/>
          <p:nvPr/>
        </p:nvSpPr>
        <p:spPr>
          <a:xfrm>
            <a:off x="228600" y="3429000"/>
            <a:ext cx="8343900" cy="2123658"/>
          </a:xfrm>
          <a:prstGeom prst="rect">
            <a:avLst/>
          </a:prstGeom>
        </p:spPr>
        <p:txBody>
          <a:bodyPr wrap="square">
            <a:spAutoFit/>
          </a:bodyPr>
          <a:lstStyle/>
          <a:p>
            <a:r>
              <a:rPr lang="vi-VN" sz="6600" b="1" dirty="0">
                <a:latin typeface="+mj-lt"/>
                <a:cs typeface="Arial" pitchFamily="34" charset="0"/>
              </a:rPr>
              <a:t>Không khí không mùi và không có vị.</a:t>
            </a:r>
            <a:endParaRPr lang="en-US" sz="6600" b="1" dirty="0">
              <a:latin typeface="+mj-lt"/>
              <a:cs typeface="Arial" pitchFamily="34"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7"/>
          <p:cNvSpPr txBox="1">
            <a:spLocks noChangeArrowheads="1"/>
          </p:cNvSpPr>
          <p:nvPr/>
        </p:nvSpPr>
        <p:spPr bwMode="auto">
          <a:xfrm>
            <a:off x="-304800" y="457200"/>
            <a:ext cx="9067800" cy="5170646"/>
          </a:xfrm>
          <a:prstGeom prst="rect">
            <a:avLst/>
          </a:prstGeom>
          <a:noFill/>
          <a:ln w="9525">
            <a:noFill/>
            <a:miter lim="800000"/>
            <a:headEnd/>
            <a:tailEnd/>
          </a:ln>
          <a:effectLst/>
        </p:spPr>
        <p:txBody>
          <a:bodyPr wrap="square">
            <a:spAutoFit/>
          </a:bodyPr>
          <a:lstStyle/>
          <a:p>
            <a:pPr algn="just">
              <a:spcBef>
                <a:spcPct val="50000"/>
              </a:spcBef>
            </a:pPr>
            <a:r>
              <a:rPr lang="en-US" sz="6600" b="1" dirty="0" err="1" smtClean="0">
                <a:solidFill>
                  <a:srgbClr val="0000CC"/>
                </a:solidFill>
                <a:latin typeface="Times New Roman" pitchFamily="18" charset="0"/>
                <a:cs typeface="Times New Roman" pitchFamily="18" charset="0"/>
              </a:rPr>
              <a:t>Đôi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ngửi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thấy</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hương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thơm</a:t>
            </a:r>
            <a:r>
              <a:rPr lang="en-US" sz="6600" b="1" dirty="0" smtClean="0">
                <a:solidFill>
                  <a:srgbClr val="0000CC"/>
                </a:solidFill>
                <a:latin typeface="Times New Roman" pitchFamily="18" charset="0"/>
                <a:cs typeface="Times New Roman" pitchFamily="18" charset="0"/>
              </a:rPr>
              <a:t> hay </a:t>
            </a:r>
            <a:r>
              <a:rPr lang="en-US" sz="6600" b="1" dirty="0" err="1" smtClean="0">
                <a:solidFill>
                  <a:srgbClr val="0000CC"/>
                </a:solidFill>
                <a:latin typeface="Times New Roman" pitchFamily="18" charset="0"/>
                <a:cs typeface="Times New Roman" pitchFamily="18" charset="0"/>
              </a:rPr>
              <a:t>một</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chịu</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đó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phải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là</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của</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Cho </a:t>
            </a:r>
            <a:r>
              <a:rPr lang="en-US" sz="6600" b="1" dirty="0" err="1" smtClean="0">
                <a:solidFill>
                  <a:srgbClr val="0000CC"/>
                </a:solidFill>
                <a:latin typeface="Times New Roman" pitchFamily="18" charset="0"/>
                <a:cs typeface="Times New Roman" pitchFamily="18" charset="0"/>
              </a:rPr>
              <a:t>ví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dụ</a:t>
            </a:r>
            <a:r>
              <a:rPr lang="en-US" sz="6600" b="1" dirty="0" smtClean="0">
                <a:solidFill>
                  <a:srgbClr val="0000CC"/>
                </a:solidFill>
                <a:latin typeface="Times New Roman" pitchFamily="18" charset="0"/>
                <a:cs typeface="Times New Roman" pitchFamily="18" charset="0"/>
              </a:rPr>
              <a:t>.</a:t>
            </a:r>
            <a:endParaRPr lang="en-US" sz="6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3260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10600" cy="4524315"/>
          </a:xfrm>
          <a:prstGeom prst="rect">
            <a:avLst/>
          </a:prstGeom>
        </p:spPr>
        <p:txBody>
          <a:bodyPr wrap="square">
            <a:spAutoFit/>
          </a:bodyPr>
          <a:lstStyle/>
          <a:p>
            <a:r>
              <a:rPr lang="vi-VN" sz="7200" b="1" dirty="0" smtClean="0">
                <a:latin typeface="+mj-lt"/>
                <a:cs typeface="Arial" pitchFamily="34" charset="0"/>
              </a:rPr>
              <a:t>	Đó </a:t>
            </a:r>
            <a:r>
              <a:rPr lang="vi-VN" sz="7200" b="1" dirty="0">
                <a:latin typeface="+mj-lt"/>
                <a:cs typeface="Arial" pitchFamily="34" charset="0"/>
              </a:rPr>
              <a:t>không phải là mùi của không khí mà là các chất khác trong không khí. </a:t>
            </a:r>
            <a:endParaRPr lang="en-US" sz="7200" b="1" dirty="0">
              <a:latin typeface="+mj-lt"/>
              <a:cs typeface="Arial" pitchFamily="34" charset="0"/>
            </a:endParaRPr>
          </a:p>
        </p:txBody>
      </p:sp>
    </p:spTree>
    <p:extLst>
      <p:ext uri="{BB962C8B-B14F-4D97-AF65-F5344CB8AC3E}">
        <p14:creationId xmlns:p14="http://schemas.microsoft.com/office/powerpoint/2010/main" val="803166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TotalTime>
  <Words>531</Words>
  <Application>Microsoft Office PowerPoint</Application>
  <PresentationFormat>On-screen Show (4:3)</PresentationFormat>
  <Paragraphs>54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HT81</cp:lastModifiedBy>
  <cp:revision>69</cp:revision>
  <dcterms:created xsi:type="dcterms:W3CDTF">2014-12-11T02:12:34Z</dcterms:created>
  <dcterms:modified xsi:type="dcterms:W3CDTF">2021-12-18T13:56:41Z</dcterms:modified>
</cp:coreProperties>
</file>