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</p:sldMasterIdLst>
  <p:notesMasterIdLst>
    <p:notesMasterId r:id="rId22"/>
  </p:notesMasterIdLst>
  <p:sldIdLst>
    <p:sldId id="287" r:id="rId4"/>
    <p:sldId id="279" r:id="rId5"/>
    <p:sldId id="280" r:id="rId6"/>
    <p:sldId id="283" r:id="rId7"/>
    <p:sldId id="260" r:id="rId8"/>
    <p:sldId id="261" r:id="rId9"/>
    <p:sldId id="273" r:id="rId10"/>
    <p:sldId id="263" r:id="rId11"/>
    <p:sldId id="264" r:id="rId12"/>
    <p:sldId id="265" r:id="rId13"/>
    <p:sldId id="266" r:id="rId14"/>
    <p:sldId id="267" r:id="rId15"/>
    <p:sldId id="288" r:id="rId16"/>
    <p:sldId id="269" r:id="rId17"/>
    <p:sldId id="274" r:id="rId18"/>
    <p:sldId id="285" r:id="rId19"/>
    <p:sldId id="284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3300"/>
    <a:srgbClr val="000000"/>
    <a:srgbClr val="18A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61C3E-2C78-4123-B812-75DAE4645A7F}" type="datetimeFigureOut">
              <a:rPr lang="en-US" smtClean="0"/>
              <a:t>31-Oct-21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2641-E541-44DC-852F-235EE2BA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028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0D2BA-1944-460C-B983-626548DD22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01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DE8A8-FC65-4D83-9C49-38BCCCD030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0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A85F-937A-4833-8FA2-FD57B982E9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14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95A9-4FFD-4523-AE0F-404BB4025D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89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A8114-6C52-40F7-B1F3-34FABBDA81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3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vi-VN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3D8E9-4F4D-41E0-9A2E-B13F69ED20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238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67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15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807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68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01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92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CC320-0992-45A4-B0A1-D0B8080EBD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1386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5935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9196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854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34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4953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24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67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3806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7138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834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29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DCD03-E9C2-4A5F-8EC3-ADC1B34449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909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9237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202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31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012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3117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72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6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4397-73FD-4A62-9BA5-397F06AA90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3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865DE-FDEC-4F87-9086-62587518B3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550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662CB-82EE-40D3-96F2-6DAAC5CAFF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83AFF-269E-4BE6-9BFC-0BF3627E7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23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2D811-057A-4FA2-9C42-DECF28758B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1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08B43-950A-411A-BDF1-FF4FAC8A1B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4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1C265E-CEBD-4483-B4FA-8220FE63C52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5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67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489027E6-072F-4B38-B380-035981A5963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31-Oct-21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DADAEEBC-EB5B-44FF-9B3D-D0F5F18507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01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gi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wmf"/><Relationship Id="rId5" Type="http://schemas.openxmlformats.org/officeDocument/2006/relationships/image" Target="../media/image8.jpeg"/><Relationship Id="rId4" Type="http://schemas.openxmlformats.org/officeDocument/2006/relationships/image" Target="../media/image7.gif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Book-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6000" y="2432050"/>
            <a:ext cx="18796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WordArt 10"/>
          <p:cNvSpPr>
            <a:spLocks noChangeArrowheads="1" noChangeShapeType="1" noTextEdit="1"/>
          </p:cNvSpPr>
          <p:nvPr/>
        </p:nvSpPr>
        <p:spPr bwMode="auto">
          <a:xfrm>
            <a:off x="3487955" y="990600"/>
            <a:ext cx="5313459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TỪ VÀ CÂU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4</a:t>
            </a:r>
          </a:p>
        </p:txBody>
      </p:sp>
      <p:sp>
        <p:nvSpPr>
          <p:cNvPr id="4110" name="WordArt 15"/>
          <p:cNvSpPr>
            <a:spLocks noChangeArrowheads="1" noChangeShapeType="1" noTextEdit="1"/>
          </p:cNvSpPr>
          <p:nvPr/>
        </p:nvSpPr>
        <p:spPr bwMode="auto">
          <a:xfrm>
            <a:off x="2459421" y="2905126"/>
            <a:ext cx="7725103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TỪ ĐƠN VÀ TỪ PHỨC</a:t>
            </a:r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33080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đơn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Từ gồm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hay nhiều tiếng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phức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38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1173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1673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20" y="1524000"/>
            <a:ext cx="6231080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1922318" y="2057400"/>
            <a:ext cx="2878282" cy="10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410200" y="2057400"/>
            <a:ext cx="37719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563100" y="4495456"/>
            <a:ext cx="2476500" cy="203003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761484" y="5167037"/>
            <a:ext cx="207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Sách bài tập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WordArt 12"/>
          <p:cNvSpPr>
            <a:spLocks noChangeArrowheads="1" noChangeShapeType="1" noTextEdit="1"/>
          </p:cNvSpPr>
          <p:nvPr/>
        </p:nvSpPr>
        <p:spPr bwMode="auto">
          <a:xfrm>
            <a:off x="284556" y="138336"/>
            <a:ext cx="3641834" cy="832938"/>
          </a:xfrm>
          <a:prstGeom prst="rect">
            <a:avLst/>
          </a:prstGeom>
        </p:spPr>
        <p:txBody>
          <a:bodyPr wrap="none" lIns="91440" tIns="45720" rIns="91440" bIns="45720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377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125515"/>
              </p:ext>
            </p:extLst>
          </p:nvPr>
        </p:nvGraphicFramePr>
        <p:xfrm>
          <a:off x="152401" y="2421210"/>
          <a:ext cx="11582399" cy="366384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961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endParaRPr lang="en-US" sz="36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phức</a:t>
                      </a:r>
                      <a:endParaRPr lang="en-US" sz="3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US" sz="40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0000">
                        <a:alpha val="6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5091" y="3305365"/>
            <a:ext cx="41117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3154361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2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9882" y="203753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0144" y="4103361"/>
            <a:ext cx="88582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từ đơn : ăn, học</a:t>
            </a:r>
            <a:r>
              <a:rPr lang="vi-VN" sz="36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ngủ</a:t>
            </a:r>
            <a:r>
              <a:rPr lang="en-US" sz="36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no, ấm, ốm, vui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53662" y="4775866"/>
            <a:ext cx="10689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+ 3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cửa, hung dữ, anh dũng, băn khoăn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9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291" y="2041119"/>
            <a:ext cx="1165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3741937" y="221159"/>
            <a:ext cx="62218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7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</a:t>
            </a:r>
            <a:r>
              <a:rPr lang="vi-VN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đơn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Từ gồm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hay nhiều tiếng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vi-VN" sz="3600" b="1" i="1" dirty="0">
                <a:solidFill>
                  <a:srgbClr val="18A1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phức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18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23783" y="2330386"/>
            <a:ext cx="11248007" cy="2312633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/ 28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MRVT: NHÂN HẬU – ĐOÀN KẾT 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 / 33</a:t>
            </a: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>
          <a:xfrm>
            <a:off x="3865484" y="575569"/>
            <a:ext cx="4896775" cy="9144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7200" b="1" u="sng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  <a:endParaRPr lang="en-US" sz="72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1" name="Picture 10" descr="Vegita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734" y="4858305"/>
            <a:ext cx="914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62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06763"/>
            <a:ext cx="4572000" cy="355123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381000"/>
            <a:ext cx="1066800" cy="10668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687">
            <a:off x="1676400" y="1828800"/>
            <a:ext cx="22098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57800"/>
            <a:ext cx="2819400" cy="160020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9" descr="Plantas_04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6000750"/>
            <a:ext cx="1905000" cy="857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3810000" y="1219381"/>
            <a:ext cx="7821966" cy="341632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defRPr/>
            </a:pPr>
            <a:r>
              <a:rPr lang="en-US" sz="7200" b="1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CHĂM NGOAN, HỌC TỐT</a:t>
            </a:r>
          </a:p>
        </p:txBody>
      </p:sp>
    </p:spTree>
    <p:extLst>
      <p:ext uri="{BB962C8B-B14F-4D97-AF65-F5344CB8AC3E}">
        <p14:creationId xmlns:p14="http://schemas.microsoft.com/office/powerpoint/2010/main" val="703922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k00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019800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9" descr="k00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6359527"/>
            <a:ext cx="36957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0" name="WordArt 12"/>
          <p:cNvSpPr>
            <a:spLocks noChangeArrowheads="1" noChangeShapeType="1" noTextEdit="1"/>
          </p:cNvSpPr>
          <p:nvPr/>
        </p:nvSpPr>
        <p:spPr bwMode="auto">
          <a:xfrm>
            <a:off x="4034160" y="177554"/>
            <a:ext cx="4213195" cy="832938"/>
          </a:xfrm>
          <a:prstGeom prst="rect">
            <a:avLst/>
          </a:prstGeom>
        </p:spPr>
        <p:txBody>
          <a:bodyPr wrap="none" lIns="91440" tIns="45720" rIns="91440" bIns="45720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377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1516483"/>
            <a:ext cx="1202036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sz="3600" b="1" kern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a)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xã,Tuấn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36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Ta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b) Ở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f30-zpg.zdn.vn/5969845647167497549/a1595afdfa8a06d45f9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28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1739" y="2609609"/>
            <a:ext cx="737853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>
            <a:spAutoFit/>
          </a:bodyPr>
          <a:lstStyle/>
          <a:p>
            <a:pPr algn="just" defTabSz="914377">
              <a:defRPr/>
            </a:pPr>
            <a:r>
              <a:rPr lang="vi-VN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 báo hiệu bộ phận câu đứng sau nó là lời nói của một nhân vật hoặc lời giải thích cho bộ phận đứng trước.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501739" y="4830024"/>
            <a:ext cx="74095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>
            <a:spAutoFit/>
          </a:bodyPr>
          <a:lstStyle/>
          <a:p>
            <a:pPr indent="-400041" algn="just" defTabSz="914377">
              <a:buFontTx/>
              <a:buAutoNum type="arabicPeriod" startAt="2"/>
              <a:defRPr/>
            </a:pP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báo hiệu lời nói của nhân vật, dấu hai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 được dùng phối hợp với dấu ngoặc kép hay dấu gạch đầu dòng.</a:t>
            </a:r>
            <a:endParaRPr lang="en-US" alt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66300" y="20304"/>
            <a:ext cx="4350087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defTabSz="914377"/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CHẤM:</a:t>
            </a:r>
          </a:p>
        </p:txBody>
      </p:sp>
    </p:spTree>
    <p:extLst>
      <p:ext uri="{BB962C8B-B14F-4D97-AF65-F5344CB8AC3E}">
        <p14:creationId xmlns:p14="http://schemas.microsoft.com/office/powerpoint/2010/main" val="151186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MCj043580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79" y="3380908"/>
            <a:ext cx="3123093" cy="3347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36948">
            <a:off x="9538847" y="828553"/>
            <a:ext cx="1813264" cy="113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3741">
            <a:off x="1817457" y="975239"/>
            <a:ext cx="22352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4312612" y="946862"/>
            <a:ext cx="3810001" cy="66075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</a:t>
            </a:r>
          </a:p>
        </p:txBody>
      </p:sp>
      <p:sp>
        <p:nvSpPr>
          <p:cNvPr id="2055" name="WordArt 11"/>
          <p:cNvSpPr>
            <a:spLocks noChangeArrowheads="1" noChangeShapeType="1" noTextEdit="1"/>
          </p:cNvSpPr>
          <p:nvPr/>
        </p:nvSpPr>
        <p:spPr bwMode="auto">
          <a:xfrm>
            <a:off x="4619049" y="3688481"/>
            <a:ext cx="2529358" cy="481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SGK / 27</a:t>
            </a:r>
          </a:p>
        </p:txBody>
      </p:sp>
      <p:sp>
        <p:nvSpPr>
          <p:cNvPr id="2056" name="WordArt 15"/>
          <p:cNvSpPr>
            <a:spLocks noChangeArrowheads="1" noChangeShapeType="1" noTextEdit="1"/>
          </p:cNvSpPr>
          <p:nvPr/>
        </p:nvSpPr>
        <p:spPr bwMode="auto">
          <a:xfrm>
            <a:off x="2362200" y="2006600"/>
            <a:ext cx="7467600" cy="119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 ĐƠN VÀ TỪ PHỨC</a:t>
            </a:r>
          </a:p>
        </p:txBody>
      </p:sp>
      <p:pic>
        <p:nvPicPr>
          <p:cNvPr id="2057" name="Picture 9" descr="ImageX[49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32278" y="3928319"/>
            <a:ext cx="2223116" cy="259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8" name="Group 18"/>
          <p:cNvGrpSpPr>
            <a:grpSpLocks/>
          </p:cNvGrpSpPr>
          <p:nvPr/>
        </p:nvGrpSpPr>
        <p:grpSpPr bwMode="auto">
          <a:xfrm>
            <a:off x="4572000" y="4519612"/>
            <a:ext cx="2743200" cy="2338388"/>
            <a:chOff x="5225" y="9335"/>
            <a:chExt cx="2520" cy="1750"/>
          </a:xfrm>
        </p:grpSpPr>
        <p:sp>
          <p:nvSpPr>
            <p:cNvPr id="24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pic>
          <p:nvPicPr>
            <p:cNvPr id="2060" name="Picture 26" descr="cosmo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1" name="Picture 25" descr="BOOK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2" name="Picture 24" descr="BOOK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23" descr="QUILLPEN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64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sz="800" b="1">
                  <a:solidFill>
                    <a:srgbClr val="000000"/>
                  </a:solidFill>
                  <a:latin typeface="VnBangkok" pitchFamily="2" charset="0"/>
                  <a:ea typeface="MS PGothic" panose="020B0600070205080204" pitchFamily="34" charset="-128"/>
                  <a:cs typeface="Times New Roman" panose="02020603050405020304" pitchFamily="18" charset="0"/>
                </a:rPr>
                <a:t> </a:t>
              </a:r>
              <a:endParaRPr lang="en-US" sz="4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Times New Roman" panose="02020603050405020304" pitchFamily="18" charset="0"/>
              </a:endParaRPr>
            </a:p>
          </p:txBody>
        </p:sp>
        <p:sp>
          <p:nvSpPr>
            <p:cNvPr id="2065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sz="4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2066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sz="48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7114890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20894D33-148D-42BB-BD29-BA010D17E3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0208" y="2081915"/>
            <a:ext cx="11590079" cy="4460774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en-US" altLang="en-US" sz="40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Hanh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MƯỜI NĂM CÕNG BẠN ĐI HỌC)</a:t>
            </a:r>
            <a:endParaRPr lang="en-US" alt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en-US" altLang="en-US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altLang="en-US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altLang="en-US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altLang="en-US" sz="2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altLang="en-US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WordArt 12"/>
          <p:cNvSpPr>
            <a:spLocks noChangeArrowheads="1" noChangeShapeType="1" noTextEdit="1"/>
          </p:cNvSpPr>
          <p:nvPr/>
        </p:nvSpPr>
        <p:spPr bwMode="auto">
          <a:xfrm>
            <a:off x="1" y="627053"/>
            <a:ext cx="3641834" cy="832938"/>
          </a:xfrm>
          <a:prstGeom prst="rect">
            <a:avLst/>
          </a:prstGeom>
        </p:spPr>
        <p:txBody>
          <a:bodyPr wrap="none" lIns="91440" tIns="45720" rIns="91440" bIns="45720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377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16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7790" y="345258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3428999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7277" y="4852655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222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359949"/>
              </p:ext>
            </p:extLst>
          </p:nvPr>
        </p:nvGraphicFramePr>
        <p:xfrm>
          <a:off x="945796" y="2669865"/>
          <a:ext cx="1030659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298">
                  <a:extLst>
                    <a:ext uri="{9D8B030D-6E8A-4147-A177-3AD203B41FA5}">
                      <a16:colId xmlns:a16="http://schemas.microsoft.com/office/drawing/2014/main" val="2523450718"/>
                    </a:ext>
                  </a:extLst>
                </a:gridCol>
                <a:gridCol w="5153298">
                  <a:extLst>
                    <a:ext uri="{9D8B030D-6E8A-4147-A177-3AD203B41FA5}">
                      <a16:colId xmlns:a16="http://schemas.microsoft.com/office/drawing/2014/main" val="3642223668"/>
                    </a:ext>
                  </a:extLst>
                </a:gridCol>
              </a:tblGrid>
              <a:tr h="1171694">
                <a:tc>
                  <a:txBody>
                    <a:bodyPr/>
                    <a:lstStyle/>
                    <a:p>
                      <a:pPr algn="ctr"/>
                      <a:r>
                        <a:rPr lang="vi-VN" sz="3600" b="1" i="0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 chỉ gồm một tiếng</a:t>
                      </a:r>
                      <a:endParaRPr lang="en-US" sz="3600" b="1" i="0" kern="12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3600" b="1" i="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(từ đơn)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0" kern="12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gồm</a:t>
                      </a:r>
                      <a:r>
                        <a:rPr lang="en-US" sz="3600" b="1" i="0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nhiều</a:t>
                      </a:r>
                      <a:r>
                        <a:rPr lang="en-US" sz="3600" b="1" i="0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tiếng</a:t>
                      </a:r>
                      <a:r>
                        <a:rPr lang="en-US" sz="3600" b="1" i="0" kern="12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b="1" i="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US" sz="3600" b="1" i="0" kern="12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từ</a:t>
                      </a:r>
                      <a:r>
                        <a:rPr lang="en-US" sz="3600" b="1" i="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600" b="1" i="0" kern="12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phức</a:t>
                      </a:r>
                      <a:r>
                        <a:rPr lang="en-US" sz="3600" b="1" i="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3423098"/>
                  </a:ext>
                </a:extLst>
              </a:tr>
              <a:tr h="1442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86098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42763" y="3836021"/>
            <a:ext cx="906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54985" y="3836021"/>
            <a:ext cx="923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95213" y="3836021"/>
            <a:ext cx="76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42402" y="3836021"/>
            <a:ext cx="707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5555" y="3836021"/>
            <a:ext cx="948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5783" y="3836021"/>
            <a:ext cx="127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75736" y="4359241"/>
            <a:ext cx="1107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21173" y="4359241"/>
            <a:ext cx="96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8774" y="4359391"/>
            <a:ext cx="1272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55779" y="4359316"/>
            <a:ext cx="992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30084" y="383602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giúp đỡ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756657" y="383602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6571" y="435924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72622" y="4359241"/>
            <a:ext cx="183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tiên tiến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7790" y="676334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905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6552" y="150311"/>
            <a:ext cx="89232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Theo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Tiếng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                       -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 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773343"/>
            <a:ext cx="12596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i="0" dirty="0"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 dùng để cấu tạo từ: </a:t>
            </a:r>
            <a:br>
              <a:rPr lang="en-US" sz="3600" b="1" i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vi-VN" sz="3600" b="1" i="0">
                <a:effectLst/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thể dùng một tiếng để tạo nên một từ. Đó là từ đơn. </a:t>
            </a:r>
            <a:endParaRPr lang="en-US" sz="3600" b="1" i="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vi-VN" sz="3600" b="1" i="0">
                <a:effectLst/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thể dùng 2 tiếng trở lên để tạo nên một từ. Đó là từ phức.</a:t>
            </a:r>
          </a:p>
          <a:p>
            <a:pPr>
              <a:lnSpc>
                <a:spcPct val="150000"/>
              </a:lnSpc>
            </a:pP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 được dùng để cấu tạo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vi-VN" sz="3600" b="1" i="0" dirty="0">
                <a:effectLst/>
                <a:latin typeface="Times New Roman" pitchFamily="18" charset="0"/>
                <a:cs typeface="Times New Roman" pitchFamily="18" charset="0"/>
              </a:rPr>
              <a:t>. Từ nào cũng có nghĩa</a:t>
            </a:r>
            <a:r>
              <a:rPr lang="vi-VN" sz="3600" b="0" i="0" dirty="0">
                <a:effectLst/>
                <a:latin typeface="+mj-lt"/>
              </a:rPr>
              <a:t>.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254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>
            <a:off x="464578" y="2751857"/>
            <a:ext cx="5478744" cy="4106143"/>
          </a:xfrm>
          <a:prstGeom prst="heart">
            <a:avLst/>
          </a:prstGeom>
          <a:solidFill>
            <a:schemeClr val="accent2"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201341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3714" y="408286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95449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08674" y="493072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1209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49698" y="5357261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29109" y="3150416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29109" y="3847297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29109" y="4544178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29109" y="5241059"/>
            <a:ext cx="514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58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1" grpId="0"/>
      <p:bldP spid="22" grpId="0"/>
      <p:bldP spid="25" grpId="0"/>
      <p:bldP spid="26" grpId="0"/>
      <p:bldP spid="27" grpId="0"/>
      <p:bldP spid="28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934</Words>
  <Application>Microsoft Office PowerPoint</Application>
  <PresentationFormat>Widescreen</PresentationFormat>
  <Paragraphs>128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VnBangkok</vt:lpstr>
      <vt:lpstr>VNbritannic</vt:lpstr>
      <vt:lpstr>Default Design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DẶN DÒ: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KHAI BINH</dc:creator>
  <cp:lastModifiedBy>Doan</cp:lastModifiedBy>
  <cp:revision>52</cp:revision>
  <dcterms:created xsi:type="dcterms:W3CDTF">2021-08-04T18:52:07Z</dcterms:created>
  <dcterms:modified xsi:type="dcterms:W3CDTF">2021-10-31T14:15:52Z</dcterms:modified>
</cp:coreProperties>
</file>