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58" r:id="rId4"/>
    <p:sldId id="260" r:id="rId5"/>
    <p:sldId id="274" r:id="rId6"/>
    <p:sldId id="275" r:id="rId7"/>
    <p:sldId id="261" r:id="rId8"/>
    <p:sldId id="263" r:id="rId9"/>
    <p:sldId id="262" r:id="rId10"/>
    <p:sldId id="266" r:id="rId11"/>
    <p:sldId id="278" r:id="rId12"/>
    <p:sldId id="267" r:id="rId13"/>
    <p:sldId id="268" r:id="rId14"/>
    <p:sldId id="269" r:id="rId15"/>
    <p:sldId id="270" r:id="rId16"/>
    <p:sldId id="277" r:id="rId17"/>
    <p:sldId id="276" r:id="rId18"/>
    <p:sldId id="271" r:id="rId19"/>
    <p:sldId id="272" r:id="rId20"/>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10/02/2022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Phần</a:t>
            </a:r>
            <a:r>
              <a:rPr lang="en-US" baseline="0" smtClean="0"/>
              <a:t> này GV k đánh dấu câu nữa mà để hs chủ động đánh dấu trong sách, chủ động đọc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621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32489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Đ.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10/02/2022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10/02/2022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10/02/2022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10/02/2022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10/02/2022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10/02/2022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10/02/2022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10/02/2022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10/02/2022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10/02/2022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10/02/2022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10/02/2022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CẢ NHÀ ĐI CHƠI NÚI</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89616"/>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16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392507"/>
            <a:ext cx="8191500" cy="2062103"/>
          </a:xfrm>
          <a:prstGeom prst="rect">
            <a:avLst/>
          </a:prstGeom>
        </p:spPr>
        <p:txBody>
          <a:bodyPr wrap="square">
            <a:spAutoFit/>
          </a:bodyPr>
          <a:lstStyle/>
          <a:p>
            <a:pPr marL="0" lvl="1" algn="just"/>
            <a:r>
              <a:rPr lang="en-US" sz="3200" smtClean="0">
                <a:latin typeface="Arial-Rounded" pitchFamily="34" charset="0"/>
                <a:ea typeface="Arial-Rounded" pitchFamily="34" charset="0"/>
                <a:cs typeface="Arial-Rounded" pitchFamily="34" charset="0"/>
              </a:rPr>
              <a:t>	Bố </a:t>
            </a:r>
            <a:r>
              <a:rPr lang="en-US" sz="3200">
                <a:latin typeface="Arial-Rounded" pitchFamily="34" charset="0"/>
                <a:ea typeface="Arial-Rounded" pitchFamily="34" charset="0"/>
                <a:cs typeface="Arial-Rounded" pitchFamily="34" charset="0"/>
              </a:rPr>
              <a:t>mẹ cho Nam và Đức đi chơi núi. Hôm trước, mẹ thức khuya để chuẩn bị quần áo, thức ăn, nước uống và cả tuýp thuốc chống côn trùng.</a:t>
            </a:r>
          </a:p>
        </p:txBody>
      </p:sp>
      <p:sp>
        <p:nvSpPr>
          <p:cNvPr id="3" name="Rectangle 2"/>
          <p:cNvSpPr/>
          <p:nvPr/>
        </p:nvSpPr>
        <p:spPr>
          <a:xfrm>
            <a:off x="76200" y="895350"/>
            <a:ext cx="8839199" cy="523184"/>
          </a:xfrm>
          <a:prstGeom prst="rect">
            <a:avLst/>
          </a:prstGeom>
        </p:spPr>
        <p:txBody>
          <a:bodyPr wrap="square" lIns="91403" tIns="45702" rIns="91403" bIns="45702">
            <a:spAutoFit/>
          </a:bodyPr>
          <a:lstStyle/>
          <a:p>
            <a:pPr marL="0" lvl="1" algn="just"/>
            <a:r>
              <a:rPr lang="en-US" sz="2800" smtClean="0">
                <a:latin typeface="Arial-Rounded" pitchFamily="34" charset="0"/>
                <a:ea typeface="Arial-Rounded" pitchFamily="34" charset="0"/>
                <a:cs typeface="Arial-Rounded" pitchFamily="34" charset="0"/>
              </a:rPr>
              <a:t>	</a:t>
            </a:r>
            <a:endParaRPr lang="en-US" sz="280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Nam và Đức được bố mẹ cho đi đâu?</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007614" y="4261098"/>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chuẩn bị những gì cho chuyến đi?</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228600" y="4261098"/>
            <a:ext cx="823276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Qua việc làm của mẹ, em có nhận xét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883" y="12001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Hôm sau, khi mặt trời lên, cả nhà đã tới chân núi. Nam và Đức thích thú, đuổi nhau huỳnh huỵch. Càng lên cao, đường càng dốc và khúc khuỷu, bố phải cõng Đức. Thỉnh thoảng, mẹ lau mồ hôi cho hai anh em.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019550"/>
            <a:ext cx="8534400" cy="954071"/>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Đến đoạn đường dốc và khúc khuỷu, bố phải làm gì?</a:t>
            </a:r>
          </a:p>
          <a:p>
            <a:pPr algn="ctr"/>
            <a:endParaRPr lang="en-US" sz="2800">
              <a:latin typeface="Arial-Rounded" pitchFamily="34" charset="0"/>
              <a:ea typeface="Arial-Rounded" pitchFamily="34" charset="0"/>
              <a:cs typeface="Arial-Rounded" pitchFamily="34" charset="0"/>
            </a:endParaRPr>
          </a:p>
        </p:txBody>
      </p:sp>
      <p:sp>
        <p:nvSpPr>
          <p:cNvPr id="7" name="TextBox 6"/>
          <p:cNvSpPr txBox="1"/>
          <p:nvPr/>
        </p:nvSpPr>
        <p:spPr>
          <a:xfrm>
            <a:off x="355810" y="3989526"/>
            <a:ext cx="8534400" cy="954071"/>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Hành động nào của mẹ cho thấy mẹ luôn quan tâm đến Nam và em Nam?</a:t>
            </a:r>
            <a:endParaRPr lang="en-US" sz="2800">
              <a:latin typeface="Arial-Rounded" pitchFamily="34" charset="0"/>
              <a:ea typeface="Arial-Rounded" pitchFamily="34" charset="0"/>
              <a:cs typeface="Arial-Rounded" pitchFamily="34" charset="0"/>
            </a:endParaRPr>
          </a:p>
        </p:txBody>
      </p:sp>
      <p:sp>
        <p:nvSpPr>
          <p:cNvPr id="8" name="TextBox 7"/>
          <p:cNvSpPr txBox="1"/>
          <p:nvPr/>
        </p:nvSpPr>
        <p:spPr>
          <a:xfrm>
            <a:off x="352181" y="3996941"/>
            <a:ext cx="8534400" cy="892516"/>
          </a:xfrm>
          <a:prstGeom prst="rect">
            <a:avLst/>
          </a:prstGeom>
          <a:solidFill>
            <a:srgbClr val="FFD347"/>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Em có nhận xét gì về bố và mẹ Nam?</a:t>
            </a:r>
          </a:p>
          <a:p>
            <a:pPr algn="ct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18" t="20635" r="20128" b="23611"/>
          <a:stretch/>
        </p:blipFill>
        <p:spPr bwMode="auto">
          <a:xfrm>
            <a:off x="783771" y="209550"/>
            <a:ext cx="7271657" cy="389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1543" y="4074154"/>
            <a:ext cx="7772400" cy="830960"/>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cảm nhận được tình cảm gia đình Nam như thế nào qua câu chuyện trên?</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576943" y="4062537"/>
            <a:ext cx="7772400" cy="830960"/>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Hãy kể lại một kỉ niệm đẹp của gia đình em mà em nhớ nhất.</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7384472"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t>
            </a:r>
            <a:r>
              <a:rPr lang="en-US" sz="2400" b="1" smtClean="0">
                <a:latin typeface="Arial-Rounded" pitchFamily="34" charset="0"/>
                <a:ea typeface="Arial-Rounded" pitchFamily="34" charset="0"/>
                <a:cs typeface="Arial-Rounded" pitchFamily="34" charset="0"/>
              </a:rPr>
              <a:t>c </a:t>
            </a:r>
            <a:r>
              <a:rPr lang="en-US" sz="2400" b="1">
                <a:latin typeface="Arial-Rounded" pitchFamily="34" charset="0"/>
                <a:ea typeface="Arial-Rounded" pitchFamily="34" charset="0"/>
                <a:cs typeface="Arial-Rounded" pitchFamily="34" charset="0"/>
              </a:rPr>
              <a:t>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461628"/>
          </a:xfrm>
          <a:prstGeom prst="rect">
            <a:avLst/>
          </a:prstGeom>
        </p:spPr>
        <p:txBody>
          <a:bodyPr wrap="square" lIns="91403" tIns="45702" rIns="91403" bIns="45702">
            <a:spAutoFit/>
          </a:bodyPr>
          <a:lstStyle/>
          <a:p>
            <a:pPr algn="just"/>
            <a:r>
              <a:rPr lang="en-US" sz="2400" smtClean="0">
                <a:latin typeface="Arial-Rounded" pitchFamily="34" charset="0"/>
                <a:ea typeface="Arial-Rounded" pitchFamily="34" charset="0"/>
                <a:cs typeface="Arial-Rounded" pitchFamily="34" charset="0"/>
              </a:rPr>
              <a:t>        c. Đến đoạn đường dốc và khúc khuỷu, bố phải (…).</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681842" y="2038350"/>
            <a:ext cx="8462158" cy="523220"/>
          </a:xfrm>
          <a:prstGeom prst="rect">
            <a:avLst/>
          </a:prstGeom>
          <a:noFill/>
        </p:spPr>
        <p:txBody>
          <a:bodyPr wrap="square" rtlCol="0">
            <a:spAutoFit/>
          </a:bodyPr>
          <a:lstStyle/>
          <a:p>
            <a:r>
              <a:rPr lang="en-US" sz="2800" smtClean="0">
                <a:solidFill>
                  <a:srgbClr val="FF0000"/>
                </a:solidFill>
              </a:rPr>
              <a:t>Đến đoạn đường dốc và khúc khuỷu, bố phải cõng Đức.</a:t>
            </a:r>
            <a:endParaRPr lang="en-US" sz="2800">
              <a:solidFill>
                <a:srgbClr val="FF0000"/>
              </a:solidFill>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514350"/>
            <a:ext cx="8305800" cy="2667001"/>
          </a:xfrm>
          <a:prstGeom prst="rect">
            <a:avLst/>
          </a:prstGeom>
        </p:spPr>
      </p:pic>
    </p:spTree>
    <p:extLst>
      <p:ext uri="{BB962C8B-B14F-4D97-AF65-F5344CB8AC3E}">
        <p14:creationId xmlns:p14="http://schemas.microsoft.com/office/powerpoint/2010/main" val="1602808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209550"/>
            <a:ext cx="7010400" cy="4724400"/>
          </a:xfrm>
          <a:prstGeom prst="rect">
            <a:avLst/>
          </a:prstGeom>
        </p:spPr>
      </p:pic>
    </p:spTree>
    <p:extLst>
      <p:ext uri="{BB962C8B-B14F-4D97-AF65-F5344CB8AC3E}">
        <p14:creationId xmlns:p14="http://schemas.microsoft.com/office/powerpoint/2010/main" val="765302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a:t>
            </a:r>
            <a:r>
              <a:rPr lang="en-US" sz="2800" b="1" smtClean="0">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Bữa cơm gia đình</a:t>
            </a:r>
            <a:endParaRPr lang="en-US" sz="2800" b="1" smtClean="0">
              <a:latin typeface="Arial-Rounded" pitchFamily="34" charset="0"/>
              <a:ea typeface="Arial-Rounded" pitchFamily="34" charset="0"/>
              <a:cs typeface="Arial-Rounded" pitchFamily="34" charset="0"/>
            </a:endParaRPr>
          </a:p>
          <a:p>
            <a:pPr algn="ct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38,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39.</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 một gia đình đang đi biển</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6" t="27976" r="16558" b="21627"/>
          <a:stretch/>
        </p:blipFill>
        <p:spPr bwMode="auto">
          <a:xfrm>
            <a:off x="507092" y="1047750"/>
            <a:ext cx="8461829" cy="368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580993"/>
            <a:ext cx="5947064" cy="477005"/>
          </a:xfrm>
          <a:prstGeom prst="rect">
            <a:avLst/>
          </a:prstGeom>
          <a:noFill/>
        </p:spPr>
        <p:txBody>
          <a:bodyPr wrap="square" lIns="91391" tIns="45696" rIns="91391" bIns="45696" rtlCol="0">
            <a:spAutoFit/>
          </a:bodyPr>
          <a:lstStyle/>
          <a:p>
            <a:pPr algn="ctr"/>
            <a:r>
              <a:rPr lang="en-US" sz="2500" b="1" smtClean="0">
                <a:latin typeface="Arial-Rounded" pitchFamily="34" charset="0"/>
                <a:ea typeface="Arial-Rounded" pitchFamily="34" charset="0"/>
                <a:cs typeface="Arial-Rounded" pitchFamily="34" charset="0"/>
              </a:rPr>
              <a:t>Cả nhà đi chơi núi</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1150579"/>
            <a:ext cx="8991600" cy="3554771"/>
          </a:xfrm>
          <a:prstGeom prst="rect">
            <a:avLst/>
          </a:prstGeom>
          <a:noFill/>
        </p:spPr>
        <p:txBody>
          <a:bodyPr wrap="square" lIns="91391" tIns="45696" rIns="91391" bIns="45696" rtlCol="0">
            <a:spAutoFit/>
          </a:bodyPr>
          <a:lstStyle/>
          <a:p>
            <a:pPr marL="0" lvl="1" algn="just"/>
            <a:r>
              <a:rPr lang="en-US" sz="2500" smtClean="0">
                <a:latin typeface="Arial-Rounded" pitchFamily="34" charset="0"/>
                <a:ea typeface="Arial-Rounded" pitchFamily="34" charset="0"/>
                <a:cs typeface="Arial-Rounded" pitchFamily="34" charset="0"/>
              </a:rPr>
              <a:t>	Bố mẹ cho Nam và Đức đi chơi núi. Hôm trước, mẹ thức khuya để chuẩn bị quần áo, thức ăn, nước uống và cả tuýp thuốc chống côn trùng.</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Hôm sau, khi mặt trời lên, cả nhà đã tới chân núi. Nam và Đức thích thú, đuổi nhau huỳnh huỵch. Càng lên cao, đường càng dốc và khúc khuỷu, bố phải cõng Đức. Thỉnh thoảng, mẹ lau mồ hôi cho hai anh em. </a:t>
            </a:r>
          </a:p>
          <a:p>
            <a:pPr marL="0" lvl="1"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Lúc lên đến đỉnh núi, hai anh em vui sướng hét vang.</a:t>
            </a:r>
          </a:p>
          <a:p>
            <a:pPr marL="0" lvl="1" algn="just"/>
            <a:r>
              <a:rPr lang="en-US" sz="2400" smtClean="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(Lâm Anh)</a:t>
            </a:r>
            <a:endParaRPr lang="en-US" sz="25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05" y="209550"/>
            <a:ext cx="86620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8249169"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7411577" y="1522434"/>
            <a:ext cx="1275223" cy="121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17033" y="1518804"/>
            <a:ext cx="878333" cy="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295401" y="2997777"/>
            <a:ext cx="1371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581400" y="2654878"/>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19150"/>
            <a:ext cx="3505200" cy="857250"/>
          </a:xfrm>
        </p:spPr>
        <p:txBody>
          <a:bodyPr/>
          <a:lstStyle/>
          <a:p>
            <a:pPr algn="just"/>
            <a:r>
              <a:rPr lang="en-US" smtClean="0">
                <a:latin typeface="Arial-Rounded" pitchFamily="34" charset="0"/>
                <a:ea typeface="Arial-Rounded" pitchFamily="34" charset="0"/>
                <a:cs typeface="Arial-Rounded" pitchFamily="34" charset="0"/>
              </a:rPr>
              <a:t>uya</a:t>
            </a:r>
            <a:endParaRPr lang="en-US">
              <a:latin typeface="Arial-Rounded" pitchFamily="34" charset="0"/>
              <a:ea typeface="Arial-Rounded" pitchFamily="34" charset="0"/>
              <a:cs typeface="Arial-Rounded" pitchFamily="34" charset="0"/>
            </a:endParaRPr>
          </a:p>
        </p:txBody>
      </p:sp>
      <p:sp>
        <p:nvSpPr>
          <p:cNvPr id="3" name="Title 1"/>
          <p:cNvSpPr txBox="1">
            <a:spLocks/>
          </p:cNvSpPr>
          <p:nvPr/>
        </p:nvSpPr>
        <p:spPr>
          <a:xfrm>
            <a:off x="5029200" y="8191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thức khuya</a:t>
            </a:r>
            <a:endParaRPr lang="en-US">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2971800" y="13525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443766" y="1676400"/>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uyp</a:t>
            </a:r>
            <a:endParaRPr lang="en-US">
              <a:latin typeface="Arial-Rounded" pitchFamily="34" charset="0"/>
              <a:ea typeface="Arial-Rounded" pitchFamily="34" charset="0"/>
              <a:cs typeface="Arial-Rounded" pitchFamily="34" charset="0"/>
            </a:endParaRPr>
          </a:p>
        </p:txBody>
      </p:sp>
      <p:sp>
        <p:nvSpPr>
          <p:cNvPr id="8" name="Title 1"/>
          <p:cNvSpPr txBox="1">
            <a:spLocks/>
          </p:cNvSpPr>
          <p:nvPr/>
        </p:nvSpPr>
        <p:spPr>
          <a:xfrm>
            <a:off x="5025166" y="167640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tuýp thuốc</a:t>
            </a:r>
            <a:endParaRPr lang="en-US">
              <a:latin typeface="Arial-Rounded" pitchFamily="34" charset="0"/>
              <a:ea typeface="Arial-Rounded" pitchFamily="34" charset="0"/>
              <a:cs typeface="Arial-Rounded" pitchFamily="34" charset="0"/>
            </a:endParaRPr>
          </a:p>
        </p:txBody>
      </p:sp>
      <p:cxnSp>
        <p:nvCxnSpPr>
          <p:cNvPr id="9" name="Straight Arrow Connector 8"/>
          <p:cNvCxnSpPr/>
          <p:nvPr/>
        </p:nvCxnSpPr>
        <p:spPr>
          <a:xfrm>
            <a:off x="2967766" y="220980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430767" y="2541046"/>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uynh</a:t>
            </a:r>
            <a:endParaRPr lang="en-US">
              <a:latin typeface="Arial-Rounded" pitchFamily="34" charset="0"/>
              <a:ea typeface="Arial-Rounded" pitchFamily="34" charset="0"/>
              <a:cs typeface="Arial-Rounded" pitchFamily="34" charset="0"/>
            </a:endParaRPr>
          </a:p>
        </p:txBody>
      </p:sp>
      <p:sp>
        <p:nvSpPr>
          <p:cNvPr id="12" name="Title 1"/>
          <p:cNvSpPr txBox="1">
            <a:spLocks/>
          </p:cNvSpPr>
          <p:nvPr/>
        </p:nvSpPr>
        <p:spPr>
          <a:xfrm>
            <a:off x="5012167" y="2541046"/>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huỳnh huỵch</a:t>
            </a:r>
            <a:endParaRPr lang="en-US">
              <a:latin typeface="Arial-Rounded" pitchFamily="34" charset="0"/>
              <a:ea typeface="Arial-Rounded" pitchFamily="34" charset="0"/>
              <a:cs typeface="Arial-Rounded" pitchFamily="34" charset="0"/>
            </a:endParaRPr>
          </a:p>
        </p:txBody>
      </p:sp>
      <p:cxnSp>
        <p:nvCxnSpPr>
          <p:cNvPr id="13" name="Straight Arrow Connector 12"/>
          <p:cNvCxnSpPr/>
          <p:nvPr/>
        </p:nvCxnSpPr>
        <p:spPr>
          <a:xfrm>
            <a:off x="2954767" y="3074446"/>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417768" y="3405692"/>
            <a:ext cx="35052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uyu</a:t>
            </a:r>
            <a:endParaRPr lang="en-US">
              <a:latin typeface="Arial-Rounded" pitchFamily="34" charset="0"/>
              <a:ea typeface="Arial-Rounded" pitchFamily="34" charset="0"/>
              <a:cs typeface="Arial-Rounded" pitchFamily="34" charset="0"/>
            </a:endParaRPr>
          </a:p>
        </p:txBody>
      </p:sp>
      <p:sp>
        <p:nvSpPr>
          <p:cNvPr id="15" name="Title 1"/>
          <p:cNvSpPr txBox="1">
            <a:spLocks/>
          </p:cNvSpPr>
          <p:nvPr/>
        </p:nvSpPr>
        <p:spPr>
          <a:xfrm>
            <a:off x="4999168" y="3405692"/>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Rounded" pitchFamily="34" charset="0"/>
                <a:ea typeface="Arial-Rounded" pitchFamily="34" charset="0"/>
                <a:cs typeface="Arial-Rounded" pitchFamily="34" charset="0"/>
              </a:rPr>
              <a:t>khúc khuỷu</a:t>
            </a:r>
            <a:endParaRPr lang="en-US">
              <a:latin typeface="Arial-Rounded" pitchFamily="34" charset="0"/>
              <a:ea typeface="Arial-Rounded" pitchFamily="34" charset="0"/>
              <a:cs typeface="Arial-Rounded" pitchFamily="34" charset="0"/>
            </a:endParaRPr>
          </a:p>
        </p:txBody>
      </p:sp>
      <p:cxnSp>
        <p:nvCxnSpPr>
          <p:cNvPr id="16" name="Straight Arrow Connector 15"/>
          <p:cNvCxnSpPr/>
          <p:nvPr/>
        </p:nvCxnSpPr>
        <p:spPr>
          <a:xfrm>
            <a:off x="2941768" y="3939092"/>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327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66" y="209550"/>
            <a:ext cx="3539268" cy="2209800"/>
          </a:xfrm>
          <a:prstGeom prst="rect">
            <a:avLst/>
          </a:prstGeo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819150"/>
            <a:ext cx="4724400" cy="3352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495550"/>
            <a:ext cx="3810000" cy="2165294"/>
          </a:xfrm>
          <a:prstGeom prst="rect">
            <a:avLst/>
          </a:prstGeom>
        </p:spPr>
      </p:pic>
    </p:spTree>
    <p:extLst>
      <p:ext uri="{BB962C8B-B14F-4D97-AF65-F5344CB8AC3E}">
        <p14:creationId xmlns:p14="http://schemas.microsoft.com/office/powerpoint/2010/main" val="474583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96" y="209549"/>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143000" y="74295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1</a:t>
            </a:r>
            <a:endParaRPr lang="en-US" b="1"/>
          </a:p>
        </p:txBody>
      </p:sp>
      <p:sp>
        <p:nvSpPr>
          <p:cNvPr id="8" name="Oval 7"/>
          <p:cNvSpPr/>
          <p:nvPr/>
        </p:nvSpPr>
        <p:spPr>
          <a:xfrm>
            <a:off x="1219200" y="196215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9" name="Oval 8"/>
          <p:cNvSpPr/>
          <p:nvPr/>
        </p:nvSpPr>
        <p:spPr>
          <a:xfrm>
            <a:off x="6096000" y="74295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Oval 9"/>
          <p:cNvSpPr/>
          <p:nvPr/>
        </p:nvSpPr>
        <p:spPr>
          <a:xfrm>
            <a:off x="5257800" y="219075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1" name="Oval 10"/>
          <p:cNvSpPr/>
          <p:nvPr/>
        </p:nvSpPr>
        <p:spPr>
          <a:xfrm>
            <a:off x="5344452" y="257175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12" name="Oval 11"/>
          <p:cNvSpPr/>
          <p:nvPr/>
        </p:nvSpPr>
        <p:spPr>
          <a:xfrm>
            <a:off x="1219200" y="325755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a:t>
            </a:r>
          </a:p>
        </p:txBody>
      </p:sp>
      <p:sp>
        <p:nvSpPr>
          <p:cNvPr id="13" name="Oval 12"/>
          <p:cNvSpPr/>
          <p:nvPr/>
        </p:nvSpPr>
        <p:spPr>
          <a:xfrm>
            <a:off x="7620000" y="180975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10178"/>
            <a:ext cx="4031066"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79197" y="1073789"/>
            <a:ext cx="8382000" cy="1569624"/>
          </a:xfrm>
          <a:prstGeom prst="rect">
            <a:avLst/>
          </a:prstGeom>
          <a:noFill/>
        </p:spPr>
        <p:txBody>
          <a:bodyPr wrap="square" lIns="91403" tIns="45702" rIns="91403" bIns="45702" rtlCol="0">
            <a:spAutoFit/>
          </a:bodyPr>
          <a:lstStyle/>
          <a:p>
            <a:pPr algn="just"/>
            <a:r>
              <a:rPr lang="en-US" sz="3200" smtClean="0">
                <a:latin typeface="Arial-Rounded" pitchFamily="34" charset="0"/>
                <a:ea typeface="Arial-Rounded" pitchFamily="34" charset="0"/>
                <a:cs typeface="Arial-Rounded" pitchFamily="34" charset="0"/>
              </a:rPr>
              <a:t>Hôm </a:t>
            </a:r>
            <a:r>
              <a:rPr lang="en-US" sz="3200">
                <a:latin typeface="Arial-Rounded" pitchFamily="34" charset="0"/>
                <a:ea typeface="Arial-Rounded" pitchFamily="34" charset="0"/>
                <a:cs typeface="Arial-Rounded" pitchFamily="34" charset="0"/>
              </a:rPr>
              <a:t>trước, mẹ thức khuya để chuẩn bị quần áo, thức ăn, nước uống và cả tuýp thuốc chống côn trùng.</a:t>
            </a:r>
          </a:p>
        </p:txBody>
      </p:sp>
      <p:grpSp>
        <p:nvGrpSpPr>
          <p:cNvPr id="2" name="Group 1"/>
          <p:cNvGrpSpPr/>
          <p:nvPr/>
        </p:nvGrpSpPr>
        <p:grpSpPr>
          <a:xfrm>
            <a:off x="3626744" y="2062434"/>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5562600" y="114169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304800" y="1073789"/>
            <a:ext cx="304800" cy="2787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2</a:t>
            </a:r>
            <a:endParaRPr lang="en-US"/>
          </a:p>
        </p:txBody>
      </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00" y="173781"/>
            <a:ext cx="8558213" cy="399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730" y="635975"/>
            <a:ext cx="5270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571" y="1769918"/>
            <a:ext cx="5270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249" y="3176197"/>
            <a:ext cx="527050" cy="52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1275" y="1200150"/>
            <a:ext cx="26352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sp>
        <p:nvSpPr>
          <p:cNvPr id="16" name="Oval 15"/>
          <p:cNvSpPr/>
          <p:nvPr/>
        </p:nvSpPr>
        <p:spPr>
          <a:xfrm>
            <a:off x="52020" y="2545309"/>
            <a:ext cx="26352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7" name="Oval 16"/>
          <p:cNvSpPr/>
          <p:nvPr/>
        </p:nvSpPr>
        <p:spPr>
          <a:xfrm>
            <a:off x="52020" y="3391406"/>
            <a:ext cx="26352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8" name="Cloud 17"/>
          <p:cNvSpPr/>
          <p:nvPr/>
        </p:nvSpPr>
        <p:spPr>
          <a:xfrm>
            <a:off x="6934200" y="133351"/>
            <a:ext cx="2209800" cy="6858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đoạn</a:t>
            </a:r>
            <a:endParaRPr lang="en-US">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412</Words>
  <Application>Microsoft Office PowerPoint</Application>
  <PresentationFormat>On-screen Show (16:9)</PresentationFormat>
  <Paragraphs>72</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uya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P010921</cp:lastModifiedBy>
  <cp:revision>136</cp:revision>
  <dcterms:created xsi:type="dcterms:W3CDTF">2020-12-08T15:48:47Z</dcterms:created>
  <dcterms:modified xsi:type="dcterms:W3CDTF">2022-02-10T03:15:16Z</dcterms:modified>
</cp:coreProperties>
</file>