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694" r:id="rId2"/>
    <p:sldMasterId id="2147483698" r:id="rId3"/>
    <p:sldMasterId id="2147483703" r:id="rId4"/>
    <p:sldMasterId id="2147483707" r:id="rId5"/>
  </p:sldMasterIdLst>
  <p:notesMasterIdLst>
    <p:notesMasterId r:id="rId21"/>
  </p:notesMasterIdLst>
  <p:sldIdLst>
    <p:sldId id="2007577116" r:id="rId6"/>
    <p:sldId id="2007577115" r:id="rId7"/>
    <p:sldId id="289" r:id="rId8"/>
    <p:sldId id="290" r:id="rId9"/>
    <p:sldId id="2007577118" r:id="rId10"/>
    <p:sldId id="2007577117" r:id="rId11"/>
    <p:sldId id="2007577119" r:id="rId12"/>
    <p:sldId id="292" r:id="rId13"/>
    <p:sldId id="2007577121" r:id="rId14"/>
    <p:sldId id="2007577122" r:id="rId15"/>
    <p:sldId id="2007577120" r:id="rId16"/>
    <p:sldId id="293" r:id="rId17"/>
    <p:sldId id="2007577125" r:id="rId18"/>
    <p:sldId id="2007577123" r:id="rId19"/>
    <p:sldId id="289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FF"/>
    <a:srgbClr val="FF0066"/>
    <a:srgbClr val="DF9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60" autoAdjust="0"/>
    <p:restoredTop sz="65364" autoAdjust="0"/>
  </p:normalViewPr>
  <p:slideViewPr>
    <p:cSldViewPr snapToGrid="0">
      <p:cViewPr varScale="1">
        <p:scale>
          <a:sx n="67" d="100"/>
          <a:sy n="6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E6DF-04EB-4F88-8C26-150C3C20C194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57F14-648C-4286-84EC-5694E274F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D98E650A-89FF-4CC3-B1B5-DF8CF759A315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 defTabSz="914400"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16699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05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03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212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9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69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91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86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Đọc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5905-0E0C-4693-9180-AEA11ADE92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5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51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501"/>
            <a:ext cx="3773431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20" y="3169722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6857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4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2"/>
            <a:ext cx="4465331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1" y="1050118"/>
            <a:ext cx="7329807" cy="1200327"/>
          </a:xfrm>
          <a:prstGeom prst="rect">
            <a:avLst/>
          </a:prstGeom>
          <a:noFill/>
        </p:spPr>
        <p:txBody>
          <a:bodyPr wrap="square" lIns="68577" tIns="34289" rIns="68577" bIns="34289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36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36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36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3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035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9" y="2004298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3"/>
            <a:ext cx="2842231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4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4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376136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/>
          </a:p>
        </p:txBody>
      </p:sp>
    </p:spTree>
    <p:extLst>
      <p:ext uri="{BB962C8B-B14F-4D97-AF65-F5344CB8AC3E}">
        <p14:creationId xmlns:p14="http://schemas.microsoft.com/office/powerpoint/2010/main" val="191970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78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>
            <a:extLst>
              <a:ext uri="{FF2B5EF4-FFF2-40B4-BE49-F238E27FC236}">
                <a16:creationId xmlns:a16="http://schemas.microsoft.com/office/drawing/2014/main" id="{9CB81897-4A43-4CCC-BCF1-7B4FADC56E1E}"/>
              </a:ext>
            </a:extLst>
          </p:cNvPr>
          <p:cNvSpPr/>
          <p:nvPr userDrawn="1"/>
        </p:nvSpPr>
        <p:spPr>
          <a:xfrm flipV="1">
            <a:off x="2205" y="926508"/>
            <a:ext cx="12187592" cy="45708"/>
          </a:xfrm>
          <a:prstGeom prst="rect">
            <a:avLst/>
          </a:prstGeom>
          <a:solidFill>
            <a:srgbClr val="5D89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491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>
            <a:extLst>
              <a:ext uri="{FF2B5EF4-FFF2-40B4-BE49-F238E27FC236}">
                <a16:creationId xmlns:a16="http://schemas.microsoft.com/office/drawing/2014/main" id="{44773403-DE5C-44A4-8777-AEED10B84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" y="2480"/>
            <a:ext cx="12187592" cy="68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59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9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932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E2C917-C185-4529-B658-720C4C5476D1}" type="datetimeFigureOut">
              <a:rPr lang="zh-CN" altLang="en-US" smtClean="0"/>
              <a:pPr/>
              <a:t>2022/1/10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91C6F-6071-4143-8F1A-3CF48A43A45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99728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8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9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70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9" y="4602422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3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4" y="750716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9" y="6059221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4" y="5216312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7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34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9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9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9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9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21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1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258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7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9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2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4036" y="4673625"/>
            <a:ext cx="12173527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5" y="5356592"/>
            <a:ext cx="1221047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141" y="4254139"/>
            <a:ext cx="926612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7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12818077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6142" y="4673625"/>
            <a:ext cx="12173527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2"/>
            <a:ext cx="12192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11280797" y="4581149"/>
            <a:ext cx="824569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7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8475" y="5570767"/>
            <a:ext cx="12818077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9941" y="5316711"/>
            <a:ext cx="12173527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4" y="6189784"/>
            <a:ext cx="12206689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66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92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92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5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51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7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40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8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914377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656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11881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1pPr>
            <a:lvl2pPr marL="34288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60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39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52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0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28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16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040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2022/1/10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49" y="1616718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9" y="459897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1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3" y="1223061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7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6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6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3" y="286933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1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8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1" y="487237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2" y="703324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2" y="4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7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6" y="1157471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8" y="1477608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4" y="1064033"/>
            <a:ext cx="2397503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3" y="1982712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9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3" y="1179058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7" y="1082086"/>
            <a:ext cx="2211023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4" y="1522000"/>
            <a:ext cx="2397503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9" y="2004297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11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3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" y="3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9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5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2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4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7" y="5135840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3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5" y="983096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4" y="1261475"/>
            <a:ext cx="2211023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1" y="1148482"/>
            <a:ext cx="2397503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1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2" y="6560137"/>
            <a:ext cx="324939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199" dirty="0"/>
          </a:p>
        </p:txBody>
      </p:sp>
    </p:spTree>
    <p:extLst>
      <p:ext uri="{BB962C8B-B14F-4D97-AF65-F5344CB8AC3E}">
        <p14:creationId xmlns:p14="http://schemas.microsoft.com/office/powerpoint/2010/main" val="256795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440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6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59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0" indent="-171440" algn="l" defTabSz="68576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9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0" algn="l" defTabSz="685760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1/10/2022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77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ftr="0" dt="0"/>
  <p:txStyles>
    <p:titleStyle>
      <a:lvl1pPr algn="ctr" defTabSz="1218321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09" indent="-457109" algn="l" defTabSz="1218321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402" indent="-380924" algn="l" defTabSz="1218321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95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73" indent="-304739" algn="l" defTabSz="1218321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651" indent="-304739" algn="l" defTabSz="1218321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129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608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1086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564" indent="-304739" algn="l" defTabSz="1218321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7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56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34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12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90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868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347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825" algn="l" defTabSz="121832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4012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82029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2022/1/10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9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Relationship Id="rId6" Type="http://schemas.openxmlformats.org/officeDocument/2006/relationships/image" Target="../media/image30.pn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0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.xml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.xml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4" Type="http://schemas.openxmlformats.org/officeDocument/2006/relationships/image" Target="../media/image4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8418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mừng</a:t>
            </a:r>
            <a:r>
              <a:rPr lang="en-US" sz="5400" b="1" dirty="0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</a:t>
            </a:r>
            <a:r>
              <a:rPr lang="en-US" sz="5400" b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smtClean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914400">
              <a:defRPr/>
            </a:pPr>
            <a:r>
              <a:rPr lang="en-US" sz="5400" b="1" smtClean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đến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Việt</a:t>
            </a:r>
            <a:endParaRPr lang="en-US" sz="5400" b="1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346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755229" cy="6874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  <a:cs typeface="UTM Avo" panose="02040603050506020204" charset="0"/>
              </a:rPr>
              <a:t>3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11475" y="2041987"/>
            <a:ext cx="6779121" cy="26214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i="1" smtClean="0">
                <a:solidFill>
                  <a:srgbClr val="FF0000"/>
                </a:solidFill>
                <a:latin typeface="+mj-lt"/>
                <a:cs typeface="UTM Avo" panose="02040603050506020204" charset="0"/>
              </a:rPr>
              <a:t>	ơi: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phơi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trời</a:t>
            </a:r>
          </a:p>
          <a:p>
            <a:pPr algn="just"/>
            <a:r>
              <a:rPr lang="en-US" sz="2800" b="1" i="1" smtClean="0">
                <a:solidFill>
                  <a:srgbClr val="0000CC"/>
                </a:solidFill>
                <a:latin typeface="+mj-lt"/>
                <a:cs typeface="UTM Avo" panose="02040603050506020204" charset="0"/>
              </a:rPr>
              <a:t>	ao: </a:t>
            </a:r>
            <a:r>
              <a:rPr lang="en-US" sz="2800" b="1" smtClean="0">
                <a:solidFill>
                  <a:srgbClr val="0000CC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vào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đào</a:t>
            </a:r>
            <a:r>
              <a:rPr lang="en-US" sz="2800" b="1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áo </a:t>
            </a:r>
          </a:p>
          <a:p>
            <a:pPr algn="just"/>
            <a:r>
              <a:rPr lang="en-US" sz="2800" b="1" i="1" smtClean="0">
                <a:solidFill>
                  <a:srgbClr val="FF0066"/>
                </a:solidFill>
                <a:latin typeface="+mj-lt"/>
                <a:cs typeface="UTM Avo" panose="02040603050506020204" charset="0"/>
              </a:rPr>
              <a:t>	ăng: </a:t>
            </a:r>
            <a:r>
              <a:rPr lang="en-US" sz="2800" b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trắng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nắng</a:t>
            </a:r>
            <a:r>
              <a:rPr lang="en-US" sz="2800" b="1" dirty="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299" y="783639"/>
            <a:ext cx="943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Times New Roman" panose="02020603050405020304" pitchFamily="18" charset="0"/>
              </a:rPr>
              <a:t>Tìm trong bài đọc trên những tiếng có vần </a:t>
            </a:r>
            <a:r>
              <a:rPr lang="en-US" sz="2800" b="1" i="1" smtClean="0">
                <a:latin typeface="+mj-lt"/>
                <a:cs typeface="Times New Roman" panose="02020603050405020304" pitchFamily="18" charset="0"/>
              </a:rPr>
              <a:t>ơi, ao, ăng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66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tint val="66000"/>
                    <a:satMod val="160000"/>
                    <a:alpha val="99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a:ln>
          <a:scene3d>
            <a:camera prst="orthographicFront"/>
            <a:lightRig rig="threePt" dir="t"/>
          </a:scene3d>
          <a:sp3d extrusionH="76200" contourW="12700">
            <a:extrusionClr>
              <a:schemeClr val="accent2">
                <a:lumMod val="40000"/>
                <a:lumOff val="60000"/>
              </a:schemeClr>
            </a:extrusionClr>
            <a:contourClr>
              <a:schemeClr val="accent1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096000" y="2685974"/>
            <a:ext cx="4648200" cy="2146578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 rtlCol="0">
            <a:prstTxWarp prst="textArchUp">
              <a:avLst>
                <a:gd name="adj" fmla="val 10088593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defTabSz="914400"/>
            <a:r>
              <a:rPr lang="en-US" sz="7200" b="1" spc="15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THƯ GIÃN</a:t>
            </a:r>
          </a:p>
        </p:txBody>
      </p:sp>
      <p:pic>
        <p:nvPicPr>
          <p:cNvPr id="4" name="图片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3265" flipH="1">
            <a:off x="7981110" y="132510"/>
            <a:ext cx="1885815" cy="1885815"/>
          </a:xfrm>
          <a:prstGeom prst="rect">
            <a:avLst/>
          </a:prstGeom>
        </p:spPr>
      </p:pic>
      <p:pic>
        <p:nvPicPr>
          <p:cNvPr id="5" name="图片 5">
            <a:extLst>
              <a:ext uri="{FF2B5EF4-FFF2-40B4-BE49-F238E27FC236}">
                <a16:creationId xmlns:a16="http://schemas.microsoft.com/office/drawing/2014/main" id="{5A2F1B6D-9D15-4C84-A8B6-F0482B2E13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20" y="3200401"/>
            <a:ext cx="3048000" cy="32643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42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235" y="571670"/>
            <a:ext cx="790868" cy="7053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  <a:cs typeface="Times New Roman" panose="02020603050405020304" pitchFamily="18" charset="0"/>
              </a:rPr>
              <a:t>4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76103" y="569179"/>
            <a:ext cx="692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Chép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vở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khổ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thơ</a:t>
            </a:r>
            <a:r>
              <a:rPr lang="en-US" sz="4000" b="1" dirty="0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6"/>
                </a:solidFill>
                <a:latin typeface="+mj-lt"/>
                <a:cs typeface="Times New Roman" panose="02020603050405020304" pitchFamily="18" charset="0"/>
              </a:rPr>
              <a:t>cuối</a:t>
            </a:r>
            <a:endParaRPr lang="en-US" sz="4000" b="1" dirty="0">
              <a:solidFill>
                <a:schemeClr val="accent6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694598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114" y="447462"/>
            <a:ext cx="132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413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thêm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444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98" y="103647"/>
            <a:ext cx="4738880" cy="65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9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715579" y="1431697"/>
            <a:ext cx="4463081" cy="12003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6000" b="0" i="0" u="none" strike="noStrike" kern="1200" cap="none" spc="0" normalizeH="0" noProof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cố bài học.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2431623" y="1847858"/>
            <a:ext cx="7297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60">
              <a:defRPr/>
            </a:pPr>
            <a:r>
              <a:rPr lang="en-US" sz="80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Bài</a:t>
            </a: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81: </a:t>
            </a:r>
            <a:r>
              <a:rPr lang="en-US" sz="8000" b="1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Ôn</a:t>
            </a:r>
            <a:r>
              <a:rPr lang="en-US" sz="80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 </a:t>
            </a:r>
            <a:r>
              <a:rPr lang="en-US" sz="80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tập</a:t>
            </a:r>
          </a:p>
          <a:p>
            <a:pPr algn="ctr" defTabSz="685760">
              <a:defRPr/>
            </a:pPr>
            <a:r>
              <a:rPr lang="en-US" sz="4800" b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-Rounded"/>
              </a:rPr>
              <a:t>(trang 174, 175)</a:t>
            </a:r>
            <a:endParaRPr lang="en-US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218247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274" y="1006159"/>
            <a:ext cx="872006" cy="85177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72126"/>
              </p:ext>
            </p:extLst>
          </p:nvPr>
        </p:nvGraphicFramePr>
        <p:xfrm>
          <a:off x="2070427" y="2058898"/>
          <a:ext cx="4083482" cy="4283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n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+mn-lt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095" y="2058896"/>
            <a:ext cx="4409161" cy="4283900"/>
          </a:xfrm>
          <a:prstGeom prst="roundRect">
            <a:avLst>
              <a:gd name="adj" fmla="val 21631"/>
            </a:avLst>
          </a:prstGeom>
        </p:spPr>
      </p:pic>
      <p:sp>
        <p:nvSpPr>
          <p:cNvPr id="4" name="TextBox 3"/>
          <p:cNvSpPr txBox="1"/>
          <p:nvPr/>
        </p:nvSpPr>
        <p:spPr>
          <a:xfrm>
            <a:off x="1230514" y="954990"/>
            <a:ext cx="98467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Ghép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liền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các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minh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họa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b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385031"/>
              </p:ext>
            </p:extLst>
          </p:nvPr>
        </p:nvGraphicFramePr>
        <p:xfrm>
          <a:off x="2742158" y="1465545"/>
          <a:ext cx="4083482" cy="430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3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3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7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903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+mj-lt"/>
                          <a:cs typeface="UTM Avo" panose="02040603050506020204" charset="0"/>
                        </a:rPr>
                        <a:t>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983"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+mn-lt"/>
                          <a:cs typeface="UTM Avo" panose="02040603050506020204" charset="0"/>
                        </a:rPr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UTM Avo" panose="02040603050506020204" charset="0"/>
                          <a:cs typeface="UTM Avo" panose="02040603050506020204" charset="0"/>
                        </a:rPr>
                        <a:t> 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6985349" y="1691014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47976" y="1530304"/>
            <a:ext cx="146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sói</a:t>
            </a:r>
          </a:p>
        </p:txBody>
      </p:sp>
      <p:sp>
        <p:nvSpPr>
          <p:cNvPr id="8" name="Right Arrow 7"/>
          <p:cNvSpPr/>
          <p:nvPr/>
        </p:nvSpPr>
        <p:spPr>
          <a:xfrm>
            <a:off x="6985348" y="311754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0171" y="2969413"/>
            <a:ext cx="1691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lạc</a:t>
            </a:r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đà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931069" y="3810001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8247" y="3699312"/>
            <a:ext cx="78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cs typeface="UTM Avo" panose="02040603050506020204" charset="0"/>
              </a:rPr>
              <a:t> </a:t>
            </a:r>
            <a:r>
              <a:rPr lang="en-US" sz="2800" smtClean="0">
                <a:cs typeface="UTM Avo" panose="02040603050506020204" charset="0"/>
              </a:rPr>
              <a:t>khỉ 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931068" y="4549035"/>
            <a:ext cx="413359" cy="325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3757" y="4429211"/>
            <a:ext cx="71398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hổ</a:t>
            </a:r>
            <a:endParaRPr lang="en-US" sz="2800" dirty="0">
              <a:cs typeface="UTM Avo" panose="02040603050506020204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871824" y="5171463"/>
            <a:ext cx="416497" cy="404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93225" y="5087304"/>
            <a:ext cx="105218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mèo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171168"/>
              </p:ext>
            </p:extLst>
          </p:nvPr>
        </p:nvGraphicFramePr>
        <p:xfrm>
          <a:off x="4793294" y="1462273"/>
          <a:ext cx="2032350" cy="718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6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86741"/>
              </p:ext>
            </p:extLst>
          </p:nvPr>
        </p:nvGraphicFramePr>
        <p:xfrm>
          <a:off x="3427956" y="2931092"/>
          <a:ext cx="3397685" cy="651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95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513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644324"/>
              </p:ext>
            </p:extLst>
          </p:nvPr>
        </p:nvGraphicFramePr>
        <p:xfrm>
          <a:off x="4129414" y="3629619"/>
          <a:ext cx="2013558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1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279369"/>
              </p:ext>
            </p:extLst>
          </p:nvPr>
        </p:nvGraphicFramePr>
        <p:xfrm>
          <a:off x="5494750" y="4332400"/>
          <a:ext cx="1330890" cy="7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58201"/>
              </p:ext>
            </p:extLst>
          </p:nvPr>
        </p:nvGraphicFramePr>
        <p:xfrm>
          <a:off x="2717361" y="5069817"/>
          <a:ext cx="2044623" cy="719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1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1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64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93220"/>
              </p:ext>
            </p:extLst>
          </p:nvPr>
        </p:nvGraphicFramePr>
        <p:xfrm>
          <a:off x="4839476" y="5087304"/>
          <a:ext cx="1954173" cy="70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1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13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21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+mj-lt"/>
                          <a:cs typeface="UTM Avo" panose="0204060305050602020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585290" y="5087304"/>
            <a:ext cx="88934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gấu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927592"/>
              </p:ext>
            </p:extLst>
          </p:nvPr>
        </p:nvGraphicFramePr>
        <p:xfrm>
          <a:off x="3415430" y="2926625"/>
          <a:ext cx="688929" cy="2112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89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ơ</a:t>
                      </a:r>
                      <a:endParaRPr lang="en-US" sz="28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UTM Avo" panose="02040603050506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29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UTM Avo" panose="02040603050506020204" charset="0"/>
                        </a:rPr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Down Arrow 23"/>
          <p:cNvSpPr/>
          <p:nvPr/>
        </p:nvSpPr>
        <p:spPr>
          <a:xfrm>
            <a:off x="3640899" y="586218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7328" y="6177993"/>
            <a:ext cx="977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cs typeface="UTM Avo" panose="02040603050506020204" charset="0"/>
              </a:rPr>
              <a:t> </a:t>
            </a:r>
            <a:r>
              <a:rPr lang="en-US" sz="2800" dirty="0" err="1">
                <a:cs typeface="UTM Avo" panose="02040603050506020204" charset="0"/>
              </a:rPr>
              <a:t>lợn</a:t>
            </a:r>
            <a:endParaRPr lang="en-US" sz="2800" dirty="0">
              <a:cs typeface="UTM Avo" panose="02040603050506020204" charset="0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52211"/>
              </p:ext>
            </p:extLst>
          </p:nvPr>
        </p:nvGraphicFramePr>
        <p:xfrm>
          <a:off x="4104358" y="1458919"/>
          <a:ext cx="676404" cy="21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1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Segoe UI Semibold" panose="020B0702040204020203" pitchFamily="3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7" name="Down Arrow 26"/>
          <p:cNvSpPr/>
          <p:nvPr/>
        </p:nvSpPr>
        <p:spPr>
          <a:xfrm>
            <a:off x="4294341" y="5851743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04358" y="6173191"/>
            <a:ext cx="7493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rùa</a:t>
            </a:r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588886"/>
              </p:ext>
            </p:extLst>
          </p:nvPr>
        </p:nvGraphicFramePr>
        <p:xfrm>
          <a:off x="4787032" y="2924949"/>
          <a:ext cx="682669" cy="212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768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Down Arrow 29"/>
          <p:cNvSpPr/>
          <p:nvPr/>
        </p:nvSpPr>
        <p:spPr>
          <a:xfrm>
            <a:off x="5020850" y="5851742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33619" y="6158230"/>
            <a:ext cx="920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cs typeface="UTM Avo" panose="02040603050506020204" charset="0"/>
              </a:rPr>
              <a:t>chó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633137"/>
              </p:ext>
            </p:extLst>
          </p:nvPr>
        </p:nvGraphicFramePr>
        <p:xfrm>
          <a:off x="6161763" y="1462272"/>
          <a:ext cx="676404" cy="146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6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4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00B050"/>
                          </a:solidFill>
                          <a:latin typeface="+mj-lt"/>
                          <a:cs typeface="UTM Avo" panose="02040603050506020204" charset="0"/>
                        </a:rPr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Down Arrow 32"/>
          <p:cNvSpPr/>
          <p:nvPr/>
        </p:nvSpPr>
        <p:spPr>
          <a:xfrm>
            <a:off x="6311031" y="5791850"/>
            <a:ext cx="313150" cy="3256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UTM Avo" panose="0204060305050602020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163850" y="6187859"/>
            <a:ext cx="674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cs typeface="UTM Avo" panose="02040603050506020204" charset="0"/>
              </a:rPr>
              <a:t>cá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A584A50-85B4-4DF1-A4B5-4B1C1C8409D7}"/>
              </a:ext>
            </a:extLst>
          </p:cNvPr>
          <p:cNvCxnSpPr/>
          <p:nvPr/>
        </p:nvCxnSpPr>
        <p:spPr>
          <a:xfrm flipH="1">
            <a:off x="8258665" y="5060215"/>
            <a:ext cx="513373" cy="56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22" grpId="0"/>
      <p:bldP spid="24" grpId="0" animBg="1"/>
      <p:bldP spid="25" grpId="0"/>
      <p:bldP spid="27" grpId="0" animBg="1"/>
      <p:bldP spid="28" grpId="0"/>
      <p:bldP spid="30" grpId="0" animBg="1"/>
      <p:bldP spid="31" grpId="0"/>
      <p:bldP spid="33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812164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6374" y="447462"/>
            <a:ext cx="955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2231572" y="1174756"/>
            <a:ext cx="40673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trước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ngõ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Cười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tươi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sáng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hồng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Hoa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mai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trong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vườn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>
                <a:solidFill>
                  <a:prstClr val="black"/>
                </a:solidFill>
              </a:rPr>
              <a:t>Lung </a:t>
            </a:r>
            <a:r>
              <a:rPr lang="en-US" sz="2800" dirty="0" err="1">
                <a:solidFill>
                  <a:prstClr val="black"/>
                </a:solidFill>
              </a:rPr>
              <a:t>linh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trắng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Sân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đầy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nắng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Mẹ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phơi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áo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hoa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Em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tranh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treo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câu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đối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</a:rPr>
              <a:t>Tết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đang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vào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nhà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Sắp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thêm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tuổi</a:t>
            </a:r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err="1">
                <a:solidFill>
                  <a:prstClr val="black"/>
                </a:solidFill>
              </a:rPr>
              <a:t>Đất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trời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nở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hoa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428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415745" y="322986"/>
            <a:ext cx="694598" cy="69858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prstClr val="white"/>
                </a:solidFill>
                <a:cs typeface="Times New Roman" panose="02020603050405020304" pitchFamily="18" charset="0"/>
              </a:rPr>
              <a:t>2</a:t>
            </a:r>
            <a:endParaRPr lang="en-US" sz="2800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3114" y="447462"/>
            <a:ext cx="1327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cs typeface="Times New Roman" panose="02020603050405020304" pitchFamily="18" charset="0"/>
              </a:rPr>
              <a:t>Đọc</a:t>
            </a:r>
            <a:endParaRPr lang="en-US" sz="28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41365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đào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trước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ngõ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Cười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tươi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sáng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hồng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 err="1">
                <a:solidFill>
                  <a:schemeClr val="accent1"/>
                </a:solidFill>
              </a:rPr>
              <a:t>Hoa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mai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trong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vườn</a:t>
            </a:r>
            <a:endParaRPr lang="en-US" sz="2800" dirty="0">
              <a:solidFill>
                <a:schemeClr val="accent1"/>
              </a:solidFill>
            </a:endParaRPr>
          </a:p>
          <a:p>
            <a:r>
              <a:rPr lang="en-US" sz="2800" dirty="0">
                <a:solidFill>
                  <a:schemeClr val="accent1"/>
                </a:solidFill>
              </a:rPr>
              <a:t>Lung </a:t>
            </a:r>
            <a:r>
              <a:rPr lang="en-US" sz="2800" dirty="0" err="1">
                <a:solidFill>
                  <a:schemeClr val="accent1"/>
                </a:solidFill>
              </a:rPr>
              <a:t>linh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cánh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trắng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</a:rPr>
              <a:t>Sân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nhà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đầy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nắng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Mẹ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phơi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áo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hoa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Em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dán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tranh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gà</a:t>
            </a:r>
            <a:endParaRPr lang="en-US" sz="2800" dirty="0">
              <a:solidFill>
                <a:srgbClr val="7030A0"/>
              </a:solidFill>
            </a:endParaRPr>
          </a:p>
          <a:p>
            <a:r>
              <a:rPr lang="en-US" sz="2800" dirty="0" err="1">
                <a:solidFill>
                  <a:srgbClr val="7030A0"/>
                </a:solidFill>
              </a:rPr>
              <a:t>Ông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treo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câu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r>
              <a:rPr lang="en-US" sz="2800" dirty="0" err="1">
                <a:solidFill>
                  <a:srgbClr val="7030A0"/>
                </a:solidFill>
              </a:rPr>
              <a:t>đối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</a:rPr>
              <a:t>Tết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đang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vào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nhà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Sắp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thêm</a:t>
            </a: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một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tuổi</a:t>
            </a:r>
            <a:endParaRPr lang="en-US" sz="2800" dirty="0">
              <a:solidFill>
                <a:srgbClr val="00B050"/>
              </a:solidFill>
            </a:endParaRPr>
          </a:p>
          <a:p>
            <a:r>
              <a:rPr lang="en-US" sz="2800" dirty="0" err="1">
                <a:solidFill>
                  <a:srgbClr val="00B050"/>
                </a:solidFill>
              </a:rPr>
              <a:t>Đất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trời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nở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</a:rPr>
              <a:t>hoa</a:t>
            </a:r>
            <a:r>
              <a:rPr lang="en-US" sz="2800" dirty="0" smtClean="0">
                <a:solidFill>
                  <a:srgbClr val="00B050"/>
                </a:solidFill>
              </a:rPr>
              <a:t>.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598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2 3"/>
          <p:cNvSpPr/>
          <p:nvPr/>
        </p:nvSpPr>
        <p:spPr>
          <a:xfrm>
            <a:off x="609599" y="552093"/>
            <a:ext cx="4680858" cy="1381760"/>
          </a:xfrm>
          <a:prstGeom prst="cloud">
            <a:avLst/>
          </a:prstGeom>
          <a:solidFill>
            <a:srgbClr val="DF93E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  <a:latin typeface="+mj-lt"/>
                <a:cs typeface="UTM Avo" panose="02040603050506020204" charset="0"/>
              </a:rPr>
              <a:t>Trả lời câu hỏi:</a:t>
            </a:r>
            <a:endParaRPr lang="en-US" sz="3200" dirty="0">
              <a:solidFill>
                <a:schemeClr val="tx1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9920" y="1969622"/>
            <a:ext cx="80556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1.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nói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tới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thơ</a:t>
            </a:r>
            <a:r>
              <a:rPr lang="en-US" sz="2800" dirty="0">
                <a:solidFill>
                  <a:srgbClr val="0070C0"/>
                </a:solidFill>
                <a:latin typeface="+mj-lt"/>
                <a:cs typeface="UTM Avo" panose="02040603050506020204" charset="0"/>
              </a:rPr>
              <a:t>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99920" y="2735519"/>
            <a:ext cx="8550366" cy="108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2.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từ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ngữ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miêu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vẻ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đẹp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loài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bạn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9920" y="4253093"/>
            <a:ext cx="9190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3.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gia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đình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thường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chuẩn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bị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đón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endParaRPr lang="en-US" sz="2800" dirty="0">
              <a:solidFill>
                <a:srgbClr val="0070C0"/>
              </a:solidFill>
              <a:latin typeface="+mj-lt"/>
              <a:cs typeface="UTM Avo" panose="0204060305050602020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9920" y="5260976"/>
            <a:ext cx="7867650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4.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Vì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sao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Tết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Times New Roman" panose="02020603050405020304"/>
                <a:cs typeface="UTM Avo" panose="02040603050506020204" charset="0"/>
              </a:rPr>
              <a:t>?</a:t>
            </a:r>
            <a:endParaRPr lang="en-US" sz="2800" dirty="0">
              <a:solidFill>
                <a:srgbClr val="0070C0"/>
              </a:solidFill>
              <a:latin typeface="+mj-lt"/>
              <a:ea typeface="Calibri" panose="020F0502020204030204"/>
              <a:cs typeface="UTM Avo" panose="0204060305050602020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23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33937" y="619364"/>
            <a:ext cx="755229" cy="68749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+mj-lt"/>
                <a:cs typeface="UTM Avo" panose="02040603050506020204" charset="0"/>
              </a:rPr>
              <a:t>3</a:t>
            </a:r>
            <a:endParaRPr lang="en-US" sz="2800" dirty="0">
              <a:latin typeface="+mj-lt"/>
              <a:cs typeface="UTM Avo" panose="02040603050506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9299" y="783639"/>
            <a:ext cx="943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+mj-lt"/>
                <a:cs typeface="Times New Roman" panose="02020603050405020304" pitchFamily="18" charset="0"/>
              </a:rPr>
              <a:t>Tìm trong bài đọc trên những tiếng có vần </a:t>
            </a:r>
            <a:r>
              <a:rPr lang="en-US" sz="2800" b="1" i="1" smtClean="0">
                <a:latin typeface="+mj-lt"/>
                <a:cs typeface="Times New Roman" panose="02020603050405020304" pitchFamily="18" charset="0"/>
              </a:rPr>
              <a:t>ơi, ao, ăng</a:t>
            </a:r>
            <a:endParaRPr lang="en-US" sz="2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03120" y="1471134"/>
            <a:ext cx="2337314" cy="523220"/>
          </a:xfrm>
          <a:prstGeom prst="rect">
            <a:avLst/>
          </a:prstGeom>
          <a:noFill/>
          <a:ln>
            <a:solidFill>
              <a:srgbClr val="0066FF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66FF"/>
                </a:solidFill>
                <a:latin typeface="+mj-lt"/>
                <a:cs typeface="Times New Roman" panose="02020603050405020304" pitchFamily="18" charset="0"/>
              </a:rPr>
              <a:t>Mẫu: phơi</a:t>
            </a:r>
            <a:endParaRPr lang="en-US" sz="2800" b="1" dirty="0">
              <a:solidFill>
                <a:srgbClr val="0066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97" r="60085"/>
          <a:stretch/>
        </p:blipFill>
        <p:spPr>
          <a:xfrm>
            <a:off x="214601" y="2827006"/>
            <a:ext cx="3544865" cy="3868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0741DF-BEEE-4C10-8268-F5A17C6BF855}"/>
              </a:ext>
            </a:extLst>
          </p:cNvPr>
          <p:cNvSpPr txBox="1"/>
          <p:nvPr/>
        </p:nvSpPr>
        <p:spPr>
          <a:xfrm>
            <a:off x="4356224" y="385907"/>
            <a:ext cx="497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Tết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đang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nhà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5746B0-9CDD-4AEE-AF17-F5505D15E9D6}"/>
              </a:ext>
            </a:extLst>
          </p:cNvPr>
          <p:cNvSpPr txBox="1"/>
          <p:nvPr/>
        </p:nvSpPr>
        <p:spPr>
          <a:xfrm>
            <a:off x="3069772" y="1174756"/>
            <a:ext cx="39623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đào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ngõ</a:t>
            </a:r>
            <a:endParaRPr lang="en-US" sz="2800" dirty="0"/>
          </a:p>
          <a:p>
            <a:r>
              <a:rPr lang="en-US" sz="2800" dirty="0" err="1"/>
              <a:t>Cười</a:t>
            </a:r>
            <a:r>
              <a:rPr lang="en-US" sz="2800" dirty="0"/>
              <a:t> </a:t>
            </a:r>
            <a:r>
              <a:rPr lang="en-US" sz="2800" dirty="0" err="1"/>
              <a:t>tươi</a:t>
            </a:r>
            <a:r>
              <a:rPr lang="en-US" sz="2800" dirty="0"/>
              <a:t> </a:t>
            </a:r>
            <a:r>
              <a:rPr lang="en-US" sz="2800" dirty="0" err="1"/>
              <a:t>sáng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endParaRPr lang="en-US" sz="2800" dirty="0"/>
          </a:p>
          <a:p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mai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vườn</a:t>
            </a:r>
            <a:endParaRPr lang="en-US" sz="2800" dirty="0"/>
          </a:p>
          <a:p>
            <a:r>
              <a:rPr lang="en-US" sz="2800" dirty="0"/>
              <a:t>Lung </a:t>
            </a:r>
            <a:r>
              <a:rPr lang="en-US" sz="2800" dirty="0" err="1"/>
              <a:t>linh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F7AB8-AFF5-498A-B2E3-A3C6114E878C}"/>
              </a:ext>
            </a:extLst>
          </p:cNvPr>
          <p:cNvSpPr txBox="1"/>
          <p:nvPr/>
        </p:nvSpPr>
        <p:spPr>
          <a:xfrm>
            <a:off x="5381421" y="3027018"/>
            <a:ext cx="32291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Sân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đầy</a:t>
            </a:r>
            <a:r>
              <a:rPr lang="en-US" sz="2800" dirty="0"/>
              <a:t> </a:t>
            </a:r>
            <a:r>
              <a:rPr lang="en-US" sz="2800" dirty="0" err="1"/>
              <a:t>nắng</a:t>
            </a:r>
            <a:endParaRPr lang="en-US" sz="2800" dirty="0"/>
          </a:p>
          <a:p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phơi</a:t>
            </a:r>
            <a:r>
              <a:rPr lang="en-US" sz="2800" dirty="0"/>
              <a:t> </a:t>
            </a:r>
            <a:r>
              <a:rPr lang="en-US" sz="2800" dirty="0" err="1"/>
              <a:t>áo</a:t>
            </a:r>
            <a:r>
              <a:rPr lang="en-US" sz="2800" dirty="0"/>
              <a:t> </a:t>
            </a:r>
            <a:r>
              <a:rPr lang="en-US" sz="2800" dirty="0" err="1"/>
              <a:t>hoa</a:t>
            </a:r>
            <a:endParaRPr lang="en-US" sz="2800" dirty="0"/>
          </a:p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dán</a:t>
            </a:r>
            <a:r>
              <a:rPr lang="en-US" sz="2800" dirty="0"/>
              <a:t> </a:t>
            </a:r>
            <a:r>
              <a:rPr lang="en-US" sz="2800" dirty="0" err="1"/>
              <a:t>tranh</a:t>
            </a:r>
            <a:r>
              <a:rPr lang="en-US" sz="2800" dirty="0"/>
              <a:t> </a:t>
            </a:r>
            <a:r>
              <a:rPr lang="en-US" sz="2800" dirty="0" err="1"/>
              <a:t>gà</a:t>
            </a:r>
            <a:endParaRPr lang="en-US" sz="2800" dirty="0"/>
          </a:p>
          <a:p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đối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B3E3AD-4C10-4EF0-B285-B370D72EBEAC}"/>
              </a:ext>
            </a:extLst>
          </p:cNvPr>
          <p:cNvSpPr txBox="1"/>
          <p:nvPr/>
        </p:nvSpPr>
        <p:spPr>
          <a:xfrm>
            <a:off x="7917792" y="4761084"/>
            <a:ext cx="32291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Tết</a:t>
            </a:r>
            <a:r>
              <a:rPr lang="en-US" sz="2800" dirty="0"/>
              <a:t> </a:t>
            </a:r>
            <a:r>
              <a:rPr lang="en-US" sz="2800" dirty="0" err="1"/>
              <a:t>đang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endParaRPr lang="en-US" sz="2800" dirty="0"/>
          </a:p>
          <a:p>
            <a:r>
              <a:rPr lang="en-US" sz="2800" dirty="0" err="1"/>
              <a:t>Sắp</a:t>
            </a:r>
            <a:r>
              <a:rPr lang="en-US" sz="2800" dirty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tuổi</a:t>
            </a:r>
            <a:endParaRPr lang="en-US" sz="2800" dirty="0"/>
          </a:p>
          <a:p>
            <a:r>
              <a:rPr lang="en-US" sz="2800" dirty="0" err="1"/>
              <a:t>Đất</a:t>
            </a:r>
            <a:r>
              <a:rPr lang="en-US" sz="2800" dirty="0"/>
              <a:t> </a:t>
            </a:r>
            <a:r>
              <a:rPr lang="en-US" sz="2800" dirty="0" err="1"/>
              <a:t>trời</a:t>
            </a:r>
            <a:r>
              <a:rPr lang="en-US" sz="2800" dirty="0"/>
              <a:t> </a:t>
            </a:r>
            <a:r>
              <a:rPr lang="en-US" sz="2800" dirty="0" err="1"/>
              <a:t>nở</a:t>
            </a:r>
            <a:r>
              <a:rPr lang="en-US" sz="2800" dirty="0"/>
              <a:t> </a:t>
            </a:r>
            <a:r>
              <a:rPr lang="en-US" sz="2800" dirty="0" err="1" smtClean="0"/>
              <a:t>hoa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925152-580B-4C53-B2FA-4752677951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56" r="-2183" b="42116"/>
          <a:stretch/>
        </p:blipFill>
        <p:spPr>
          <a:xfrm>
            <a:off x="8549162" y="322986"/>
            <a:ext cx="3581400" cy="3969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6063049" y="3902007"/>
            <a:ext cx="642552" cy="82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13101" y="6062396"/>
            <a:ext cx="521045" cy="1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34714" y="1616007"/>
            <a:ext cx="642552" cy="823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853119" y="3902007"/>
            <a:ext cx="358104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532381" y="5207705"/>
            <a:ext cx="642552" cy="823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545652" y="2969652"/>
            <a:ext cx="76429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35646" y="3481037"/>
            <a:ext cx="764292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730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3|1.4|2.8|3.4|1.3|1.2|2.7|1.5|1.5|2.2|1.5|1.5|2.6|1.5|1.7|1.7|1.4|1.5|2.5|1.1|1.6|1.7|1.6|1.5|1.9|1.7|0.6|1.2|1.5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2|8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35.3|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8|13.9|1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8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508</Words>
  <Application>Microsoft Office PowerPoint</Application>
  <PresentationFormat>Widescreen</PresentationFormat>
  <Paragraphs>209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微软雅黑</vt:lpstr>
      <vt:lpstr>宋体</vt:lpstr>
      <vt:lpstr>Arial</vt:lpstr>
      <vt:lpstr>Arial-Rounded</vt:lpstr>
      <vt:lpstr>Calibri</vt:lpstr>
      <vt:lpstr>等线</vt:lpstr>
      <vt:lpstr>DFPOP1-W9</vt:lpstr>
      <vt:lpstr>Segoe UI Semibold</vt:lpstr>
      <vt:lpstr>Times New Roman</vt:lpstr>
      <vt:lpstr>UTM Avo</vt:lpstr>
      <vt:lpstr>UTM Avo</vt:lpstr>
      <vt:lpstr>华康少女文字W5</vt:lpstr>
      <vt:lpstr>2_Office Theme</vt:lpstr>
      <vt:lpstr>3_Office Theme</vt:lpstr>
      <vt:lpstr>自定义设计方案</vt:lpstr>
      <vt:lpstr>3_Office 主题​​</vt:lpstr>
      <vt:lpstr>18_Office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MyPC</cp:lastModifiedBy>
  <cp:revision>60</cp:revision>
  <dcterms:created xsi:type="dcterms:W3CDTF">2020-08-06T11:51:00Z</dcterms:created>
  <dcterms:modified xsi:type="dcterms:W3CDTF">2022-01-10T10:11:29Z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