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99" r:id="rId4"/>
    <p:sldMasterId id="2147483712" r:id="rId5"/>
  </p:sldMasterIdLst>
  <p:notesMasterIdLst>
    <p:notesMasterId r:id="rId18"/>
  </p:notesMasterIdLst>
  <p:sldIdLst>
    <p:sldId id="272" r:id="rId6"/>
    <p:sldId id="275" r:id="rId7"/>
    <p:sldId id="269" r:id="rId8"/>
    <p:sldId id="270" r:id="rId9"/>
    <p:sldId id="273" r:id="rId10"/>
    <p:sldId id="259" r:id="rId11"/>
    <p:sldId id="257" r:id="rId12"/>
    <p:sldId id="261" r:id="rId13"/>
    <p:sldId id="265" r:id="rId14"/>
    <p:sldId id="264" r:id="rId15"/>
    <p:sldId id="268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2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53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56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6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125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3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79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035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36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41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271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199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793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724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4146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29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152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54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24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585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917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519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" y="2"/>
            <a:ext cx="12189259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5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678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189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636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019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935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248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54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003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102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213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55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" y="2"/>
            <a:ext cx="12189259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pPr/>
              <a:t>2022/11/10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7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9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emf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6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60.emf"/><Relationship Id="rId4" Type="http://schemas.openxmlformats.org/officeDocument/2006/relationships/image" Target="../media/image55.png"/><Relationship Id="rId9" Type="http://schemas.openxmlformats.org/officeDocument/2006/relationships/image" Target="../media/image59.emf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7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16.png"/><Relationship Id="rId5" Type="http://schemas.openxmlformats.org/officeDocument/2006/relationships/image" Target="../media/image42.png"/><Relationship Id="rId15" Type="http://schemas.openxmlformats.org/officeDocument/2006/relationships/image" Target="../media/image49.png"/><Relationship Id="rId10" Type="http://schemas.openxmlformats.org/officeDocument/2006/relationships/image" Target="../media/image15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0317" y="2476319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Tự nhiên xã hội - </a:t>
            </a:r>
            <a:r>
              <a:rPr lang="en-US" alt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endParaRPr lang="en-US" alt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9964480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9707" y="1489933"/>
            <a:ext cx="8436472" cy="14361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9707" y="3198123"/>
            <a:ext cx="8436472" cy="145574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/>
              <a:t>Câu</a:t>
            </a:r>
            <a:r>
              <a:rPr lang="en-US" sz="3000" dirty="0" smtClean="0"/>
              <a:t> 2: </a:t>
            </a:r>
            <a:r>
              <a:rPr lang="en-US" sz="3000" dirty="0" err="1" smtClean="0"/>
              <a:t>Em</a:t>
            </a:r>
            <a:r>
              <a:rPr lang="en-US" sz="3000" dirty="0" smtClean="0"/>
              <a:t> </a:t>
            </a:r>
            <a:r>
              <a:rPr lang="en-US" sz="3000" dirty="0" err="1" smtClean="0"/>
              <a:t>đã</a:t>
            </a:r>
            <a:r>
              <a:rPr lang="en-US" sz="3000" dirty="0" smtClean="0"/>
              <a:t> </a:t>
            </a:r>
            <a:r>
              <a:rPr lang="en-US" sz="3000" dirty="0" err="1" smtClean="0"/>
              <a:t>tham</a:t>
            </a:r>
            <a:r>
              <a:rPr lang="en-US" sz="3000" dirty="0" smtClean="0"/>
              <a:t> </a:t>
            </a:r>
            <a:r>
              <a:rPr lang="en-US" sz="3000" dirty="0" err="1" smtClean="0"/>
              <a:t>gia</a:t>
            </a:r>
            <a:r>
              <a:rPr lang="en-US" sz="3000" dirty="0" smtClean="0"/>
              <a:t> </a:t>
            </a:r>
            <a:r>
              <a:rPr lang="en-US" sz="3000" dirty="0" err="1" smtClean="0"/>
              <a:t>hoạt</a:t>
            </a:r>
            <a:r>
              <a:rPr lang="en-US" sz="3000" dirty="0" smtClean="0"/>
              <a:t> </a:t>
            </a:r>
            <a:r>
              <a:rPr lang="en-US" sz="3000" dirty="0" err="1" smtClean="0"/>
              <a:t>động</a:t>
            </a:r>
            <a:r>
              <a:rPr lang="en-US" sz="3000" dirty="0" smtClean="0"/>
              <a:t> </a:t>
            </a:r>
            <a:r>
              <a:rPr lang="en-US" sz="3000" dirty="0" err="1" smtClean="0"/>
              <a:t>nào</a:t>
            </a:r>
            <a:r>
              <a:rPr lang="en-US" sz="3000" dirty="0" smtClean="0"/>
              <a:t>? </a:t>
            </a:r>
            <a:r>
              <a:rPr lang="en-US" sz="3000" dirty="0" err="1" smtClean="0"/>
              <a:t>Em</a:t>
            </a:r>
            <a:r>
              <a:rPr lang="en-US" sz="3000" dirty="0" smtClean="0"/>
              <a:t> </a:t>
            </a:r>
            <a:r>
              <a:rPr lang="en-US" sz="3000" dirty="0" err="1" smtClean="0"/>
              <a:t>thích</a:t>
            </a:r>
            <a:r>
              <a:rPr lang="en-US" sz="3000" dirty="0" smtClean="0"/>
              <a:t> </a:t>
            </a:r>
            <a:r>
              <a:rPr lang="en-US" sz="3000" dirty="0" err="1" smtClean="0"/>
              <a:t>hoạt</a:t>
            </a:r>
            <a:r>
              <a:rPr lang="en-US" sz="3000" dirty="0" smtClean="0"/>
              <a:t> </a:t>
            </a:r>
            <a:r>
              <a:rPr lang="en-US" sz="3000" dirty="0" err="1" smtClean="0"/>
              <a:t>động</a:t>
            </a:r>
            <a:r>
              <a:rPr lang="en-US" sz="3000" dirty="0" smtClean="0"/>
              <a:t> </a:t>
            </a:r>
            <a:r>
              <a:rPr lang="en-US" sz="3000" dirty="0" err="1" smtClean="0"/>
              <a:t>nào</a:t>
            </a:r>
            <a:r>
              <a:rPr lang="en-US" sz="3000" dirty="0" smtClean="0"/>
              <a:t> </a:t>
            </a:r>
            <a:r>
              <a:rPr lang="en-US" sz="3000" dirty="0" err="1" smtClean="0"/>
              <a:t>nhất</a:t>
            </a:r>
            <a:r>
              <a:rPr lang="en-US" sz="3000" dirty="0" smtClean="0"/>
              <a:t>? </a:t>
            </a:r>
            <a:r>
              <a:rPr lang="en-US" sz="3000" dirty="0" err="1" smtClean="0"/>
              <a:t>Vì</a:t>
            </a:r>
            <a:r>
              <a:rPr lang="en-US" sz="3000" dirty="0" smtClean="0"/>
              <a:t> </a:t>
            </a:r>
            <a:r>
              <a:rPr lang="en-US" sz="3000" dirty="0" err="1" smtClean="0"/>
              <a:t>sao</a:t>
            </a:r>
            <a:r>
              <a:rPr lang="en-US" sz="3000" dirty="0" smtClean="0"/>
              <a:t>?</a:t>
            </a:r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710" y="1291539"/>
            <a:ext cx="1469113" cy="163454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710" y="3075020"/>
            <a:ext cx="1273947" cy="1701948"/>
          </a:xfrm>
          <a:prstGeom prst="rect">
            <a:avLst/>
          </a:prstGeom>
        </p:spPr>
      </p:pic>
      <p:grpSp>
        <p:nvGrpSpPr>
          <p:cNvPr id="8" name="组合 23"/>
          <p:cNvGrpSpPr/>
          <p:nvPr/>
        </p:nvGrpSpPr>
        <p:grpSpPr>
          <a:xfrm>
            <a:off x="0" y="5734638"/>
            <a:ext cx="12192000" cy="1123362"/>
            <a:chOff x="-17585" y="5729324"/>
            <a:chExt cx="10303907" cy="1123362"/>
          </a:xfrm>
        </p:grpSpPr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>
              <a:fillRect/>
            </a:stretch>
          </p:blipFill>
          <p:spPr>
            <a:xfrm>
              <a:off x="5398477" y="5729324"/>
              <a:ext cx="4887845" cy="112336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45391"/>
            <a:ext cx="5250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685" y="0"/>
            <a:ext cx="799099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5" y="240131"/>
            <a:ext cx="2616064" cy="1771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763" y="2241252"/>
            <a:ext cx="2249445" cy="129255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>
            <a:off x="1" y="4406085"/>
            <a:ext cx="12551684" cy="2462784"/>
            <a:chOff x="0" y="3163016"/>
            <a:chExt cx="9144000" cy="2008136"/>
          </a:xfrm>
        </p:grpSpPr>
        <p:pic>
          <p:nvPicPr>
            <p:cNvPr id="10" name="Google Shape;88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72" name="文本框 11271"/>
          <p:cNvSpPr txBox="1"/>
          <p:nvPr/>
        </p:nvSpPr>
        <p:spPr>
          <a:xfrm>
            <a:off x="4089239" y="2606068"/>
            <a:ext cx="7796404" cy="3349756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5" rIns="66349" bIns="33175">
            <a:spAutoFit/>
          </a:bodyPr>
          <a:lstStyle/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53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790" y="1491470"/>
            <a:ext cx="1981143" cy="1185437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6917" y="3082113"/>
            <a:ext cx="1874457" cy="1182091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=""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89060" y="2955339"/>
            <a:ext cx="5379709" cy="2733184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=""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=""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=""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=""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=""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=""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=""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=""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=""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=""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717" y="4530457"/>
            <a:ext cx="4262433" cy="20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40" descr="图片包含 浅色&#10;&#10;已生成高可信度的说明">
            <a:extLst>
              <a:ext uri="{FF2B5EF4-FFF2-40B4-BE49-F238E27FC236}">
                <a16:creationId xmlns=""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848956" y="4264204"/>
            <a:ext cx="623509" cy="121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46704"/>
            <a:ext cx="12192000" cy="2024743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28714" y="3230899"/>
            <a:ext cx="6162451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Tự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nhiên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và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Xã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hội</a:t>
            </a:r>
            <a:endParaRPr lang="en-US" altLang="zh-CN" sz="4400" b="1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00009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ctr"/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Bài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5: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Hoạt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động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kết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nối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  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với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cộng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đồng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endParaRPr lang="en-US" altLang="zh-CN" sz="4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009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5833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46704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29771" y="411181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28714" y="3642379"/>
            <a:ext cx="6162451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5: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nối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  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cộng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đồng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endParaRPr lang="en-US" altLang="zh-CN" sz="4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5833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047565" y="1250577"/>
            <a:ext cx="3737535" cy="2112384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1812" y="26823"/>
            <a:ext cx="1549604" cy="1368118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3" y="-51477"/>
            <a:ext cx="4192676" cy="252389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1" y="2857334"/>
            <a:ext cx="1535541" cy="1236541"/>
          </a:xfrm>
          <a:prstGeom prst="rect">
            <a:avLst/>
          </a:prstGeom>
        </p:spPr>
      </p:pic>
      <p:pic>
        <p:nvPicPr>
          <p:cNvPr id="18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969" y="248393"/>
            <a:ext cx="823892" cy="1338169"/>
          </a:xfrm>
          <a:prstGeom prst="rect">
            <a:avLst/>
          </a:prstGeom>
        </p:spPr>
      </p:pic>
      <p:pic>
        <p:nvPicPr>
          <p:cNvPr id="20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62" y="2704513"/>
            <a:ext cx="731361" cy="118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8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48" y="-24467"/>
            <a:ext cx="12323239" cy="6858001"/>
          </a:xfrm>
          <a:prstGeom prst="rect">
            <a:avLst/>
          </a:prstGeom>
        </p:spPr>
      </p:pic>
      <p:pic>
        <p:nvPicPr>
          <p:cNvPr id="4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0989" y="1099268"/>
            <a:ext cx="911876" cy="692721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113987" y="348267"/>
            <a:ext cx="12242907" cy="6570644"/>
          </a:xfrm>
          <a:prstGeom prst="rect">
            <a:avLst/>
          </a:prstGeom>
        </p:spPr>
      </p:pic>
      <p:pic>
        <p:nvPicPr>
          <p:cNvPr id="44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3987" y="-73580"/>
            <a:ext cx="1656096" cy="2149968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87" y="2223665"/>
            <a:ext cx="938672" cy="893975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4277" y="431890"/>
            <a:ext cx="1913920" cy="12064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8038" y="-1"/>
            <a:ext cx="4259583" cy="1791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10"/>
          <a:srcRect b="7652"/>
          <a:stretch/>
        </p:blipFill>
        <p:spPr>
          <a:xfrm>
            <a:off x="288229" y="626768"/>
            <a:ext cx="11840691" cy="6145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6433417" y="1709616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6381507" y="2907959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6433418" y="4210852"/>
            <a:ext cx="3063861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6433418" y="5409191"/>
            <a:ext cx="285391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6417869" y="584200"/>
            <a:ext cx="47581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42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160" y="5021403"/>
            <a:ext cx="932669" cy="1836597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96" y="3905904"/>
            <a:ext cx="718133" cy="697281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61" y="243134"/>
            <a:ext cx="920723" cy="76726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04" y="-164476"/>
            <a:ext cx="1536733" cy="2023095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4460206" y="3705899"/>
            <a:ext cx="7524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B050"/>
                </a:solidFill>
              </a:rPr>
              <a:t>Nhận xét được sự tham gia của HS trong các hoạt động kết nối</a:t>
            </a:r>
            <a:r>
              <a:rPr lang="nl-NL" sz="3200" dirty="0" smtClean="0">
                <a:solidFill>
                  <a:srgbClr val="00B050"/>
                </a:solidFill>
              </a:rPr>
              <a:t>.</a:t>
            </a:r>
            <a:endParaRPr lang="vi-VN" altLang="zh-CN" sz="32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4361304" y="4845447"/>
            <a:ext cx="7322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accent4">
                    <a:lumMod val="75000"/>
                  </a:schemeClr>
                </a:solidFill>
              </a:rPr>
              <a:t>Tích cực, có trách nhiệm khi tham gia hoạt động kết nối trường học với cộng đồng</a:t>
            </a:r>
            <a:r>
              <a:rPr lang="vi-VN" altLang="zh-CN" sz="3200" dirty="0" smtClean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lang="vi-VN" altLang="zh-CN" sz="3200" dirty="0">
              <a:solidFill>
                <a:srgbClr val="7030A0"/>
              </a:solidFill>
              <a:latin typeface="Times New Roman (Headings)"/>
              <a:ea typeface="方正静蕾简体" panose="020000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3992017" y="2269925"/>
            <a:ext cx="91858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667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3352800" y="5029120"/>
            <a:ext cx="91913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smtClean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667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4104562" y="2173853"/>
            <a:ext cx="711289" cy="604305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3394348" y="4968736"/>
            <a:ext cx="848785" cy="695465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4F81BD"/>
              </a:solidFill>
            </a:endParaRPr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46" y="4144898"/>
            <a:ext cx="805823" cy="671519"/>
          </a:xfrm>
          <a:prstGeom prst="rect">
            <a:avLst/>
          </a:prstGeom>
        </p:spPr>
      </p:pic>
      <p:grpSp>
        <p:nvGrpSpPr>
          <p:cNvPr id="28" name="组合 7">
            <a:extLst>
              <a:ext uri="{FF2B5EF4-FFF2-40B4-BE49-F238E27FC236}">
                <a16:creationId xmlns=""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4260987" y="5684512"/>
            <a:ext cx="4114951" cy="1388073"/>
            <a:chOff x="7482048" y="4483820"/>
            <a:chExt cx="3239026" cy="1483587"/>
          </a:xfrm>
        </p:grpSpPr>
        <p:pic>
          <p:nvPicPr>
            <p:cNvPr id="29" name="图片 34" descr="图片包含 浅色&#10;&#10;已生成高可信度的说明">
              <a:extLst>
                <a:ext uri="{FF2B5EF4-FFF2-40B4-BE49-F238E27FC236}">
                  <a16:creationId xmlns=""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0" name="图片 35" descr="图片包含 浅色&#10;&#10;已生成高可信度的说明">
              <a:extLst>
                <a:ext uri="{FF2B5EF4-FFF2-40B4-BE49-F238E27FC236}">
                  <a16:creationId xmlns=""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1" name="图片 36">
              <a:extLst>
                <a:ext uri="{FF2B5EF4-FFF2-40B4-BE49-F238E27FC236}">
                  <a16:creationId xmlns=""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=""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26192" y="4657080"/>
              <a:ext cx="552450" cy="1162050"/>
            </a:xfrm>
            <a:prstGeom prst="rect">
              <a:avLst/>
            </a:prstGeom>
          </p:spPr>
        </p:pic>
        <p:pic>
          <p:nvPicPr>
            <p:cNvPr id="33" name="图片 38" descr="图片包含 浅色&#10;&#10;已生成高可信度的说明">
              <a:extLst>
                <a:ext uri="{FF2B5EF4-FFF2-40B4-BE49-F238E27FC236}">
                  <a16:creationId xmlns=""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23999" y="4916098"/>
              <a:ext cx="416700" cy="1002880"/>
            </a:xfrm>
            <a:prstGeom prst="rect">
              <a:avLst/>
            </a:prstGeom>
          </p:spPr>
        </p:pic>
        <p:pic>
          <p:nvPicPr>
            <p:cNvPr id="34" name="图片 39">
              <a:extLst>
                <a:ext uri="{FF2B5EF4-FFF2-40B4-BE49-F238E27FC236}">
                  <a16:creationId xmlns=""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35" name="图片 40" descr="图片包含 浅色&#10;&#10;已生成高可信度的说明">
              <a:extLst>
                <a:ext uri="{FF2B5EF4-FFF2-40B4-BE49-F238E27FC236}">
                  <a16:creationId xmlns=""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36" name="图片 41">
              <a:extLst>
                <a:ext uri="{FF2B5EF4-FFF2-40B4-BE49-F238E27FC236}">
                  <a16:creationId xmlns=""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992768" y="4550400"/>
              <a:ext cx="552450" cy="1322518"/>
            </a:xfrm>
            <a:prstGeom prst="rect">
              <a:avLst/>
            </a:prstGeom>
          </p:spPr>
        </p:pic>
        <p:pic>
          <p:nvPicPr>
            <p:cNvPr id="37" name="图片 42" descr="图片包含 浅色&#10;&#10;已生成高可信度的说明">
              <a:extLst>
                <a:ext uri="{FF2B5EF4-FFF2-40B4-BE49-F238E27FC236}">
                  <a16:creationId xmlns=""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79854" y="4927878"/>
              <a:ext cx="416700" cy="1002880"/>
            </a:xfrm>
            <a:prstGeom prst="rect">
              <a:avLst/>
            </a:prstGeom>
          </p:spPr>
        </p:pic>
        <p:pic>
          <p:nvPicPr>
            <p:cNvPr id="38" name="图片 43">
              <a:extLst>
                <a:ext uri="{FF2B5EF4-FFF2-40B4-BE49-F238E27FC236}">
                  <a16:creationId xmlns=""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510844" y="4981181"/>
              <a:ext cx="596002" cy="835712"/>
            </a:xfrm>
            <a:prstGeom prst="rect">
              <a:avLst/>
            </a:prstGeom>
          </p:spPr>
        </p:pic>
        <p:pic>
          <p:nvPicPr>
            <p:cNvPr id="39" name="图片 44" descr="图片包含 浅色&#10;&#10;已生成高可信度的说明">
              <a:extLst>
                <a:ext uri="{FF2B5EF4-FFF2-40B4-BE49-F238E27FC236}">
                  <a16:creationId xmlns=""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212684">
              <a:off x="10304374" y="4964527"/>
              <a:ext cx="416700" cy="1002880"/>
            </a:xfrm>
            <a:prstGeom prst="rect">
              <a:avLst/>
            </a:prstGeom>
          </p:spPr>
        </p:pic>
      </p:grpSp>
      <p:pic>
        <p:nvPicPr>
          <p:cNvPr id="40" name="图片 36">
            <a:extLst>
              <a:ext uri="{FF2B5EF4-FFF2-40B4-BE49-F238E27FC236}">
                <a16:creationId xmlns="" xmlns:a16="http://schemas.microsoft.com/office/drawing/2014/main" id="{57CF97B5-C5B1-44E8-8F78-F057D4252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flipH="1">
            <a:off x="7668868" y="5615599"/>
            <a:ext cx="701848" cy="1339972"/>
          </a:xfrm>
          <a:prstGeom prst="rect">
            <a:avLst/>
          </a:prstGeom>
        </p:spPr>
      </p:pic>
      <p:sp>
        <p:nvSpPr>
          <p:cNvPr id="48" name="TextBox 5"/>
          <p:cNvSpPr txBox="1"/>
          <p:nvPr/>
        </p:nvSpPr>
        <p:spPr>
          <a:xfrm>
            <a:off x="4739550" y="2025177"/>
            <a:ext cx="755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tên và ý nghĩa của một đến hai hoạt động kết nối với xã hội của trường học và mô tả được hoạt động đó 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endParaRPr lang="vi-VN" altLang="zh-CN" sz="3200" dirty="0">
              <a:solidFill>
                <a:srgbClr val="FF000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4" name="Heart 53"/>
          <p:cNvSpPr/>
          <p:nvPr/>
        </p:nvSpPr>
        <p:spPr>
          <a:xfrm>
            <a:off x="3663129" y="3581260"/>
            <a:ext cx="751944" cy="649288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3605597" y="3667088"/>
            <a:ext cx="90983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667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503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5201" t="7493" r="2134" b="4175"/>
          <a:stretch/>
        </p:blipFill>
        <p:spPr>
          <a:xfrm>
            <a:off x="2743201" y="430306"/>
            <a:ext cx="8861612" cy="28076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-8183" y="-5141"/>
            <a:ext cx="3511462" cy="1777908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Thảo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luận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nhóm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đôi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58" y="0"/>
            <a:ext cx="5266765" cy="3545534"/>
          </a:xfrm>
          <a:prstGeom prst="rect">
            <a:avLst/>
          </a:prstGeom>
        </p:spPr>
      </p:pic>
      <p:sp>
        <p:nvSpPr>
          <p:cNvPr id="6" name="文本框 19"/>
          <p:cNvSpPr txBox="1"/>
          <p:nvPr/>
        </p:nvSpPr>
        <p:spPr>
          <a:xfrm>
            <a:off x="19281" y="1791109"/>
            <a:ext cx="3759343" cy="1200329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 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bạn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đã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tham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kết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nối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nào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với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cộng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đồng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7" name="文本框 19"/>
          <p:cNvSpPr txBox="1"/>
          <p:nvPr/>
        </p:nvSpPr>
        <p:spPr>
          <a:xfrm>
            <a:off x="-8184" y="3009780"/>
            <a:ext cx="3786807" cy="461665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.Ý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nghĩa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đó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8" name="文本框 19"/>
          <p:cNvSpPr txBox="1"/>
          <p:nvPr/>
        </p:nvSpPr>
        <p:spPr>
          <a:xfrm>
            <a:off x="-13005" y="3489787"/>
            <a:ext cx="3791627" cy="830997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3. 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Nhận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xét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sự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tham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của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bạn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883" y="2144890"/>
            <a:ext cx="3641020" cy="3664239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28" y="536226"/>
            <a:ext cx="1535541" cy="1236541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74" y="198810"/>
            <a:ext cx="731361" cy="1180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861334" y="2118431"/>
            <a:ext cx="32847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5400" b="1" i="0" u="none" strike="noStrike" kern="1200" cap="none" spc="300" normalizeH="0" noProof="0" dirty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LUẬN NHÓM 4</a:t>
            </a:r>
            <a:endParaRPr kumimoji="0" lang="zh-CN" altLang="en-US" sz="5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281</Words>
  <Application>Microsoft Office PowerPoint</Application>
  <PresentationFormat>Custom</PresentationFormat>
  <Paragraphs>39</Paragraphs>
  <Slides>12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1_Office Theme</vt:lpstr>
      <vt:lpstr>2_Office Theme</vt:lpstr>
      <vt:lpstr>Office 主题</vt:lpstr>
      <vt:lpstr>4_Office Theme</vt:lpstr>
      <vt:lpstr>Office Theme</vt:lpstr>
      <vt:lpstr>Chào mừng các em đến với tiết Tự nhiên xã hội - Lớp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</cp:lastModifiedBy>
  <cp:revision>24</cp:revision>
  <dcterms:created xsi:type="dcterms:W3CDTF">2021-06-03T09:12:28Z</dcterms:created>
  <dcterms:modified xsi:type="dcterms:W3CDTF">2022-11-10T09:55:03Z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