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62" r:id="rId2"/>
    <p:sldId id="279" r:id="rId3"/>
    <p:sldId id="282" r:id="rId4"/>
    <p:sldId id="263" r:id="rId5"/>
    <p:sldId id="264" r:id="rId6"/>
    <p:sldId id="265" r:id="rId7"/>
    <p:sldId id="281" r:id="rId8"/>
    <p:sldId id="272" r:id="rId9"/>
    <p:sldId id="27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  <a:srgbClr val="990000"/>
    <a:srgbClr val="0033CC"/>
    <a:srgbClr val="1A0597"/>
    <a:srgbClr val="CC00CC"/>
    <a:srgbClr val="CC33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5C4727-21F3-478B-9775-9DF85702F46A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6219-3123-42A6-8521-353F5F0E4A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8175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AA800B-CB25-472B-9E67-605C04CA45F8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F3D0CB-AB5B-42E0-B302-D6F44051A5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2493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C03C99-E4B7-4275-9250-CE7A83D487B9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5808BC-D64A-420B-9CEE-456A404F84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11996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B2F61-4173-4850-8DE9-508B6399E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9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2543C-71FC-4D20-A125-F99229494391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18391-B91C-4789-ADD1-C568F7E0690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92376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8D91AA-6D3F-41F5-B9E4-2C0B1ED46EC2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68EF1E-395A-47B6-8FC3-8E68C74111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946734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E2E19-D870-4A12-B9B1-5A659E2FADDC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9C5C1-1CB2-460C-944D-F6C78A48FC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36635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686B05-9EAB-4E8A-A249-3C0C33CFA358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1FE9E6-2A11-4A14-A670-43F99F2D43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70282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D7F248-8CCA-4E11-BCA3-2DD97ABF7724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9481A5-F7E5-4CD8-B3D0-CCDC656858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2906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5F1F75-EFF8-463E-8DDB-64D1D37B4A6F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96F69-4F32-4EC6-ACBD-C2F17653E3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45010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06875F-D629-4BA2-AE52-DE1C5DDCEB51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3F892E-5767-4E49-BD7C-F242BA4B2E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99944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20F72C-6AF7-40EF-9AF1-F862458A69C7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3B08D4-9222-4FE4-830C-9BD59DDFEA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92572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3B7515-C1B5-4B82-A057-45457F362754}" type="datetimeFigureOut">
              <a:rPr lang="en-US" smtClean="0"/>
              <a:pPr>
                <a:defRPr/>
              </a:pPr>
              <a:t>31-Oct-21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2C90D3C-BDF2-4760-946B-047F5D27DD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8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ransition>
    <p:comb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Rectangle 49"/>
          <p:cNvSpPr>
            <a:spLocks noChangeArrowheads="1"/>
          </p:cNvSpPr>
          <p:nvPr/>
        </p:nvSpPr>
        <p:spPr bwMode="auto">
          <a:xfrm>
            <a:off x="228600" y="2484120"/>
            <a:ext cx="8943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a) 2 x 4 + 16                         b) </a:t>
            </a:r>
            <a:r>
              <a:rPr lang="nl-NL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5 x 9 - 26 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Text Box 70"/>
          <p:cNvSpPr txBox="1">
            <a:spLocks noChangeArrowheads="1"/>
          </p:cNvSpPr>
          <p:nvPr/>
        </p:nvSpPr>
        <p:spPr bwMode="auto">
          <a:xfrm>
            <a:off x="5937250" y="240792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</a:p>
          <a:p>
            <a:pPr eaLnBrk="1" hangingPunct="1"/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2" name="WordArt 16"/>
          <p:cNvSpPr>
            <a:spLocks noChangeArrowheads="1" noChangeShapeType="1" noTextEdit="1"/>
          </p:cNvSpPr>
          <p:nvPr/>
        </p:nvSpPr>
        <p:spPr bwMode="auto">
          <a:xfrm>
            <a:off x="457200" y="419100"/>
            <a:ext cx="39338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762000" y="1524000"/>
            <a:ext cx="449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457200" y="3017520"/>
            <a:ext cx="464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8     + 16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457200" y="3474720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  24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4518025" y="3161983"/>
            <a:ext cx="43211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029200" y="301752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45    - 26 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5029200" y="3550920"/>
            <a:ext cx="358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   19</a:t>
            </a:r>
          </a:p>
        </p:txBody>
      </p:sp>
      <p:pic>
        <p:nvPicPr>
          <p:cNvPr id="4120" name="Picture 24" descr="D:\Tây Úc\hih\raise-your-hand-clipart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102" y="4054158"/>
            <a:ext cx="1465923" cy="2583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4112" grpId="0" animBg="1"/>
      <p:bldP spid="4114" grpId="0"/>
      <p:bldP spid="4115" grpId="0"/>
      <p:bldP spid="4118" grpId="0"/>
      <p:bldP spid="41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5"/>
          <p:cNvSpPr>
            <a:spLocks noChangeArrowheads="1" noChangeShapeType="1" noTextEdit="1"/>
          </p:cNvSpPr>
          <p:nvPr/>
        </p:nvSpPr>
        <p:spPr bwMode="auto">
          <a:xfrm>
            <a:off x="304800" y="2514600"/>
            <a:ext cx="5509397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TẬP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CÁC BẢNG CHIA</a:t>
            </a:r>
          </a:p>
        </p:txBody>
      </p:sp>
    </p:spTree>
    <p:extLst>
      <p:ext uri="{BB962C8B-B14F-4D97-AF65-F5344CB8AC3E}">
        <p14:creationId xmlns:p14="http://schemas.microsoft.com/office/powerpoint/2010/main" val="606662054"/>
      </p:ext>
    </p:extLst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12D519-1894-492A-AC1E-114E3A9FA58B}"/>
              </a:ext>
            </a:extLst>
          </p:cNvPr>
          <p:cNvSpPr txBox="1"/>
          <p:nvPr/>
        </p:nvSpPr>
        <p:spPr>
          <a:xfrm>
            <a:off x="1966459" y="1208782"/>
            <a:ext cx="503054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</a:rPr>
              <a:t>Toán</a:t>
            </a:r>
            <a:endParaRPr lang="en-US" sz="3200" b="1" dirty="0">
              <a:solidFill>
                <a:srgbClr val="0000CC"/>
              </a:solidFill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</a:rPr>
              <a:t>Ôn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tập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các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bảng</a:t>
            </a:r>
            <a:r>
              <a:rPr lang="en-US" sz="3200" b="1" dirty="0">
                <a:solidFill>
                  <a:srgbClr val="0000CC"/>
                </a:solidFill>
              </a:rPr>
              <a:t> chia(10)</a:t>
            </a:r>
          </a:p>
        </p:txBody>
      </p:sp>
    </p:spTree>
    <p:extLst>
      <p:ext uri="{BB962C8B-B14F-4D97-AF65-F5344CB8AC3E}">
        <p14:creationId xmlns:p14="http://schemas.microsoft.com/office/powerpoint/2010/main" val="1819411688"/>
      </p:ext>
    </p:extLst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124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171" name="Text Box 20"/>
          <p:cNvSpPr txBox="1">
            <a:spLocks noChangeArrowheads="1"/>
          </p:cNvSpPr>
          <p:nvPr/>
        </p:nvSpPr>
        <p:spPr bwMode="auto">
          <a:xfrm>
            <a:off x="114300" y="213360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</a:rPr>
              <a:t>nhẩm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962818" y="1203325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cs typeface="Arial" pitchFamily="34" charset="0"/>
              </a:rPr>
              <a:t>  3 x 4 =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962818" y="1889125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12 : 3  =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962818" y="2574925"/>
            <a:ext cx="236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12 : 4  =</a:t>
            </a: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5153818" y="1203325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cs typeface="Arial" pitchFamily="34" charset="0"/>
              </a:rPr>
              <a:t>  2 x 5 =</a:t>
            </a:r>
          </a:p>
        </p:txBody>
      </p:sp>
      <p:sp>
        <p:nvSpPr>
          <p:cNvPr id="2" name="Text Box 51"/>
          <p:cNvSpPr txBox="1">
            <a:spLocks noChangeArrowheads="1"/>
          </p:cNvSpPr>
          <p:nvPr/>
        </p:nvSpPr>
        <p:spPr bwMode="auto">
          <a:xfrm>
            <a:off x="5153818" y="1889125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10 : 2  =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5153818" y="2574925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10 : 5  =</a:t>
            </a: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876300" y="4098925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cs typeface="Arial" pitchFamily="34" charset="0"/>
              </a:rPr>
              <a:t>  5 x 3  =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876300" y="4708525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15 : 3  =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876300" y="5394325"/>
            <a:ext cx="2743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15 : 5  =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5524500" y="4022725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cs typeface="Arial" pitchFamily="34" charset="0"/>
              </a:rPr>
              <a:t>  4 x 2 =</a:t>
            </a:r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5524500" y="4708525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8 : 2  =</a:t>
            </a:r>
          </a:p>
        </p:txBody>
      </p: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5524500" y="5394325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cs typeface="Arial" pitchFamily="34" charset="0"/>
              </a:rPr>
              <a:t>  </a:t>
            </a:r>
            <a:r>
              <a:rPr lang="en-US" sz="3600" b="1">
                <a:solidFill>
                  <a:srgbClr val="1A0597"/>
                </a:solidFill>
                <a:cs typeface="Arial" pitchFamily="34" charset="0"/>
              </a:rPr>
              <a:t>8 : 4  =</a:t>
            </a:r>
          </a:p>
        </p:txBody>
      </p: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2715418" y="1203325"/>
            <a:ext cx="857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3020218" y="1889125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2944018" y="2574925"/>
            <a:ext cx="1284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3</a:t>
            </a:r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6906418" y="1203325"/>
            <a:ext cx="1570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7135018" y="1889125"/>
            <a:ext cx="1428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5</a:t>
            </a:r>
          </a:p>
        </p:txBody>
      </p:sp>
      <p:sp>
        <p:nvSpPr>
          <p:cNvPr id="5184" name="Text Box 64"/>
          <p:cNvSpPr txBox="1">
            <a:spLocks noChangeArrowheads="1"/>
          </p:cNvSpPr>
          <p:nvPr/>
        </p:nvSpPr>
        <p:spPr bwMode="auto">
          <a:xfrm>
            <a:off x="7211218" y="2574925"/>
            <a:ext cx="17129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2705100" y="4098925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5186" name="Text Box 66"/>
          <p:cNvSpPr txBox="1">
            <a:spLocks noChangeArrowheads="1"/>
          </p:cNvSpPr>
          <p:nvPr/>
        </p:nvSpPr>
        <p:spPr bwMode="auto">
          <a:xfrm>
            <a:off x="2857500" y="4708525"/>
            <a:ext cx="1570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187" name="Text Box 67"/>
          <p:cNvSpPr txBox="1">
            <a:spLocks noChangeArrowheads="1"/>
          </p:cNvSpPr>
          <p:nvPr/>
        </p:nvSpPr>
        <p:spPr bwMode="auto">
          <a:xfrm>
            <a:off x="2857500" y="5394325"/>
            <a:ext cx="17129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188" name="Text Box 68"/>
          <p:cNvSpPr txBox="1">
            <a:spLocks noChangeArrowheads="1"/>
          </p:cNvSpPr>
          <p:nvPr/>
        </p:nvSpPr>
        <p:spPr bwMode="auto">
          <a:xfrm>
            <a:off x="7277100" y="4022725"/>
            <a:ext cx="998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189" name="Text Box 69"/>
          <p:cNvSpPr txBox="1">
            <a:spLocks noChangeArrowheads="1"/>
          </p:cNvSpPr>
          <p:nvPr/>
        </p:nvSpPr>
        <p:spPr bwMode="auto">
          <a:xfrm>
            <a:off x="7277100" y="4708525"/>
            <a:ext cx="1570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190" name="Text Box 70"/>
          <p:cNvSpPr txBox="1">
            <a:spLocks noChangeArrowheads="1"/>
          </p:cNvSpPr>
          <p:nvPr/>
        </p:nvSpPr>
        <p:spPr bwMode="auto">
          <a:xfrm>
            <a:off x="7277100" y="5394325"/>
            <a:ext cx="19986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3" dur="1" fill="hold"/>
                                        <p:tgtEl>
                                          <p:spTgt spid="51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8" dur="1" fill="hold"/>
                                        <p:tgtEl>
                                          <p:spTgt spid="51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3" dur="1" fill="hold"/>
                                        <p:tgtEl>
                                          <p:spTgt spid="51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" grpId="0"/>
      <p:bldP spid="5167" grpId="0"/>
      <p:bldP spid="5168" grpId="0"/>
      <p:bldP spid="5169" grpId="0"/>
      <p:bldP spid="5170" grpId="0"/>
      <p:bldP spid="2" grpId="0"/>
      <p:bldP spid="5172" grpId="0"/>
      <p:bldP spid="5173" grpId="0"/>
      <p:bldP spid="5174" grpId="0"/>
      <p:bldP spid="5175" grpId="0"/>
      <p:bldP spid="5176" grpId="0"/>
      <p:bldP spid="5177" grpId="0"/>
      <p:bldP spid="5178" grpId="0"/>
      <p:bldP spid="5179" grpId="0"/>
      <p:bldP spid="5180" grpId="0"/>
      <p:bldP spid="5181" grpId="0"/>
      <p:bldP spid="5182" grpId="0"/>
      <p:bldP spid="5183" grpId="0"/>
      <p:bldP spid="5184" grpId="0"/>
      <p:bldP spid="5185" grpId="0"/>
      <p:bldP spid="5186" grpId="0"/>
      <p:bldP spid="5187" grpId="0"/>
      <p:bldP spid="5188" grpId="0"/>
      <p:bldP spid="5189" grpId="0"/>
      <p:bldP spid="51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39"/>
          <p:cNvSpPr>
            <a:spLocks noChangeArrowheads="1"/>
          </p:cNvSpPr>
          <p:nvPr/>
        </p:nvSpPr>
        <p:spPr bwMode="auto">
          <a:xfrm>
            <a:off x="304800" y="281781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0" name="Text Box 15"/>
          <p:cNvSpPr txBox="1">
            <a:spLocks noChangeArrowheads="1"/>
          </p:cNvSpPr>
          <p:nvPr/>
        </p:nvSpPr>
        <p:spPr bwMode="auto">
          <a:xfrm>
            <a:off x="266700" y="373062"/>
            <a:ext cx="3467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61" name="Text Box 24"/>
          <p:cNvSpPr txBox="1">
            <a:spLocks noChangeArrowheads="1"/>
          </p:cNvSpPr>
          <p:nvPr/>
        </p:nvSpPr>
        <p:spPr bwMode="auto">
          <a:xfrm>
            <a:off x="670560" y="3367406"/>
            <a:ext cx="776478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a) 400 : 2  =                        b) 800 : 2 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    600 : 3  =                             300 : 3 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    400 : 4  =                             800 : 4  =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7520940" y="4815206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7520940" y="4053206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7520940" y="3291206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400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3108960" y="4815206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3108960" y="4129406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3185160" y="3367406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4038600" y="334962"/>
            <a:ext cx="3810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200 : 2 = ?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3962400" y="1340961"/>
            <a:ext cx="396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2 trăm : 2 = 1 trăm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2057400" y="1340961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4038600" y="1950561"/>
            <a:ext cx="396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2 00 : 2 = 100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2133600" y="1950561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Vậy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0" grpId="0"/>
      <p:bldP spid="6161" grpId="0"/>
      <p:bldP spid="20505" grpId="0"/>
      <p:bldP spid="20506" grpId="0"/>
      <p:bldP spid="20507" grpId="0"/>
      <p:bldP spid="20508" grpId="0"/>
      <p:bldP spid="20509" grpId="0"/>
      <p:bldP spid="20510" grpId="0"/>
      <p:bldP spid="6180" grpId="0"/>
      <p:bldP spid="6181" grpId="0"/>
      <p:bldP spid="6182" grpId="0"/>
      <p:bldP spid="6183" grpId="0"/>
      <p:bldP spid="61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9"/>
          <p:cNvSpPr>
            <a:spLocks noChangeArrowheads="1"/>
          </p:cNvSpPr>
          <p:nvPr/>
        </p:nvSpPr>
        <p:spPr bwMode="auto">
          <a:xfrm>
            <a:off x="304800" y="762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172" name="Rounded Rectangle 4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186" name="Text Box 11"/>
          <p:cNvSpPr txBox="1">
            <a:spLocks noChangeArrowheads="1"/>
          </p:cNvSpPr>
          <p:nvPr/>
        </p:nvSpPr>
        <p:spPr bwMode="auto">
          <a:xfrm>
            <a:off x="30480" y="9144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3: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</a:rPr>
              <a:t> 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24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cái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cốc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được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xếp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đều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vào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4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hộp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.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Hỏi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mỗi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hộp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bao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nhiêu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cái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cốc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129540" y="1633805"/>
            <a:ext cx="3352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129540" y="2167205"/>
            <a:ext cx="68199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6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 : 24 </a:t>
            </a:r>
            <a:r>
              <a:rPr lang="en-US" sz="36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endParaRPr lang="en-US" sz="3600" b="1" dirty="0">
              <a:solidFill>
                <a:srgbClr val="1A059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129540" y="2700605"/>
            <a:ext cx="76581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6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: … </a:t>
            </a:r>
            <a:r>
              <a:rPr lang="en-US" sz="36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3600" b="1" dirty="0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3200400" y="3733800"/>
            <a:ext cx="2895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1371600" y="4343400"/>
            <a:ext cx="65532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Mỗi hộp có số cốc là :</a:t>
            </a:r>
          </a:p>
          <a:p>
            <a:pPr algn="ctr"/>
            <a:r>
              <a:rPr lang="en-US" sz="3600" b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24 : 4  = 6 (cái)</a:t>
            </a:r>
          </a:p>
          <a:p>
            <a:pPr algn="ctr"/>
            <a:r>
              <a:rPr lang="en-US" sz="3600" b="1">
                <a:solidFill>
                  <a:srgbClr val="1A0597"/>
                </a:solidFill>
                <a:latin typeface="Times New Roman" pitchFamily="18" charset="0"/>
                <a:cs typeface="Times New Roman" pitchFamily="18" charset="0"/>
              </a:rPr>
              <a:t>                  Đáp số : 6 cái cốc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/>
      <p:bldP spid="7192" grpId="0"/>
      <p:bldP spid="7193" grpId="0"/>
      <p:bldP spid="7194" grpId="0"/>
      <p:bldP spid="7195" grpId="0"/>
      <p:bldP spid="71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0"/>
          <p:cNvSpPr>
            <a:spLocks noChangeArrowheads="1" noChangeShapeType="1" noTextEdit="1"/>
          </p:cNvSpPr>
          <p:nvPr/>
        </p:nvSpPr>
        <p:spPr bwMode="auto">
          <a:xfrm>
            <a:off x="1981200" y="2057400"/>
            <a:ext cx="5791200" cy="2133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</a:t>
            </a:r>
            <a:endParaRPr lang="en-US" sz="36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61334926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30727" name="Group 7"/>
          <p:cNvGrpSpPr>
            <a:grpSpLocks/>
          </p:cNvGrpSpPr>
          <p:nvPr/>
        </p:nvGrpSpPr>
        <p:grpSpPr bwMode="auto">
          <a:xfrm>
            <a:off x="4976977" y="3060700"/>
            <a:ext cx="990600" cy="914400"/>
            <a:chOff x="2640" y="1536"/>
            <a:chExt cx="624" cy="576"/>
          </a:xfrm>
        </p:grpSpPr>
        <p:grpSp>
          <p:nvGrpSpPr>
            <p:cNvPr id="8251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8253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54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8255" name="Picture 162" descr="Picture1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91" y="1752"/>
                <a:ext cx="192" cy="19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pic>
        </p:grpSp>
        <p:sp>
          <p:nvSpPr>
            <p:cNvPr id="8252" name="Text Box 163"/>
            <p:cNvSpPr txBox="1">
              <a:spLocks noChangeArrowheads="1"/>
            </p:cNvSpPr>
            <p:nvPr/>
          </p:nvSpPr>
          <p:spPr bwMode="gray">
            <a:xfrm>
              <a:off x="2737" y="1632"/>
              <a:ext cx="404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600" b="1" dirty="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rPr>
                <a:t>40</a:t>
              </a:r>
            </a:p>
          </p:txBody>
        </p:sp>
      </p:grpSp>
      <p:grpSp>
        <p:nvGrpSpPr>
          <p:cNvPr id="30733" name="Group 13"/>
          <p:cNvGrpSpPr>
            <a:grpSpLocks/>
          </p:cNvGrpSpPr>
          <p:nvPr/>
        </p:nvGrpSpPr>
        <p:grpSpPr bwMode="auto">
          <a:xfrm>
            <a:off x="2843377" y="3060700"/>
            <a:ext cx="990600" cy="914400"/>
            <a:chOff x="2640" y="1536"/>
            <a:chExt cx="624" cy="576"/>
          </a:xfrm>
        </p:grpSpPr>
        <p:grpSp>
          <p:nvGrpSpPr>
            <p:cNvPr id="8246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8248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49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8250" name="Picture 162" descr="Picture1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91" y="1752"/>
                <a:ext cx="192" cy="19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pic>
        </p:grpSp>
        <p:sp>
          <p:nvSpPr>
            <p:cNvPr id="8247" name="Text Box 163"/>
            <p:cNvSpPr txBox="1">
              <a:spLocks noChangeArrowheads="1"/>
            </p:cNvSpPr>
            <p:nvPr/>
          </p:nvSpPr>
          <p:spPr bwMode="gray">
            <a:xfrm>
              <a:off x="2809" y="1632"/>
              <a:ext cx="260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600" b="1" dirty="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</p:grpSp>
      <p:grpSp>
        <p:nvGrpSpPr>
          <p:cNvPr id="30739" name="Group 19"/>
          <p:cNvGrpSpPr>
            <a:grpSpLocks/>
          </p:cNvGrpSpPr>
          <p:nvPr/>
        </p:nvGrpSpPr>
        <p:grpSpPr bwMode="auto">
          <a:xfrm>
            <a:off x="7262977" y="2984500"/>
            <a:ext cx="990600" cy="914400"/>
            <a:chOff x="2640" y="1536"/>
            <a:chExt cx="624" cy="576"/>
          </a:xfrm>
        </p:grpSpPr>
        <p:grpSp>
          <p:nvGrpSpPr>
            <p:cNvPr id="8241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8243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44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8245" name="Picture 162" descr="Picture1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8" y="1739"/>
                <a:ext cx="205" cy="20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pic>
        </p:grpSp>
        <p:sp>
          <p:nvSpPr>
            <p:cNvPr id="8242" name="Text Box 163"/>
            <p:cNvSpPr txBox="1">
              <a:spLocks noChangeArrowheads="1"/>
            </p:cNvSpPr>
            <p:nvPr/>
          </p:nvSpPr>
          <p:spPr bwMode="gray">
            <a:xfrm>
              <a:off x="2737" y="1632"/>
              <a:ext cx="404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600" b="1" dirty="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</a:p>
          </p:txBody>
        </p:sp>
      </p:grpSp>
      <p:grpSp>
        <p:nvGrpSpPr>
          <p:cNvPr id="30745" name="Group 25"/>
          <p:cNvGrpSpPr>
            <a:grpSpLocks/>
          </p:cNvGrpSpPr>
          <p:nvPr/>
        </p:nvGrpSpPr>
        <p:grpSpPr bwMode="auto">
          <a:xfrm>
            <a:off x="557377" y="3136900"/>
            <a:ext cx="990600" cy="914400"/>
            <a:chOff x="2640" y="1536"/>
            <a:chExt cx="624" cy="576"/>
          </a:xfrm>
        </p:grpSpPr>
        <p:grpSp>
          <p:nvGrpSpPr>
            <p:cNvPr id="8236" name="Group 159"/>
            <p:cNvGrpSpPr>
              <a:grpSpLocks/>
            </p:cNvGrpSpPr>
            <p:nvPr/>
          </p:nvGrpSpPr>
          <p:grpSpPr bwMode="auto">
            <a:xfrm>
              <a:off x="2640" y="1536"/>
              <a:ext cx="624" cy="576"/>
              <a:chOff x="1296" y="1680"/>
              <a:chExt cx="528" cy="432"/>
            </a:xfrm>
          </p:grpSpPr>
          <p:sp>
            <p:nvSpPr>
              <p:cNvPr id="8238" name="Oval 160"/>
              <p:cNvSpPr>
                <a:spLocks noChangeArrowheads="1"/>
              </p:cNvSpPr>
              <p:nvPr/>
            </p:nvSpPr>
            <p:spPr bwMode="gray">
              <a:xfrm rot="1758052">
                <a:off x="1310" y="1695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39" name="Oval 161"/>
              <p:cNvSpPr>
                <a:spLocks noChangeArrowheads="1"/>
              </p:cNvSpPr>
              <p:nvPr/>
            </p:nvSpPr>
            <p:spPr bwMode="gray">
              <a:xfrm rot="1758052">
                <a:off x="1296" y="1680"/>
                <a:ext cx="514" cy="417"/>
              </a:xfrm>
              <a:prstGeom prst="ellipse">
                <a:avLst/>
              </a:prstGeom>
              <a:ln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360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8240" name="Picture 162" descr="Picture1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7" y="1788"/>
                <a:ext cx="156" cy="1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pic>
        </p:grpSp>
        <p:sp>
          <p:nvSpPr>
            <p:cNvPr id="8237" name="Text Box 163"/>
            <p:cNvSpPr txBox="1">
              <a:spLocks noChangeArrowheads="1"/>
            </p:cNvSpPr>
            <p:nvPr/>
          </p:nvSpPr>
          <p:spPr bwMode="gray">
            <a:xfrm>
              <a:off x="2737" y="1632"/>
              <a:ext cx="404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600" b="1" dirty="0">
                  <a:solidFill>
                    <a:srgbClr val="1A0597"/>
                  </a:solidFill>
                  <a:latin typeface="Times New Roman" pitchFamily="18" charset="0"/>
                  <a:cs typeface="Times New Roman" pitchFamily="18" charset="0"/>
                </a:rPr>
                <a:t>21</a:t>
              </a:r>
            </a:p>
          </p:txBody>
        </p:sp>
      </p:grpSp>
      <p:grpSp>
        <p:nvGrpSpPr>
          <p:cNvPr id="30751" name="Group 31"/>
          <p:cNvGrpSpPr>
            <a:grpSpLocks/>
          </p:cNvGrpSpPr>
          <p:nvPr/>
        </p:nvGrpSpPr>
        <p:grpSpPr bwMode="auto">
          <a:xfrm>
            <a:off x="5973927" y="4889500"/>
            <a:ext cx="2279650" cy="641350"/>
            <a:chOff x="3700" y="2880"/>
            <a:chExt cx="1196" cy="404"/>
          </a:xfrm>
        </p:grpSpPr>
        <p:sp>
          <p:nvSpPr>
            <p:cNvPr id="8234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35" name="Text Box 33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 3 x 7</a:t>
              </a:r>
            </a:p>
          </p:txBody>
        </p:sp>
      </p:grpSp>
      <p:grpSp>
        <p:nvGrpSpPr>
          <p:cNvPr id="30754" name="Group 34"/>
          <p:cNvGrpSpPr>
            <a:grpSpLocks/>
          </p:cNvGrpSpPr>
          <p:nvPr/>
        </p:nvGrpSpPr>
        <p:grpSpPr bwMode="auto">
          <a:xfrm>
            <a:off x="3224377" y="4875213"/>
            <a:ext cx="2279650" cy="641350"/>
            <a:chOff x="3700" y="2880"/>
            <a:chExt cx="1196" cy="404"/>
          </a:xfrm>
        </p:grpSpPr>
        <p:sp>
          <p:nvSpPr>
            <p:cNvPr id="8232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33" name="Text Box 36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24 + 4</a:t>
              </a:r>
            </a:p>
          </p:txBody>
        </p:sp>
      </p:grpSp>
      <p:grpSp>
        <p:nvGrpSpPr>
          <p:cNvPr id="30757" name="Group 37"/>
          <p:cNvGrpSpPr>
            <a:grpSpLocks/>
          </p:cNvGrpSpPr>
          <p:nvPr/>
        </p:nvGrpSpPr>
        <p:grpSpPr bwMode="auto">
          <a:xfrm>
            <a:off x="404977" y="4889500"/>
            <a:ext cx="2279650" cy="641350"/>
            <a:chOff x="3700" y="2880"/>
            <a:chExt cx="1196" cy="404"/>
          </a:xfrm>
        </p:grpSpPr>
        <p:sp>
          <p:nvSpPr>
            <p:cNvPr id="8230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31" name="Text Box 39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 16 : 2</a:t>
              </a:r>
            </a:p>
          </p:txBody>
        </p:sp>
      </p:grpSp>
      <p:grpSp>
        <p:nvGrpSpPr>
          <p:cNvPr id="30760" name="Group 40"/>
          <p:cNvGrpSpPr>
            <a:grpSpLocks/>
          </p:cNvGrpSpPr>
          <p:nvPr/>
        </p:nvGrpSpPr>
        <p:grpSpPr bwMode="auto">
          <a:xfrm>
            <a:off x="-76200" y="1765300"/>
            <a:ext cx="2279650" cy="641350"/>
            <a:chOff x="3700" y="2880"/>
            <a:chExt cx="1196" cy="404"/>
          </a:xfrm>
        </p:grpSpPr>
        <p:sp>
          <p:nvSpPr>
            <p:cNvPr id="8228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29" name="Text Box 42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24 : 3</a:t>
              </a:r>
            </a:p>
          </p:txBody>
        </p:sp>
      </p:grpSp>
      <p:grpSp>
        <p:nvGrpSpPr>
          <p:cNvPr id="30763" name="Group 43"/>
          <p:cNvGrpSpPr>
            <a:grpSpLocks/>
          </p:cNvGrpSpPr>
          <p:nvPr/>
        </p:nvGrpSpPr>
        <p:grpSpPr bwMode="auto">
          <a:xfrm>
            <a:off x="2233777" y="1800225"/>
            <a:ext cx="2279650" cy="641350"/>
            <a:chOff x="3700" y="2880"/>
            <a:chExt cx="1196" cy="404"/>
          </a:xfrm>
        </p:grpSpPr>
        <p:sp>
          <p:nvSpPr>
            <p:cNvPr id="8226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27" name="Text Box 45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 4 x 7</a:t>
              </a:r>
            </a:p>
          </p:txBody>
        </p:sp>
      </p:grpSp>
      <p:grpSp>
        <p:nvGrpSpPr>
          <p:cNvPr id="30766" name="Group 46"/>
          <p:cNvGrpSpPr>
            <a:grpSpLocks/>
          </p:cNvGrpSpPr>
          <p:nvPr/>
        </p:nvGrpSpPr>
        <p:grpSpPr bwMode="auto">
          <a:xfrm>
            <a:off x="4502150" y="1793875"/>
            <a:ext cx="2279650" cy="641350"/>
            <a:chOff x="3700" y="2880"/>
            <a:chExt cx="1196" cy="404"/>
          </a:xfrm>
        </p:grpSpPr>
        <p:sp>
          <p:nvSpPr>
            <p:cNvPr id="8224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25" name="Text Box 48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  32 : 4</a:t>
              </a:r>
            </a:p>
          </p:txBody>
        </p:sp>
      </p:grpSp>
      <p:grpSp>
        <p:nvGrpSpPr>
          <p:cNvPr id="30769" name="Group 49"/>
          <p:cNvGrpSpPr>
            <a:grpSpLocks/>
          </p:cNvGrpSpPr>
          <p:nvPr/>
        </p:nvGrpSpPr>
        <p:grpSpPr bwMode="auto">
          <a:xfrm>
            <a:off x="6788150" y="1797050"/>
            <a:ext cx="2279650" cy="641350"/>
            <a:chOff x="3700" y="2880"/>
            <a:chExt cx="1196" cy="404"/>
          </a:xfrm>
        </p:grpSpPr>
        <p:sp>
          <p:nvSpPr>
            <p:cNvPr id="8222" name="AutoShape 157"/>
            <p:cNvSpPr>
              <a:spLocks noChangeArrowheads="1"/>
            </p:cNvSpPr>
            <p:nvPr/>
          </p:nvSpPr>
          <p:spPr bwMode="gray">
            <a:xfrm>
              <a:off x="3744" y="2880"/>
              <a:ext cx="1152" cy="34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eaVert" wrap="none" anchor="ctr"/>
            <a:lstStyle/>
            <a:p>
              <a:endParaRPr lang="en-US" sz="36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8223" name="Text Box 51"/>
            <p:cNvSpPr txBox="1">
              <a:spLocks noChangeArrowheads="1"/>
            </p:cNvSpPr>
            <p:nvPr/>
          </p:nvSpPr>
          <p:spPr bwMode="auto">
            <a:xfrm>
              <a:off x="3700" y="2880"/>
              <a:ext cx="1052" cy="4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>
                  <a:solidFill>
                    <a:srgbClr val="990000"/>
                  </a:solidFill>
                  <a:latin typeface="Times New Roman" pitchFamily="18" charset="0"/>
                </a:rPr>
                <a:t>    4 x 10</a:t>
              </a:r>
            </a:p>
          </p:txBody>
        </p:sp>
      </p:grpSp>
      <p:grpSp>
        <p:nvGrpSpPr>
          <p:cNvPr id="30772" name="Group 52"/>
          <p:cNvGrpSpPr>
            <a:grpSpLocks/>
          </p:cNvGrpSpPr>
          <p:nvPr/>
        </p:nvGrpSpPr>
        <p:grpSpPr bwMode="auto">
          <a:xfrm>
            <a:off x="356629" y="381000"/>
            <a:ext cx="8382000" cy="762000"/>
            <a:chOff x="480" y="842"/>
            <a:chExt cx="5280" cy="480"/>
          </a:xfrm>
        </p:grpSpPr>
        <p:sp>
          <p:nvSpPr>
            <p:cNvPr id="8219" name="AutoShape 53"/>
            <p:cNvSpPr>
              <a:spLocks noChangeArrowheads="1"/>
            </p:cNvSpPr>
            <p:nvPr/>
          </p:nvSpPr>
          <p:spPr bwMode="gray">
            <a:xfrm>
              <a:off x="480" y="842"/>
              <a:ext cx="5280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1A0597"/>
                </a:solidFill>
              </a:endParaRPr>
            </a:p>
          </p:txBody>
        </p:sp>
        <p:sp>
          <p:nvSpPr>
            <p:cNvPr id="8220" name="Text Box 58"/>
            <p:cNvSpPr txBox="1">
              <a:spLocks noChangeArrowheads="1"/>
            </p:cNvSpPr>
            <p:nvPr/>
          </p:nvSpPr>
          <p:spPr bwMode="auto">
            <a:xfrm>
              <a:off x="1034" y="960"/>
              <a:ext cx="47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1A0597"/>
                  </a:solidFill>
                  <a:latin typeface="Times New Roman" pitchFamily="18" charset="0"/>
                </a:rPr>
                <a:t>  Mỗi số trong hình tròn là kết quả của phép tính nào ?</a:t>
              </a:r>
            </a:p>
          </p:txBody>
        </p:sp>
      </p:grpSp>
      <p:sp>
        <p:nvSpPr>
          <p:cNvPr id="30780" name="Line 60"/>
          <p:cNvSpPr>
            <a:spLocks noChangeShapeType="1"/>
          </p:cNvSpPr>
          <p:nvPr/>
        </p:nvSpPr>
        <p:spPr bwMode="auto">
          <a:xfrm>
            <a:off x="1471777" y="3746500"/>
            <a:ext cx="5791200" cy="11430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1" name="Line 61"/>
          <p:cNvSpPr>
            <a:spLocks noChangeShapeType="1"/>
          </p:cNvSpPr>
          <p:nvPr/>
        </p:nvSpPr>
        <p:spPr bwMode="auto">
          <a:xfrm flipV="1">
            <a:off x="3605377" y="2332038"/>
            <a:ext cx="1600200" cy="881062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2" name="Line 62"/>
          <p:cNvSpPr>
            <a:spLocks noChangeShapeType="1"/>
          </p:cNvSpPr>
          <p:nvPr/>
        </p:nvSpPr>
        <p:spPr bwMode="auto">
          <a:xfrm flipV="1">
            <a:off x="5891377" y="2352675"/>
            <a:ext cx="1828800" cy="1012825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3" name="Line 63"/>
          <p:cNvSpPr>
            <a:spLocks noChangeShapeType="1"/>
          </p:cNvSpPr>
          <p:nvPr/>
        </p:nvSpPr>
        <p:spPr bwMode="auto">
          <a:xfrm flipH="1" flipV="1">
            <a:off x="3148177" y="2374900"/>
            <a:ext cx="4191000" cy="8382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4" name="Line 64"/>
          <p:cNvSpPr>
            <a:spLocks noChangeShapeType="1"/>
          </p:cNvSpPr>
          <p:nvPr/>
        </p:nvSpPr>
        <p:spPr bwMode="auto">
          <a:xfrm flipH="1" flipV="1">
            <a:off x="993940" y="2374900"/>
            <a:ext cx="1905000" cy="11430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5" name="Line 65"/>
          <p:cNvSpPr>
            <a:spLocks noChangeShapeType="1"/>
          </p:cNvSpPr>
          <p:nvPr/>
        </p:nvSpPr>
        <p:spPr bwMode="auto">
          <a:xfrm flipH="1">
            <a:off x="5053177" y="3822700"/>
            <a:ext cx="2438400" cy="10668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6" name="Line 66"/>
          <p:cNvSpPr>
            <a:spLocks noChangeShapeType="1"/>
          </p:cNvSpPr>
          <p:nvPr/>
        </p:nvSpPr>
        <p:spPr bwMode="auto">
          <a:xfrm flipH="1">
            <a:off x="938377" y="3898900"/>
            <a:ext cx="2133600" cy="990600"/>
          </a:xfrm>
          <a:prstGeom prst="line">
            <a:avLst/>
          </a:prstGeom>
          <a:noFill/>
          <a:ln w="57150" cmpd="thinThick">
            <a:solidFill>
              <a:srgbClr val="1A059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07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3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3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3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7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3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3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0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2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0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5"/>
                  </p:tgtEl>
                </p:cond>
              </p:nextCondLst>
            </p:seq>
          </p:childTnLst>
        </p:cTn>
      </p:par>
    </p:tnLst>
    <p:bldLst>
      <p:bldP spid="30780" grpId="0" animBg="1"/>
      <p:bldP spid="30781" grpId="0" animBg="1"/>
      <p:bldP spid="30782" grpId="0" animBg="1"/>
      <p:bldP spid="30783" grpId="0" animBg="1"/>
      <p:bldP spid="30784" grpId="0" animBg="1"/>
      <p:bldP spid="30785" grpId="0" animBg="1"/>
      <p:bldP spid="307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3581400" y="28956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457200"/>
            <a:ext cx="8686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5000" dirty="0">
                <a:solidFill>
                  <a:srgbClr val="FF0000"/>
                </a:solidFill>
                <a:latin typeface="+mj-lt"/>
              </a:rPr>
              <a:t>Điều ta biết như một giọt nước. Điều ta không biết thì </a:t>
            </a:r>
            <a:endParaRPr lang="en-US" sz="5000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vi-VN" sz="5000" dirty="0">
                <a:solidFill>
                  <a:srgbClr val="FF0000"/>
                </a:solidFill>
                <a:latin typeface="+mj-lt"/>
              </a:rPr>
              <a:t>mênh mông như cả đại dương. (Einsten)</a:t>
            </a:r>
            <a:endParaRPr lang="en-US" sz="50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</TotalTime>
  <Words>330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Uu Viet Co.,ltd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Doan</cp:lastModifiedBy>
  <cp:revision>128</cp:revision>
  <dcterms:created xsi:type="dcterms:W3CDTF">2008-12-07T16:10:08Z</dcterms:created>
  <dcterms:modified xsi:type="dcterms:W3CDTF">2021-10-31T14:56:26Z</dcterms:modified>
</cp:coreProperties>
</file>