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7" r:id="rId3"/>
    <p:sldId id="262" r:id="rId4"/>
    <p:sldId id="282" r:id="rId5"/>
    <p:sldId id="283" r:id="rId6"/>
    <p:sldId id="273" r:id="rId7"/>
    <p:sldId id="284" r:id="rId8"/>
    <p:sldId id="295" r:id="rId9"/>
    <p:sldId id="289" r:id="rId10"/>
    <p:sldId id="285" r:id="rId11"/>
    <p:sldId id="286" r:id="rId12"/>
    <p:sldId id="270" r:id="rId13"/>
    <p:sldId id="287" r:id="rId14"/>
    <p:sldId id="288" r:id="rId15"/>
    <p:sldId id="290" r:id="rId16"/>
    <p:sldId id="291" r:id="rId17"/>
    <p:sldId id="264" r:id="rId18"/>
    <p:sldId id="275" r:id="rId19"/>
    <p:sldId id="293" r:id="rId20"/>
    <p:sldId id="296" r:id="rId21"/>
    <p:sldId id="298" r:id="rId22"/>
    <p:sldId id="294" r:id="rId23"/>
    <p:sldId id="277"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9409"/>
    <a:srgbClr val="FDEBB0"/>
    <a:srgbClr val="FF3300"/>
    <a:srgbClr val="9D7C7D"/>
    <a:srgbClr val="FAC090"/>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82" autoAdjust="0"/>
  </p:normalViewPr>
  <p:slideViewPr>
    <p:cSldViewPr snapToGrid="0">
      <p:cViewPr varScale="1">
        <p:scale>
          <a:sx n="52" d="100"/>
          <a:sy n="52" d="100"/>
        </p:scale>
        <p:origin x="1132" y="40"/>
      </p:cViewPr>
      <p:guideLst>
        <p:guide orient="horz" pos="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2022/1/11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24777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17428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23</a:t>
            </a:fld>
            <a:endParaRPr lang="zh-CN" altLang="en-US"/>
          </a:p>
        </p:txBody>
      </p:sp>
    </p:spTree>
    <p:extLst>
      <p:ext uri="{BB962C8B-B14F-4D97-AF65-F5344CB8AC3E}">
        <p14:creationId xmlns:p14="http://schemas.microsoft.com/office/powerpoint/2010/main" val="195375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xmlns=""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xmlns=""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accent6">
                      <a:lumMod val="75000"/>
                    </a:schemeClr>
                  </a:solidFill>
                </a:ln>
                <a:latin typeface="inpin heiti" charset="-122"/>
                <a:ea typeface="inpin heiti" charset="-122"/>
              </a:endParaRPr>
            </a:p>
          </p:txBody>
        </p:sp>
      </p:grpSp>
      <p:pic>
        <p:nvPicPr>
          <p:cNvPr id="8" name="图片 7">
            <a:extLst>
              <a:ext uri="{FF2B5EF4-FFF2-40B4-BE49-F238E27FC236}">
                <a16:creationId xmlns:a16="http://schemas.microsoft.com/office/drawing/2014/main" xmlns=""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Rectangle 14"/>
          <p:cNvSpPr/>
          <p:nvPr/>
        </p:nvSpPr>
        <p:spPr>
          <a:xfrm>
            <a:off x="1977998" y="681525"/>
            <a:ext cx="9782631" cy="1938992"/>
          </a:xfrm>
          <a:prstGeom prst="rect">
            <a:avLst/>
          </a:prstGeom>
          <a:noFill/>
        </p:spPr>
        <p:txBody>
          <a:bodyPr wrap="square" lIns="91440" tIns="45720" rIns="91440" bIns="45720">
            <a:spAutoFit/>
          </a:bodyPr>
          <a:lstStyle/>
          <a:p>
            <a:pPr algn="ctr"/>
            <a:r>
              <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CHÀO MỪNG CÁC EM LỚP 4</a:t>
            </a:r>
            <a:endPar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
        <p:nvSpPr>
          <p:cNvPr id="5" name="TextBox 4"/>
          <p:cNvSpPr txBox="1"/>
          <p:nvPr/>
        </p:nvSpPr>
        <p:spPr>
          <a:xfrm>
            <a:off x="2018020" y="2506706"/>
            <a:ext cx="11130455" cy="1938992"/>
          </a:xfrm>
          <a:prstGeom prst="rect">
            <a:avLst/>
          </a:prstGeom>
          <a:noFill/>
        </p:spPr>
        <p:txBody>
          <a:bodyPr wrap="square" rtlCol="0">
            <a:spAutoFit/>
          </a:bodyPr>
          <a:lstStyle/>
          <a:p>
            <a:pPr algn="ctr"/>
            <a:r>
              <a:rPr lang="vi-VN" sz="6000" b="1" dirty="0">
                <a:solidFill>
                  <a:srgbClr val="002060"/>
                </a:solidFill>
                <a:latin typeface="+mj-lt"/>
              </a:rPr>
              <a:t>Tập đọc: Bốn anh tài </a:t>
            </a:r>
          </a:p>
          <a:p>
            <a:pPr algn="ctr"/>
            <a:r>
              <a:rPr lang="vi-VN" sz="6000" b="1" dirty="0">
                <a:solidFill>
                  <a:srgbClr val="002060"/>
                </a:solidFill>
                <a:latin typeface="+mj-lt"/>
              </a:rPr>
              <a:t>( trang4/SGK – tập 2)</a:t>
            </a:r>
            <a:endParaRPr lang="en-US" sz="6000" b="1" dirty="0">
              <a:solidFill>
                <a:srgbClr val="002060"/>
              </a:solidFill>
              <a:latin typeface="+mj-lt"/>
            </a:endParaRPr>
          </a:p>
        </p:txBody>
      </p:sp>
    </p:spTree>
    <p:extLst>
      <p:ext uri="{BB962C8B-B14F-4D97-AF65-F5344CB8AC3E}">
        <p14:creationId xmlns:p14="http://schemas.microsoft.com/office/powerpoint/2010/main" val="2748372048"/>
      </p:ext>
    </p:extLst>
  </p:cSld>
  <p:clrMapOvr>
    <a:masterClrMapping/>
  </p:clrMapOvr>
  <p:transition spd="slow" advClick="0" advTm="4000">
    <p:fad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10" name="Rectangle 9"/>
          <p:cNvSpPr/>
          <p:nvPr/>
        </p:nvSpPr>
        <p:spPr>
          <a:xfrm>
            <a:off x="662606" y="4336472"/>
            <a:ext cx="2457931" cy="923330"/>
          </a:xfrm>
          <a:prstGeom prst="rect">
            <a:avLst/>
          </a:prstGeom>
        </p:spPr>
        <p:txBody>
          <a:bodyPr wrap="square">
            <a:spAutoFit/>
          </a:bodyPr>
          <a:lstStyle/>
          <a:p>
            <a:pPr>
              <a:lnSpc>
                <a:spcPct val="150000"/>
              </a:lnSpc>
            </a:pPr>
            <a:r>
              <a:rPr lang="nl-NL" sz="3600" b="1" dirty="0">
                <a:latin typeface="Times New Roman" pitchFamily="18" charset="0"/>
                <a:cs typeface="Times New Roman" pitchFamily="18" charset="0"/>
              </a:rPr>
              <a:t>- Yêu tinh:</a:t>
            </a:r>
            <a:endParaRPr lang="nl-NL" sz="3600" dirty="0">
              <a:latin typeface="Times New Roman" pitchFamily="18" charset="0"/>
              <a:cs typeface="Times New Roman" pitchFamily="18" charset="0"/>
            </a:endParaRPr>
          </a:p>
        </p:txBody>
      </p:sp>
      <p:sp>
        <p:nvSpPr>
          <p:cNvPr id="12" name="Rectangle 11"/>
          <p:cNvSpPr/>
          <p:nvPr/>
        </p:nvSpPr>
        <p:spPr>
          <a:xfrm>
            <a:off x="245901" y="1774232"/>
            <a:ext cx="3159519"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hiểu</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662606" y="2557656"/>
            <a:ext cx="4369081" cy="742511"/>
          </a:xfrm>
          <a:prstGeom prst="rect">
            <a:avLst/>
          </a:prstGeom>
        </p:spPr>
        <p:txBody>
          <a:bodyPr wrap="none">
            <a:spAutoFit/>
          </a:bodyPr>
          <a:lstStyle/>
          <a:p>
            <a:pPr>
              <a:lnSpc>
                <a:spcPct val="150000"/>
              </a:lnSpc>
            </a:pPr>
            <a:r>
              <a:rPr lang="nl-NL" sz="3200" b="1" dirty="0">
                <a:latin typeface="Times New Roman" pitchFamily="18" charset="0"/>
                <a:cs typeface="Times New Roman" pitchFamily="18" charset="0"/>
              </a:rPr>
              <a:t>- Cẩu Khây (tiếng Tày):</a:t>
            </a:r>
            <a:endParaRPr lang="nl-NL" sz="3200" dirty="0">
              <a:latin typeface="Times New Roman" pitchFamily="18" charset="0"/>
              <a:cs typeface="Times New Roman" pitchFamily="18" charset="0"/>
            </a:endParaRPr>
          </a:p>
        </p:txBody>
      </p:sp>
      <p:sp>
        <p:nvSpPr>
          <p:cNvPr id="6" name="Rectangle 5"/>
          <p:cNvSpPr/>
          <p:nvPr/>
        </p:nvSpPr>
        <p:spPr>
          <a:xfrm>
            <a:off x="662606" y="3429352"/>
            <a:ext cx="2616622" cy="830997"/>
          </a:xfrm>
          <a:prstGeom prst="rect">
            <a:avLst/>
          </a:prstGeom>
        </p:spPr>
        <p:txBody>
          <a:bodyPr wrap="square">
            <a:spAutoFit/>
          </a:bodyPr>
          <a:lstStyle/>
          <a:p>
            <a:pPr>
              <a:lnSpc>
                <a:spcPct val="150000"/>
              </a:lnSpc>
            </a:pPr>
            <a:r>
              <a:rPr lang="nl-NL" sz="3200" b="1" dirty="0">
                <a:latin typeface="Times New Roman" pitchFamily="18" charset="0"/>
                <a:cs typeface="Times New Roman" pitchFamily="18" charset="0"/>
              </a:rPr>
              <a:t>- Tinh thông:</a:t>
            </a:r>
            <a:endParaRPr lang="nl-NL" sz="3200" dirty="0">
              <a:latin typeface="Times New Roman" pitchFamily="18" charset="0"/>
              <a:cs typeface="Times New Roman" pitchFamily="18" charset="0"/>
            </a:endParaRPr>
          </a:p>
        </p:txBody>
      </p:sp>
      <p:sp>
        <p:nvSpPr>
          <p:cNvPr id="7" name="Rectangle 6"/>
          <p:cNvSpPr/>
          <p:nvPr/>
        </p:nvSpPr>
        <p:spPr>
          <a:xfrm>
            <a:off x="2978643" y="3413585"/>
            <a:ext cx="9659007" cy="830997"/>
          </a:xfrm>
          <a:prstGeom prst="rect">
            <a:avLst/>
          </a:prstGeom>
        </p:spPr>
        <p:txBody>
          <a:bodyPr wrap="square">
            <a:spAutoFit/>
          </a:bodyPr>
          <a:lstStyle/>
          <a:p>
            <a:pPr>
              <a:lnSpc>
                <a:spcPct val="150000"/>
              </a:lnSpc>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thạo</a:t>
            </a:r>
            <a:r>
              <a:rPr lang="en-US" sz="3200" dirty="0">
                <a:latin typeface="Times New Roman" pitchFamily="18" charset="0"/>
                <a:cs typeface="Times New Roman" pitchFamily="18" charset="0"/>
              </a:rPr>
              <a:t>.</a:t>
            </a:r>
            <a:endParaRPr lang="nl-NL" sz="3200" dirty="0">
              <a:latin typeface="Times New Roman" pitchFamily="18" charset="0"/>
              <a:cs typeface="Times New Roman" pitchFamily="18" charset="0"/>
            </a:endParaRPr>
          </a:p>
        </p:txBody>
      </p:sp>
      <p:sp>
        <p:nvSpPr>
          <p:cNvPr id="8" name="Rectangle 7"/>
          <p:cNvSpPr/>
          <p:nvPr/>
        </p:nvSpPr>
        <p:spPr>
          <a:xfrm>
            <a:off x="4905559" y="2557656"/>
            <a:ext cx="2316660" cy="742511"/>
          </a:xfrm>
          <a:prstGeom prst="rect">
            <a:avLst/>
          </a:prstGeom>
        </p:spPr>
        <p:txBody>
          <a:bodyPr wrap="none">
            <a:spAutoFit/>
          </a:bodyPr>
          <a:lstStyle/>
          <a:p>
            <a:pPr>
              <a:lnSpc>
                <a:spcPct val="150000"/>
              </a:lnSpc>
            </a:pPr>
            <a:r>
              <a:rPr lang="nl-NL" sz="3200" dirty="0">
                <a:latin typeface="Times New Roman" pitchFamily="18" charset="0"/>
                <a:cs typeface="Times New Roman" pitchFamily="18" charset="0"/>
              </a:rPr>
              <a:t>chín chỏ xôi.</a:t>
            </a:r>
          </a:p>
        </p:txBody>
      </p:sp>
      <p:sp>
        <p:nvSpPr>
          <p:cNvPr id="9" name="Rectangle 8"/>
          <p:cNvSpPr/>
          <p:nvPr/>
        </p:nvSpPr>
        <p:spPr>
          <a:xfrm>
            <a:off x="2799845" y="4413039"/>
            <a:ext cx="9191297" cy="830997"/>
          </a:xfrm>
          <a:prstGeom prst="rect">
            <a:avLst/>
          </a:prstGeom>
        </p:spPr>
        <p:txBody>
          <a:bodyPr wrap="square">
            <a:spAutoFit/>
          </a:bodyPr>
          <a:lstStyle/>
          <a:p>
            <a:pPr>
              <a:lnSpc>
                <a:spcPct val="150000"/>
              </a:lnSpc>
            </a:pPr>
            <a:r>
              <a:rPr lang="nl-NL" sz="3200" dirty="0">
                <a:latin typeface="Times New Roman" pitchFamily="18" charset="0"/>
                <a:cs typeface="Times New Roman" pitchFamily="18" charset="0"/>
              </a:rPr>
              <a:t>con vật tưởng tượng, có nhiều phép thuật và rất độc ác.</a:t>
            </a:r>
          </a:p>
        </p:txBody>
      </p:sp>
    </p:spTree>
    <p:extLst>
      <p:ext uri="{BB962C8B-B14F-4D97-AF65-F5344CB8AC3E}">
        <p14:creationId xmlns:p14="http://schemas.microsoft.com/office/powerpoint/2010/main" val="307256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720718" y="2478604"/>
            <a:ext cx="6750566" cy="2308324"/>
          </a:xfrm>
          <a:prstGeom prst="rect">
            <a:avLst/>
          </a:prstGeom>
          <a:noFill/>
        </p:spPr>
        <p:txBody>
          <a:bodyPr wrap="none" lIns="91440" tIns="45720" rIns="91440" bIns="45720">
            <a:prstTxWarp prst="textPlain">
              <a:avLst/>
            </a:prstTxWarp>
            <a:spAutoFit/>
          </a:bodyPr>
          <a:lstStyle/>
          <a:p>
            <a:pPr algn="ct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LUYỆN </a:t>
            </a:r>
            <a:r>
              <a:rPr lang="en-US" sz="7200" b="1" dirty="0" err="1">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ĐỌC</a:t>
            </a: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082845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4" presetClass="emph" presetSubtype="0" fill="hold" grpId="1" nodeType="afterEffect">
                                  <p:stCondLst>
                                    <p:cond delay="30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386A6767-884F-48DB-991C-BDFB581C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grpSp>
        <p:nvGrpSpPr>
          <p:cNvPr id="18" name="Group 17"/>
          <p:cNvGrpSpPr/>
          <p:nvPr/>
        </p:nvGrpSpPr>
        <p:grpSpPr>
          <a:xfrm>
            <a:off x="2917461" y="2080732"/>
            <a:ext cx="8041026" cy="2335031"/>
            <a:chOff x="2127733" y="813794"/>
            <a:chExt cx="8041026" cy="2335031"/>
          </a:xfrm>
        </p:grpSpPr>
        <p:sp>
          <p:nvSpPr>
            <p:cNvPr id="17"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Rectangle 7"/>
            <p:cNvSpPr/>
            <p:nvPr/>
          </p:nvSpPr>
          <p:spPr>
            <a:xfrm>
              <a:off x="2524593" y="1427311"/>
              <a:ext cx="5965095" cy="1107996"/>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TÌM HIỂU BÀI</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xmlns="" id="{71BECEEA-09FC-42BF-B66A-7B68A420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6737" y="2190445"/>
              <a:ext cx="6070863" cy="785298"/>
            </a:xfrm>
            <a:prstGeom prst="rect">
              <a:avLst/>
            </a:prstGeom>
          </p:spPr>
        </p:pic>
        <p:pic>
          <p:nvPicPr>
            <p:cNvPr id="5" name="图片 4">
              <a:extLst>
                <a:ext uri="{FF2B5EF4-FFF2-40B4-BE49-F238E27FC236}">
                  <a16:creationId xmlns:a16="http://schemas.microsoft.com/office/drawing/2014/main" xmlns="" id="{AB9C9FB6-7A50-4A92-9B30-3286FDE37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2752" y="1427311"/>
              <a:ext cx="1264133" cy="1206063"/>
            </a:xfrm>
            <a:prstGeom prst="rect">
              <a:avLst/>
            </a:prstGeom>
          </p:spPr>
        </p:pic>
      </p:grpSp>
      <p:sp>
        <p:nvSpPr>
          <p:cNvPr id="20"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21" name="TextBox 20"/>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Tree>
    <p:extLst>
      <p:ext uri="{BB962C8B-B14F-4D97-AF65-F5344CB8AC3E}">
        <p14:creationId xmlns:p14="http://schemas.microsoft.com/office/powerpoint/2010/main" val="392343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62606" y="1505923"/>
            <a:ext cx="11067394" cy="1654748"/>
          </a:xfrm>
          <a:prstGeom prst="rect">
            <a:avLst/>
          </a:prstGeom>
        </p:spPr>
        <p:txBody>
          <a:bodyPr wrap="square">
            <a:spAutoFit/>
          </a:bodyPr>
          <a:lstStyle/>
          <a:p>
            <a:pPr>
              <a:lnSpc>
                <a:spcPct val="150000"/>
              </a:lnSpc>
            </a:pPr>
            <a:r>
              <a:rPr lang="en-US" sz="3600" b="1" dirty="0">
                <a:solidFill>
                  <a:srgbClr val="FF0000"/>
                </a:solidFill>
                <a:latin typeface="Times New Roman" pitchFamily="18" charset="0"/>
                <a:cs typeface="Times New Roman" pitchFamily="18" charset="0"/>
              </a:rPr>
              <a:t>Đ</a:t>
            </a:r>
            <a:r>
              <a:rPr lang="vi-VN" sz="3600" b="1" dirty="0">
                <a:solidFill>
                  <a:srgbClr val="FF0000"/>
                </a:solidFill>
                <a:latin typeface="Times New Roman" pitchFamily="18" charset="0"/>
                <a:cs typeface="Times New Roman" pitchFamily="18" charset="0"/>
              </a:rPr>
              <a:t>ọc thầm đoạn 1 và trả lời: </a:t>
            </a:r>
            <a:endParaRPr lang="nl-NL" sz="3600" b="1" u="sng" dirty="0">
              <a:latin typeface="Times New Roman" pitchFamily="18" charset="0"/>
              <a:cs typeface="Times New Roman" pitchFamily="18" charset="0"/>
            </a:endParaRPr>
          </a:p>
          <a:p>
            <a:pPr>
              <a:lnSpc>
                <a:spcPct val="150000"/>
              </a:lnSpc>
            </a:pPr>
            <a:r>
              <a:rPr lang="nl-NL" sz="3600" b="1" u="sng" dirty="0">
                <a:latin typeface="Times New Roman" pitchFamily="18" charset="0"/>
                <a:cs typeface="Times New Roman" pitchFamily="18" charset="0"/>
              </a:rPr>
              <a:t>Câu 1</a:t>
            </a:r>
            <a:r>
              <a:rPr lang="nl-NL" sz="3600" b="1" dirty="0">
                <a:latin typeface="Times New Roman" pitchFamily="18" charset="0"/>
                <a:cs typeface="Times New Roman" pitchFamily="18" charset="0"/>
              </a:rPr>
              <a:t>. Cẩu Khây có sức khỏe và tài năng như thế nào ?</a:t>
            </a:r>
            <a:endParaRPr lang="en-US" sz="3600" b="1" dirty="0">
              <a:latin typeface="Times New Roman" pitchFamily="18" charset="0"/>
              <a:cs typeface="Times New Roman" pitchFamily="18" charset="0"/>
            </a:endParaRPr>
          </a:p>
        </p:txBody>
      </p:sp>
      <p:sp>
        <p:nvSpPr>
          <p:cNvPr id="6" name="Rectangle 5"/>
          <p:cNvSpPr/>
          <p:nvPr/>
        </p:nvSpPr>
        <p:spPr>
          <a:xfrm>
            <a:off x="599091" y="3096858"/>
            <a:ext cx="11114688" cy="3416320"/>
          </a:xfrm>
          <a:prstGeom prst="rect">
            <a:avLst/>
          </a:prstGeom>
        </p:spPr>
        <p:txBody>
          <a:bodyPr wrap="square">
            <a:spAutoFit/>
          </a:bodyPr>
          <a:lstStyle/>
          <a:p>
            <a:pPr>
              <a:lnSpc>
                <a:spcPct val="150000"/>
              </a:lnSpc>
            </a:pPr>
            <a:r>
              <a:rPr lang="nl-NL" sz="3600" dirty="0">
                <a:latin typeface="Times New Roman" pitchFamily="18" charset="0"/>
                <a:cs typeface="Times New Roman" pitchFamily="18" charset="0"/>
              </a:rPr>
              <a:t>+ Cẩu Khây nhỏ người nhưng ăn một lúc hết chín chõ xôi, 10 tuổi sức đã bằng trai 18.</a:t>
            </a:r>
            <a:endParaRPr lang="en-US" sz="3600" dirty="0">
              <a:latin typeface="Times New Roman" pitchFamily="18" charset="0"/>
              <a:cs typeface="Times New Roman" pitchFamily="18" charset="0"/>
            </a:endParaRPr>
          </a:p>
          <a:p>
            <a:pPr>
              <a:lnSpc>
                <a:spcPct val="150000"/>
              </a:lnSpc>
            </a:pPr>
            <a:r>
              <a:rPr lang="nl-NL" sz="3600" dirty="0">
                <a:latin typeface="Times New Roman" pitchFamily="18" charset="0"/>
                <a:cs typeface="Times New Roman" pitchFamily="18" charset="0"/>
              </a:rPr>
              <a:t>+ 15 tuổi đã tinh thông võ nghệ, có lòng thương dân , có chí lớn quyết trừ diệt cái ác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05198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3"/>
          <p:cNvSpPr>
            <a:spLocks noChangeArrowheads="1"/>
          </p:cNvSpPr>
          <p:nvPr/>
        </p:nvSpPr>
        <p:spPr bwMode="auto">
          <a:xfrm>
            <a:off x="291199" y="1647817"/>
            <a:ext cx="11769422"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2</a:t>
            </a:r>
            <a:r>
              <a:rPr lang="en-US" sz="3600" b="1" dirty="0">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chuyện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gì</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xảy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với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quê</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hương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Cẩu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Khây</a:t>
            </a:r>
            <a:r>
              <a:rPr lang="en-US" sz="3600" b="1" dirty="0">
                <a:solidFill>
                  <a:srgbClr val="000000"/>
                </a:solidFill>
                <a:latin typeface="Times New Roman" pitchFamily="18" charset="0"/>
                <a:cs typeface="Times New Roman" pitchFamily="18" charset="0"/>
              </a:rPr>
              <a:t>? </a:t>
            </a:r>
          </a:p>
        </p:txBody>
      </p:sp>
      <p:sp>
        <p:nvSpPr>
          <p:cNvPr id="6" name="Rectangle 5"/>
          <p:cNvSpPr/>
          <p:nvPr/>
        </p:nvSpPr>
        <p:spPr>
          <a:xfrm>
            <a:off x="641131" y="3389628"/>
            <a:ext cx="10909738" cy="2485745"/>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Ở quê hương của Cẩu Khây, yêu tinh xuất hiện bắt người và súc vật khiến cho làng bản tan hoang, có nhiều nơi không còn một ai sống sót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14595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3"/>
          <p:cNvSpPr>
            <a:spLocks noChangeArrowheads="1"/>
          </p:cNvSpPr>
          <p:nvPr/>
        </p:nvSpPr>
        <p:spPr bwMode="auto">
          <a:xfrm>
            <a:off x="202328" y="1665226"/>
            <a:ext cx="11490325"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3</a:t>
            </a:r>
            <a:r>
              <a:rPr lang="en-US" sz="3600" b="1" dirty="0">
                <a:latin typeface="Times New Roman" pitchFamily="18" charset="0"/>
                <a:cs typeface="Times New Roman" pitchFamily="18" charset="0"/>
              </a:rPr>
              <a:t>. C</a:t>
            </a:r>
            <a:r>
              <a:rPr lang="vi-VN" sz="3600" b="1" dirty="0">
                <a:latin typeface="Times New Roman" pitchFamily="18" charset="0"/>
                <a:cs typeface="Times New Roman" pitchFamily="18" charset="0"/>
              </a:rPr>
              <a:t>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ai</a:t>
            </a:r>
            <a:r>
              <a:rPr lang="en-US" sz="3600" b="1" dirty="0">
                <a:latin typeface="Times New Roman" pitchFamily="18" charset="0"/>
                <a:cs typeface="Times New Roman" pitchFamily="18" charset="0"/>
              </a:rPr>
              <a:t>?</a:t>
            </a:r>
          </a:p>
        </p:txBody>
      </p:sp>
      <p:sp>
        <p:nvSpPr>
          <p:cNvPr id="6" name="Rectangle 5"/>
          <p:cNvSpPr/>
          <p:nvPr/>
        </p:nvSpPr>
        <p:spPr>
          <a:xfrm>
            <a:off x="358489" y="3509160"/>
            <a:ext cx="11181870" cy="2585323"/>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Cẩu Khây cùng ba người bạn Nắm Tay Đóng Cọc, Lấy Tai Tát Nước và Móng Tay Đục Máng lên đường đi diệt trừ yêu tinh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4442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21704" y="1616312"/>
            <a:ext cx="11250185" cy="1754326"/>
          </a:xfrm>
          <a:prstGeom prst="rect">
            <a:avLst/>
          </a:prstGeom>
        </p:spPr>
        <p:txBody>
          <a:bodyPr wrap="square">
            <a:spAutoFit/>
          </a:bodyPr>
          <a:lstStyle/>
          <a:p>
            <a:pPr algn="just">
              <a:lnSpc>
                <a:spcPct val="150000"/>
              </a:lnSpc>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endParaRPr lang="nl-NL" sz="3600" b="1" i="1" dirty="0">
              <a:latin typeface="Times New Roman" pitchFamily="18" charset="0"/>
              <a:cs typeface="Times New Roman" pitchFamily="18" charset="0"/>
            </a:endParaRPr>
          </a:p>
          <a:p>
            <a:pPr algn="just">
              <a:lnSpc>
                <a:spcPct val="150000"/>
              </a:lnSpc>
            </a:pPr>
            <a:r>
              <a:rPr lang="nl-NL" sz="3600" b="1" u="sng" dirty="0">
                <a:latin typeface="Times New Roman" pitchFamily="18" charset="0"/>
                <a:cs typeface="Times New Roman" pitchFamily="18" charset="0"/>
              </a:rPr>
              <a:t>Câu 4</a:t>
            </a:r>
            <a:r>
              <a:rPr lang="nl-NL" sz="3600" b="1" dirty="0">
                <a:latin typeface="Times New Roman" pitchFamily="18" charset="0"/>
                <a:cs typeface="Times New Roman" pitchFamily="18" charset="0"/>
              </a:rPr>
              <a:t>. Mỗi người bạn của Cẩu Khây có tài năng gì?</a:t>
            </a:r>
            <a:endParaRPr lang="en-US" sz="3600" b="1" dirty="0">
              <a:latin typeface="Times New Roman" pitchFamily="18" charset="0"/>
              <a:cs typeface="Times New Roman" pitchFamily="18" charset="0"/>
            </a:endParaRPr>
          </a:p>
        </p:txBody>
      </p:sp>
      <p:sp>
        <p:nvSpPr>
          <p:cNvPr id="6" name="Rectangle 5"/>
          <p:cNvSpPr/>
          <p:nvPr/>
        </p:nvSpPr>
        <p:spPr>
          <a:xfrm>
            <a:off x="489527" y="3282849"/>
            <a:ext cx="11271549" cy="3416320"/>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Nắm Tay Đóng Cọc có thể dùng nắm tay làm vồ để đóng cọc xuống đất , Lấy Tai Tát Nước có thể dùng tai của mình để tát nước, Móng Tay Đục Máng có thể dùng móng tay của mình đục gỗ thành lòng máng để dẫn nước vào ruộng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78809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xmlns=""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11"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12" name="TextBox 11"/>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97" y="4210790"/>
            <a:ext cx="3578771" cy="2662219"/>
          </a:xfrm>
          <a:prstGeom prst="rect">
            <a:avLst/>
          </a:prstGeom>
        </p:spPr>
      </p:pic>
      <p:sp>
        <p:nvSpPr>
          <p:cNvPr id="14" name="Cloud Callout 13"/>
          <p:cNvSpPr/>
          <p:nvPr/>
        </p:nvSpPr>
        <p:spPr>
          <a:xfrm>
            <a:off x="3769835" y="2033752"/>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Câu chuyện ca ngợi điều gì?</a:t>
            </a:r>
            <a:endParaRPr lang="en-US" sz="4000" b="1" dirty="0">
              <a:solidFill>
                <a:schemeClr val="tx1"/>
              </a:solidFill>
              <a:latin typeface="Times New Roman" pitchFamily="18" charset="0"/>
              <a:cs typeface="Times New Roman" pitchFamily="18" charset="0"/>
            </a:endParaRPr>
          </a:p>
        </p:txBody>
      </p:sp>
      <p:grpSp>
        <p:nvGrpSpPr>
          <p:cNvPr id="19" name="Group 18"/>
          <p:cNvGrpSpPr/>
          <p:nvPr/>
        </p:nvGrpSpPr>
        <p:grpSpPr>
          <a:xfrm>
            <a:off x="504497" y="1529609"/>
            <a:ext cx="11477296" cy="2616723"/>
            <a:chOff x="2076659" y="1186369"/>
            <a:chExt cx="9763244" cy="4593106"/>
          </a:xfrm>
        </p:grpSpPr>
        <p:pic>
          <p:nvPicPr>
            <p:cNvPr id="20" name="图片 34">
              <a:extLst>
                <a:ext uri="{FF2B5EF4-FFF2-40B4-BE49-F238E27FC236}">
                  <a16:creationId xmlns:a16="http://schemas.microsoft.com/office/drawing/2014/main" xmlns="" id="{3E124B97-17B7-4D90-8C6A-885B06F1D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659" y="1186369"/>
              <a:ext cx="9763244" cy="4593106"/>
            </a:xfrm>
            <a:prstGeom prst="rect">
              <a:avLst/>
            </a:prstGeom>
          </p:spPr>
        </p:pic>
        <p:sp>
          <p:nvSpPr>
            <p:cNvPr id="21" name="Rectangle 20"/>
            <p:cNvSpPr/>
            <p:nvPr/>
          </p:nvSpPr>
          <p:spPr>
            <a:xfrm>
              <a:off x="2122874" y="3194062"/>
              <a:ext cx="9374217" cy="1873757"/>
            </a:xfrm>
            <a:prstGeom prst="rect">
              <a:avLst/>
            </a:prstGeom>
          </p:spPr>
          <p:txBody>
            <a:bodyPr wrap="square">
              <a:spAutoFit/>
            </a:bodyPr>
            <a:lstStyle/>
            <a:p>
              <a:pPr indent="630238"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22" name="TextBox 21"/>
            <p:cNvSpPr txBox="1"/>
            <p:nvPr/>
          </p:nvSpPr>
          <p:spPr>
            <a:xfrm>
              <a:off x="4548302" y="1880965"/>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 name="Rectangle 4"/>
          <p:cNvSpPr/>
          <p:nvPr/>
        </p:nvSpPr>
        <p:spPr>
          <a:xfrm>
            <a:off x="3769835" y="5913925"/>
            <a:ext cx="5200847" cy="707886"/>
          </a:xfrm>
          <a:prstGeom prst="rect">
            <a:avLst/>
          </a:prstGeom>
          <a:noFill/>
        </p:spPr>
        <p:txBody>
          <a:bodyPr wrap="none" lIns="91440" tIns="45720" rIns="91440" bIns="45720">
            <a:spAutoFit/>
          </a:bodyPr>
          <a:lstStyle/>
          <a:p>
            <a:pPr algn="ct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Thảo</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luận</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nhóm</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đôi</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8763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14"/>
                                        </p:tgtEl>
                                      </p:cBhvr>
                                    </p:animEffect>
                                    <p:set>
                                      <p:cBhvr>
                                        <p:cTn id="12" dur="1" fill="hold">
                                          <p:stCondLst>
                                            <p:cond delay="7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BEB065AE-C2F0-4F19-87FF-5C32D4BD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42"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3" name="TextBox 42"/>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grpSp>
        <p:nvGrpSpPr>
          <p:cNvPr id="44" name="Group 43"/>
          <p:cNvGrpSpPr/>
          <p:nvPr/>
        </p:nvGrpSpPr>
        <p:grpSpPr>
          <a:xfrm>
            <a:off x="3391269" y="2089417"/>
            <a:ext cx="8041026" cy="2335031"/>
            <a:chOff x="2127733" y="813794"/>
            <a:chExt cx="8041026" cy="2335031"/>
          </a:xfrm>
        </p:grpSpPr>
        <p:sp>
          <p:nvSpPr>
            <p:cNvPr id="45"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6" name="Rectangle 45"/>
            <p:cNvSpPr/>
            <p:nvPr/>
          </p:nvSpPr>
          <p:spPr>
            <a:xfrm>
              <a:off x="3426993" y="981719"/>
              <a:ext cx="5237332" cy="2123658"/>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p>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grpSp>
      <p:pic>
        <p:nvPicPr>
          <p:cNvPr id="49" name="图片 17">
            <a:extLst>
              <a:ext uri="{FF2B5EF4-FFF2-40B4-BE49-F238E27FC236}">
                <a16:creationId xmlns:a16="http://schemas.microsoft.com/office/drawing/2014/main" xmlns=""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3566875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out)">
                                      <p:cBhvr>
                                        <p:cTn id="7" dur="1500"/>
                                        <p:tgtEl>
                                          <p:spTgt spid="44"/>
                                        </p:tgtEl>
                                      </p:cBhvr>
                                    </p:animEffect>
                                  </p:childTnLst>
                                </p:cTn>
                              </p:par>
                              <p:par>
                                <p:cTn id="8" presetID="42"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63149" y="1951966"/>
            <a:ext cx="11477296" cy="4524315"/>
          </a:xfrm>
          <a:prstGeom prst="rect">
            <a:avLst/>
          </a:prstGeom>
        </p:spPr>
        <p:txBody>
          <a:bodyPr wrap="square">
            <a:spAutoFit/>
          </a:bodyPr>
          <a:lstStyle/>
          <a:p>
            <a:pPr algn="just"/>
            <a:r>
              <a:rPr lang="nl-NL" sz="3600" dirty="0">
                <a:latin typeface="Times New Roman" pitchFamily="18" charset="0"/>
                <a:cs typeface="Times New Roman" pitchFamily="18"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3600" dirty="0">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endParaRPr lang="en-US" sz="3600" dirty="0">
              <a:latin typeface="Times New Roman" pitchFamily="18" charset="0"/>
              <a:cs typeface="Times New Roman" pitchFamily="18" charset="0"/>
            </a:endParaRPr>
          </a:p>
        </p:txBody>
      </p:sp>
      <p:sp>
        <p:nvSpPr>
          <p:cNvPr id="6" name="Rectangle 5"/>
          <p:cNvSpPr/>
          <p:nvPr/>
        </p:nvSpPr>
        <p:spPr>
          <a:xfrm>
            <a:off x="352485" y="1915174"/>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352485" y="962449"/>
            <a:ext cx="2995448" cy="95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11040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xmlns=""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828299"/>
            <a:ext cx="5061238" cy="4217698"/>
          </a:xfrm>
          <a:prstGeom prst="rect">
            <a:avLst/>
          </a:prstGeom>
        </p:spPr>
      </p:pic>
      <p:sp>
        <p:nvSpPr>
          <p:cNvPr id="10" name="Text Box 20"/>
          <p:cNvSpPr txBox="1">
            <a:spLocks noChangeArrowheads="1"/>
          </p:cNvSpPr>
          <p:nvPr/>
        </p:nvSpPr>
        <p:spPr bwMode="auto">
          <a:xfrm>
            <a:off x="5314119" y="1187736"/>
            <a:ext cx="2237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u="sng" dirty="0" err="1">
                <a:latin typeface="Times New Roman" pitchFamily="18" charset="0"/>
                <a:cs typeface="Times New Roman" pitchFamily="18" charset="0"/>
              </a:rPr>
              <a:t>Tập</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đọc</a:t>
            </a:r>
            <a:endParaRPr lang="en-US" sz="3600" b="1" u="sng" dirty="0">
              <a:latin typeface="Times New Roman" pitchFamily="18" charset="0"/>
              <a:cs typeface="Times New Roman" pitchFamily="18" charset="0"/>
            </a:endParaRPr>
          </a:p>
        </p:txBody>
      </p:sp>
      <p:sp>
        <p:nvSpPr>
          <p:cNvPr id="5" name="Rectangle 4"/>
          <p:cNvSpPr/>
          <p:nvPr/>
        </p:nvSpPr>
        <p:spPr>
          <a:xfrm>
            <a:off x="2955235" y="2154934"/>
            <a:ext cx="7566461" cy="769441"/>
          </a:xfrm>
          <a:prstGeom prst="rect">
            <a:avLst/>
          </a:prstGeom>
          <a:noFill/>
        </p:spPr>
        <p:txBody>
          <a:bodyPr wrap="square" lIns="91440" tIns="45720" rIns="91440" bIns="45720">
            <a:spAutoFit/>
          </a:bodyPr>
          <a:lstStyle/>
          <a:p>
            <a:pPr algn="ctr"/>
            <a:r>
              <a:rPr lang="en-US" sz="4400" b="1" cap="none" spc="0" dirty="0" err="1"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KHỞI</a:t>
            </a:r>
            <a:r>
              <a:rPr lang="en-US" sz="4400" b="1" cap="none" spc="0" dirty="0"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cap="none" spc="0" dirty="0" err="1"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ĐỘNG</a:t>
            </a:r>
            <a:r>
              <a:rPr lang="en-US" sz="4400" b="1" cap="none" spc="0" dirty="0"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 – </a:t>
            </a:r>
            <a:r>
              <a:rPr lang="en-US" sz="4400" b="1" cap="none" spc="0" dirty="0" err="1"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KẾT</a:t>
            </a:r>
            <a:r>
              <a:rPr lang="en-US" sz="4400" b="1" cap="none" spc="0" dirty="0"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cap="none" spc="0" dirty="0" err="1" smtClean="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NỐI</a:t>
            </a:r>
            <a:endParaRPr lang="en-US" sz="4400" b="1" cap="none" spc="0" dirty="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8">
            <a:extLst>
              <a:ext uri="{FF2B5EF4-FFF2-40B4-BE49-F238E27FC236}">
                <a16:creationId xmlns:a16="http://schemas.microsoft.com/office/drawing/2014/main" xmlns="" id="{BEB065AE-C2F0-4F19-87FF-5C32D4BD7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7"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8" name="TextBox 7"/>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grpSp>
        <p:nvGrpSpPr>
          <p:cNvPr id="9" name="Group 8"/>
          <p:cNvGrpSpPr/>
          <p:nvPr/>
        </p:nvGrpSpPr>
        <p:grpSpPr>
          <a:xfrm>
            <a:off x="3375211" y="1923393"/>
            <a:ext cx="7802542" cy="2790497"/>
            <a:chOff x="2127733" y="813794"/>
            <a:chExt cx="8041026" cy="2335031"/>
          </a:xfrm>
        </p:grpSpPr>
        <p:sp>
          <p:nvSpPr>
            <p:cNvPr id="10" name="矩形: 圆角 26">
              <a:extLst>
                <a:ext uri="{FF2B5EF4-FFF2-40B4-BE49-F238E27FC236}">
                  <a16:creationId xmlns:a16="http://schemas.microsoft.com/office/drawing/2014/main" xmlns=""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 name="Rectangle 10"/>
            <p:cNvSpPr/>
            <p:nvPr/>
          </p:nvSpPr>
          <p:spPr>
            <a:xfrm>
              <a:off x="3602546" y="1011813"/>
              <a:ext cx="5080227" cy="1931558"/>
            </a:xfrm>
            <a:prstGeom prst="rect">
              <a:avLst/>
            </a:prstGeom>
            <a:noFill/>
          </p:spPr>
          <p:txBody>
            <a:bodyPr wrap="none" lIns="91440" tIns="45720" rIns="91440" bIns="45720">
              <a:spAutoFit/>
            </a:bodyPr>
            <a:lstStyle/>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THI ĐỌC</a:t>
              </a:r>
            </a:p>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p>
          </p:txBody>
        </p:sp>
      </p:grpSp>
      <p:pic>
        <p:nvPicPr>
          <p:cNvPr id="12" name="图片 17">
            <a:extLst>
              <a:ext uri="{FF2B5EF4-FFF2-40B4-BE49-F238E27FC236}">
                <a16:creationId xmlns:a16="http://schemas.microsoft.com/office/drawing/2014/main" xmlns="" id="{D90856D4-4CC1-4194-9322-4F8413E8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2204518780"/>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6" name="Rectangle 5"/>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4770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3" name="图片 1">
              <a:extLst>
                <a:ext uri="{FF2B5EF4-FFF2-40B4-BE49-F238E27FC236}">
                  <a16:creationId xmlns:a16="http://schemas.microsoft.com/office/drawing/2014/main" xmlns="" id="{98D742B0-F26D-43E0-B99B-7D7B3A27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6"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7" name="TextBox 6"/>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7" y="4210790"/>
            <a:ext cx="3578771" cy="2662219"/>
          </a:xfrm>
          <a:prstGeom prst="rect">
            <a:avLst/>
          </a:prstGeom>
        </p:spPr>
      </p:pic>
      <p:sp>
        <p:nvSpPr>
          <p:cNvPr id="9" name="Cloud Callout 8"/>
          <p:cNvSpPr/>
          <p:nvPr/>
        </p:nvSpPr>
        <p:spPr>
          <a:xfrm>
            <a:off x="3889014" y="2035578"/>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Nội dung câu chuyện là gì?</a:t>
            </a:r>
            <a:endParaRPr lang="en-US" sz="4000" b="1" dirty="0">
              <a:solidFill>
                <a:schemeClr val="tx1"/>
              </a:solidFill>
              <a:latin typeface="Times New Roman" pitchFamily="18" charset="0"/>
              <a:cs typeface="Times New Roman" pitchFamily="18" charset="0"/>
            </a:endParaRPr>
          </a:p>
        </p:txBody>
      </p:sp>
      <p:grpSp>
        <p:nvGrpSpPr>
          <p:cNvPr id="10" name="Group 9"/>
          <p:cNvGrpSpPr/>
          <p:nvPr/>
        </p:nvGrpSpPr>
        <p:grpSpPr>
          <a:xfrm>
            <a:off x="409901" y="1628468"/>
            <a:ext cx="11687502" cy="2582322"/>
            <a:chOff x="1997639" y="852437"/>
            <a:chExt cx="9763244" cy="4593106"/>
          </a:xfrm>
        </p:grpSpPr>
        <p:pic>
          <p:nvPicPr>
            <p:cNvPr id="11" name="图片 34">
              <a:extLst>
                <a:ext uri="{FF2B5EF4-FFF2-40B4-BE49-F238E27FC236}">
                  <a16:creationId xmlns:a16="http://schemas.microsoft.com/office/drawing/2014/main" xmlns="" id="{3E124B97-17B7-4D90-8C6A-885B06F1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39" y="852437"/>
              <a:ext cx="9763244" cy="4593106"/>
            </a:xfrm>
            <a:prstGeom prst="rect">
              <a:avLst/>
            </a:prstGeom>
          </p:spPr>
        </p:pic>
        <p:sp>
          <p:nvSpPr>
            <p:cNvPr id="12" name="Rectangle 11"/>
            <p:cNvSpPr/>
            <p:nvPr/>
          </p:nvSpPr>
          <p:spPr>
            <a:xfrm>
              <a:off x="2116163" y="2695932"/>
              <a:ext cx="9060855" cy="2134993"/>
            </a:xfrm>
            <a:prstGeom prst="rect">
              <a:avLst/>
            </a:prstGeom>
          </p:spPr>
          <p:txBody>
            <a:bodyPr wrap="square">
              <a:spAutoFit/>
            </a:bodyPr>
            <a:lstStyle/>
            <a:p>
              <a:pPr indent="441325"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13" name="TextBox 12"/>
            <p:cNvSpPr txBox="1"/>
            <p:nvPr/>
          </p:nvSpPr>
          <p:spPr>
            <a:xfrm>
              <a:off x="4548302" y="1576552"/>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6760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8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9"/>
                                        </p:tgtEl>
                                      </p:cBhvr>
                                    </p:animEffect>
                                    <p:set>
                                      <p:cBhvr>
                                        <p:cTn id="12" dur="1" fill="hold">
                                          <p:stCondLst>
                                            <p:cond delay="7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25" name="图片 24">
            <a:extLst>
              <a:ext uri="{FF2B5EF4-FFF2-40B4-BE49-F238E27FC236}">
                <a16:creationId xmlns:a16="http://schemas.microsoft.com/office/drawing/2014/main" xmlns="" id="{5E7ADDA7-8395-4E5C-BFEF-B13FD6A69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259" y="5097637"/>
            <a:ext cx="7538057" cy="1760363"/>
          </a:xfrm>
          <a:prstGeom prst="rect">
            <a:avLst/>
          </a:prstGeom>
        </p:spPr>
      </p:pic>
      <p:pic>
        <p:nvPicPr>
          <p:cNvPr id="24" name="图片 8">
            <a:extLst>
              <a:ext uri="{FF2B5EF4-FFF2-40B4-BE49-F238E27FC236}">
                <a16:creationId xmlns:a16="http://schemas.microsoft.com/office/drawing/2014/main" xmlns="" id="{32EE7991-94C5-42A6-B7B7-11C25B178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8" y="2490953"/>
            <a:ext cx="3532977" cy="3130845"/>
          </a:xfrm>
          <a:prstGeom prst="rect">
            <a:avLst/>
          </a:prstGeom>
        </p:spPr>
      </p:pic>
      <p:sp>
        <p:nvSpPr>
          <p:cNvPr id="26" name="Rectangle 25"/>
          <p:cNvSpPr/>
          <p:nvPr/>
        </p:nvSpPr>
        <p:spPr>
          <a:xfrm>
            <a:off x="835572" y="924707"/>
            <a:ext cx="10704787" cy="2308324"/>
          </a:xfrm>
          <a:prstGeom prst="rect">
            <a:avLst/>
          </a:prstGeom>
          <a:noFill/>
        </p:spPr>
        <p:txBody>
          <a:bodyPr wrap="square" lIns="91440" tIns="45720" rIns="91440" bIns="45720">
            <a:spAutoFit/>
          </a:bodyPr>
          <a:lstStyle/>
          <a:p>
            <a:pPr algn="ctr"/>
            <a:r>
              <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CHÚC CÁC EM CHĂM NGOAN HỌC GIỎI</a:t>
            </a:r>
            <a:endPar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724022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12" dur="400" accel="50000" decel="50000" autoRev="1" fill="hold">
                                          <p:stCondLst>
                                            <p:cond delay="0"/>
                                          </p:stCondLst>
                                        </p:cTn>
                                        <p:tgtEl>
                                          <p:spTgt spid="26"/>
                                        </p:tgtEl>
                                        <p:attrNameLst>
                                          <p:attrName>ppt_x</p:attrName>
                                          <p:attrName>ppt_y</p:attrName>
                                        </p:attrNameLst>
                                      </p:cBhvr>
                                    </p:animMotion>
                                    <p:animRot by="1500000">
                                      <p:cBhvr>
                                        <p:cTn id="13" dur="200" fill="hold">
                                          <p:stCondLst>
                                            <p:cond delay="0"/>
                                          </p:stCondLst>
                                        </p:cTn>
                                        <p:tgtEl>
                                          <p:spTgt spid="26"/>
                                        </p:tgtEl>
                                        <p:attrNameLst>
                                          <p:attrName>r</p:attrName>
                                        </p:attrNameLst>
                                      </p:cBhvr>
                                    </p:animRot>
                                    <p:animRot by="-1500000">
                                      <p:cBhvr>
                                        <p:cTn id="14" dur="200" fill="hold">
                                          <p:stCondLst>
                                            <p:cond delay="200"/>
                                          </p:stCondLst>
                                        </p:cTn>
                                        <p:tgtEl>
                                          <p:spTgt spid="26"/>
                                        </p:tgtEl>
                                        <p:attrNameLst>
                                          <p:attrName>r</p:attrName>
                                        </p:attrNameLst>
                                      </p:cBhvr>
                                    </p:animRot>
                                    <p:animRot by="-1500000">
                                      <p:cBhvr>
                                        <p:cTn id="15" dur="200" fill="hold">
                                          <p:stCondLst>
                                            <p:cond delay="400"/>
                                          </p:stCondLst>
                                        </p:cTn>
                                        <p:tgtEl>
                                          <p:spTgt spid="26"/>
                                        </p:tgtEl>
                                        <p:attrNameLst>
                                          <p:attrName>r</p:attrName>
                                        </p:attrNameLst>
                                      </p:cBhvr>
                                    </p:animRot>
                                    <p:animRot by="1500000">
                                      <p:cBhvr>
                                        <p:cTn id="16" dur="200" fill="hold">
                                          <p:stCondLst>
                                            <p:cond delay="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08377" y="2019790"/>
            <a:ext cx="10222428" cy="3046988"/>
          </a:xfrm>
          <a:prstGeom prst="rect">
            <a:avLst/>
          </a:prstGeom>
        </p:spPr>
        <p:txBody>
          <a:bodyPr wrap="square">
            <a:spAutoFit/>
          </a:bodyPr>
          <a:lstStyle/>
          <a:p>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sẽ</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kì</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II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71744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249" y="-110363"/>
            <a:ext cx="7220606" cy="7078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111007" y="323179"/>
            <a:ext cx="5969985" cy="867103"/>
          </a:xfrm>
          <a:prstGeom prst="rect">
            <a:avLst/>
          </a:prstGeom>
          <a:solidFill>
            <a:schemeClr val="bg1">
              <a:lumMod val="65000"/>
            </a:schemeClr>
          </a:solidFill>
          <a:ln w="9525" algn="ctr">
            <a:noFill/>
            <a:round/>
            <a:headEnd/>
            <a:tailEnd/>
          </a:ln>
        </p:spPr>
        <p:txBody>
          <a:bodyPr/>
          <a:lstStyle/>
          <a:p>
            <a:endParaRPr lang="vi-VN"/>
          </a:p>
        </p:txBody>
      </p:sp>
    </p:spTree>
    <p:extLst>
      <p:ext uri="{BB962C8B-B14F-4D97-AF65-F5344CB8AC3E}">
        <p14:creationId xmlns:p14="http://schemas.microsoft.com/office/powerpoint/2010/main" val="3493697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355805"/>
            <a:ext cx="12754303" cy="728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45382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xmlns="" id="{C09A517C-A1B8-4071-AB88-0D9C4815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43" y="1136036"/>
            <a:ext cx="7479173" cy="5223840"/>
          </a:xfrm>
          <a:prstGeom prst="rect">
            <a:avLst/>
          </a:prstGeom>
        </p:spPr>
      </p:pic>
      <p:sp>
        <p:nvSpPr>
          <p:cNvPr id="17" name="Rectangle 16"/>
          <p:cNvSpPr/>
          <p:nvPr/>
        </p:nvSpPr>
        <p:spPr>
          <a:xfrm>
            <a:off x="1727362" y="4212811"/>
            <a:ext cx="5237332" cy="1107996"/>
          </a:xfrm>
          <a:prstGeom prst="rect">
            <a:avLst/>
          </a:prstGeom>
          <a:noFill/>
        </p:spPr>
        <p:txBody>
          <a:bodyPr wrap="none" lIns="91440" tIns="45720" rIns="91440" bIns="45720">
            <a:spAutoFit/>
          </a:bodyPr>
          <a:lstStyle/>
          <a:p>
            <a:pPr algn="ctr"/>
            <a:r>
              <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endParaRPr>
          </a:p>
        </p:txBody>
      </p:sp>
      <p:sp>
        <p:nvSpPr>
          <p:cNvPr id="18" name="Text Box 14"/>
          <p:cNvSpPr txBox="1">
            <a:spLocks noChangeArrowheads="1"/>
          </p:cNvSpPr>
          <p:nvPr/>
        </p:nvSpPr>
        <p:spPr bwMode="auto">
          <a:xfrm>
            <a:off x="3120537" y="21066"/>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sz="2800" dirty="0">
              <a:latin typeface="Times New Roman" pitchFamily="18" charset="0"/>
              <a:cs typeface="Times New Roman" pitchFamily="18" charset="0"/>
            </a:endParaRPr>
          </a:p>
        </p:txBody>
      </p:sp>
      <p:sp>
        <p:nvSpPr>
          <p:cNvPr id="19"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20" name="TextBox 19"/>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Tree>
    <p:extLst>
      <p:ext uri="{BB962C8B-B14F-4D97-AF65-F5344CB8AC3E}">
        <p14:creationId xmlns:p14="http://schemas.microsoft.com/office/powerpoint/2010/main" val="9846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20"/>
                                        </p:tgtEl>
                                        <p:attrNameLst>
                                          <p:attrName>ppt_x</p:attrName>
                                          <p:attrName>ppt_y</p:attrName>
                                        </p:attrNameLst>
                                      </p:cBhvr>
                                    </p:animMotion>
                                    <p:animRot by="1500000">
                                      <p:cBhvr>
                                        <p:cTn id="11" dur="250" fill="hold">
                                          <p:stCondLst>
                                            <p:cond delay="0"/>
                                          </p:stCondLst>
                                        </p:cTn>
                                        <p:tgtEl>
                                          <p:spTgt spid="20"/>
                                        </p:tgtEl>
                                        <p:attrNameLst>
                                          <p:attrName>r</p:attrName>
                                        </p:attrNameLst>
                                      </p:cBhvr>
                                    </p:animRot>
                                    <p:animRot by="-1500000">
                                      <p:cBhvr>
                                        <p:cTn id="12" dur="250" fill="hold">
                                          <p:stCondLst>
                                            <p:cond delay="250"/>
                                          </p:stCondLst>
                                        </p:cTn>
                                        <p:tgtEl>
                                          <p:spTgt spid="20"/>
                                        </p:tgtEl>
                                        <p:attrNameLst>
                                          <p:attrName>r</p:attrName>
                                        </p:attrNameLst>
                                      </p:cBhvr>
                                    </p:animRot>
                                    <p:animRot by="-1500000">
                                      <p:cBhvr>
                                        <p:cTn id="13" dur="250" fill="hold">
                                          <p:stCondLst>
                                            <p:cond delay="500"/>
                                          </p:stCondLst>
                                        </p:cTn>
                                        <p:tgtEl>
                                          <p:spTgt spid="20"/>
                                        </p:tgtEl>
                                        <p:attrNameLst>
                                          <p:attrName>r</p:attrName>
                                        </p:attrNameLst>
                                      </p:cBhvr>
                                    </p:animRot>
                                    <p:animRot by="1500000">
                                      <p:cBhvr>
                                        <p:cTn id="14" dur="250" fill="hold">
                                          <p:stCondLst>
                                            <p:cond delay="750"/>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Text Box 11"/>
          <p:cNvSpPr txBox="1">
            <a:spLocks noChangeArrowheads="1"/>
          </p:cNvSpPr>
          <p:nvPr/>
        </p:nvSpPr>
        <p:spPr bwMode="auto">
          <a:xfrm>
            <a:off x="1091708" y="4154487"/>
            <a:ext cx="4754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vi-VN" sz="3600" b="1">
              <a:solidFill>
                <a:srgbClr val="0000FF"/>
              </a:solidFill>
              <a:cs typeface="Times New Roman" pitchFamily="18" charset="0"/>
            </a:endParaRPr>
          </a:p>
        </p:txBody>
      </p:sp>
      <p:sp>
        <p:nvSpPr>
          <p:cNvPr id="6" name="Text Box 12"/>
          <p:cNvSpPr txBox="1">
            <a:spLocks noChangeArrowheads="1"/>
          </p:cNvSpPr>
          <p:nvPr/>
        </p:nvSpPr>
        <p:spPr bwMode="auto">
          <a:xfrm>
            <a:off x="497983" y="2956299"/>
            <a:ext cx="1149032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1: </a:t>
            </a:r>
            <a:r>
              <a:rPr lang="en-US" sz="3600" b="1" dirty="0" err="1">
                <a:cs typeface="Times New Roman" pitchFamily="18" charset="0"/>
              </a:rPr>
              <a:t>Ngày</a:t>
            </a:r>
            <a:r>
              <a:rPr lang="en-US" sz="3600" b="1" dirty="0">
                <a:cs typeface="Times New Roman" pitchFamily="18" charset="0"/>
              </a:rPr>
              <a:t> </a:t>
            </a:r>
            <a:r>
              <a:rPr lang="en-US" sz="3600" b="1" dirty="0" err="1">
                <a:cs typeface="Times New Roman" pitchFamily="18" charset="0"/>
              </a:rPr>
              <a:t>xưa</a:t>
            </a:r>
            <a:r>
              <a:rPr lang="en-US" sz="3600" b="1" dirty="0">
                <a:cs typeface="Times New Roman" pitchFamily="18" charset="0"/>
              </a:rPr>
              <a:t> ... </a:t>
            </a:r>
            <a:r>
              <a:rPr lang="en-US" sz="3600" b="1" dirty="0" err="1">
                <a:cs typeface="Times New Roman" pitchFamily="18" charset="0"/>
              </a:rPr>
              <a:t>tinh</a:t>
            </a:r>
            <a:r>
              <a:rPr lang="en-US" sz="3600" b="1" dirty="0">
                <a:cs typeface="Times New Roman" pitchFamily="18" charset="0"/>
              </a:rPr>
              <a:t> </a:t>
            </a:r>
            <a:r>
              <a:rPr lang="en-US" sz="3600" b="1" dirty="0" err="1">
                <a:cs typeface="Times New Roman" pitchFamily="18" charset="0"/>
              </a:rPr>
              <a:t>thông</a:t>
            </a:r>
            <a:r>
              <a:rPr lang="en-US" sz="3600" b="1" dirty="0">
                <a:cs typeface="Times New Roman" pitchFamily="18" charset="0"/>
              </a:rPr>
              <a:t> </a:t>
            </a:r>
            <a:r>
              <a:rPr lang="en-US" sz="3600" b="1" dirty="0" err="1">
                <a:cs typeface="Times New Roman" pitchFamily="18" charset="0"/>
              </a:rPr>
              <a:t>võ</a:t>
            </a:r>
            <a:r>
              <a:rPr lang="en-US" sz="3600" b="1" dirty="0">
                <a:cs typeface="Times New Roman" pitchFamily="18" charset="0"/>
              </a:rPr>
              <a:t> </a:t>
            </a:r>
            <a:r>
              <a:rPr lang="en-US" sz="3600" b="1" dirty="0" err="1">
                <a:cs typeface="Times New Roman" pitchFamily="18" charset="0"/>
              </a:rPr>
              <a:t>nghệ</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2: </a:t>
            </a:r>
            <a:r>
              <a:rPr lang="en-US" sz="3600" b="1" dirty="0" err="1">
                <a:cs typeface="Times New Roman" pitchFamily="18" charset="0"/>
              </a:rPr>
              <a:t>Hồi</a:t>
            </a:r>
            <a:r>
              <a:rPr lang="en-US" sz="3600" b="1" dirty="0">
                <a:cs typeface="Times New Roman" pitchFamily="18" charset="0"/>
              </a:rPr>
              <a:t> </a:t>
            </a:r>
            <a:r>
              <a:rPr lang="en-US" sz="3600" b="1" dirty="0" err="1">
                <a:cs typeface="Times New Roman" pitchFamily="18" charset="0"/>
              </a:rPr>
              <a:t>ấy</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3: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cánh</a:t>
            </a:r>
            <a:r>
              <a:rPr lang="en-US" sz="3600" b="1" dirty="0">
                <a:cs typeface="Times New Roman" pitchFamily="18" charset="0"/>
              </a:rPr>
              <a:t> </a:t>
            </a:r>
            <a:r>
              <a:rPr lang="en-US" sz="3600" b="1" dirty="0" err="1">
                <a:cs typeface="Times New Roman" pitchFamily="18" charset="0"/>
              </a:rPr>
              <a:t>đồng</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4: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vùng</a:t>
            </a:r>
            <a:r>
              <a:rPr lang="en-US" sz="3600" b="1" dirty="0">
                <a:cs typeface="Times New Roman" pitchFamily="18" charset="0"/>
              </a:rPr>
              <a:t> </a:t>
            </a:r>
            <a:r>
              <a:rPr lang="en-US" sz="3600" b="1" dirty="0" err="1">
                <a:cs typeface="Times New Roman" pitchFamily="18" charset="0"/>
              </a:rPr>
              <a:t>khác</a:t>
            </a:r>
            <a:r>
              <a:rPr lang="en-US" sz="3600" b="1" dirty="0">
                <a:cs typeface="Times New Roman" pitchFamily="18" charset="0"/>
              </a:rPr>
              <a:t>... hai </a:t>
            </a:r>
            <a:r>
              <a:rPr lang="en-US" sz="3600" b="1" dirty="0" err="1">
                <a:cs typeface="Times New Roman" pitchFamily="18" charset="0"/>
              </a:rPr>
              <a:t>bạn</a:t>
            </a:r>
            <a:r>
              <a:rPr lang="en-US" sz="3600" b="1" dirty="0">
                <a:cs typeface="Times New Roman" pitchFamily="18" charset="0"/>
              </a:rPr>
              <a:t> </a:t>
            </a:r>
            <a:r>
              <a:rPr lang="en-US" sz="3600" b="1" dirty="0" err="1">
                <a:cs typeface="Times New Roman" pitchFamily="18" charset="0"/>
              </a:rPr>
              <a:t>lên</a:t>
            </a:r>
            <a:r>
              <a:rPr lang="en-US" sz="3600" b="1" dirty="0">
                <a:cs typeface="Times New Roman" pitchFamily="18" charset="0"/>
              </a:rPr>
              <a:t> </a:t>
            </a:r>
            <a:r>
              <a:rPr lang="en-US" sz="3600" b="1" dirty="0" err="1">
                <a:cs typeface="Times New Roman" pitchFamily="18" charset="0"/>
              </a:rPr>
              <a:t>đường</a:t>
            </a:r>
            <a:r>
              <a:rPr lang="en-US" sz="3600" b="1" dirty="0">
                <a:cs typeface="Times New Roman" pitchFamily="18" charset="0"/>
              </a:rPr>
              <a:t>. </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5: </a:t>
            </a:r>
            <a:r>
              <a:rPr lang="en-US" sz="3600" b="1" dirty="0" err="1">
                <a:cs typeface="Times New Roman" pitchFamily="18" charset="0"/>
              </a:rPr>
              <a:t>Phần</a:t>
            </a:r>
            <a:r>
              <a:rPr lang="en-US" sz="3600" b="1" dirty="0">
                <a:cs typeface="Times New Roman" pitchFamily="18" charset="0"/>
              </a:rPr>
              <a:t> </a:t>
            </a:r>
            <a:r>
              <a:rPr lang="en-US" sz="3600" b="1" dirty="0" err="1">
                <a:cs typeface="Times New Roman" pitchFamily="18" charset="0"/>
              </a:rPr>
              <a:t>còn</a:t>
            </a:r>
            <a:r>
              <a:rPr lang="en-US" sz="3600" b="1" dirty="0">
                <a:cs typeface="Times New Roman" pitchFamily="18" charset="0"/>
              </a:rPr>
              <a:t> </a:t>
            </a:r>
            <a:r>
              <a:rPr lang="en-US" sz="3600" b="1" dirty="0" err="1">
                <a:cs typeface="Times New Roman" pitchFamily="18" charset="0"/>
              </a:rPr>
              <a:t>lại</a:t>
            </a:r>
            <a:r>
              <a:rPr lang="en-US" sz="3600" b="1" dirty="0">
                <a:cs typeface="Times New Roman" pitchFamily="18" charset="0"/>
              </a:rPr>
              <a:t>. </a:t>
            </a:r>
          </a:p>
        </p:txBody>
      </p:sp>
      <p:sp>
        <p:nvSpPr>
          <p:cNvPr id="7" name="Rectangle 1"/>
          <p:cNvSpPr>
            <a:spLocks noChangeArrowheads="1"/>
          </p:cNvSpPr>
          <p:nvPr/>
        </p:nvSpPr>
        <p:spPr bwMode="auto">
          <a:xfrm>
            <a:off x="1048797" y="1997230"/>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vi-VN"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chia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đoạn</a:t>
            </a:r>
            <a:endParaRPr lang="en-US" sz="4000" b="1" dirty="0">
              <a:latin typeface="Times New Roman" pitchFamily="18" charset="0"/>
              <a:cs typeface="Times New Roman" pitchFamily="18" charset="0"/>
            </a:endParaRPr>
          </a:p>
        </p:txBody>
      </p:sp>
      <p:sp>
        <p:nvSpPr>
          <p:cNvPr id="8" name="Rectangle 7"/>
          <p:cNvSpPr>
            <a:spLocks noChangeArrowheads="1"/>
          </p:cNvSpPr>
          <p:nvPr/>
        </p:nvSpPr>
        <p:spPr bwMode="auto">
          <a:xfrm>
            <a:off x="4770381" y="1972656"/>
            <a:ext cx="415498" cy="646331"/>
          </a:xfrm>
          <a:prstGeom prst="rect">
            <a:avLst/>
          </a:prstGeom>
          <a:noFill/>
          <a:ln>
            <a:noFill/>
          </a:ln>
        </p:spPr>
        <p:txBody>
          <a:bodyPr wrap="none">
            <a:spAutoFit/>
          </a:bodyPr>
          <a:lstStyle/>
          <a:p>
            <a:r>
              <a:rPr lang="en-US" sz="3600" b="1" dirty="0">
                <a:solidFill>
                  <a:srgbClr val="FF0000"/>
                </a:solidFill>
                <a:latin typeface="Times New Roman" pitchFamily="18" charset="0"/>
                <a:cs typeface="Times New Roman" pitchFamily="18" charset="0"/>
              </a:rPr>
              <a:t>5</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1545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245901" y="1774232"/>
            <a:ext cx="3005631"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đọc</a:t>
            </a:r>
            <a:endParaRPr lang="en-US" sz="3600" b="1" dirty="0">
              <a:solidFill>
                <a:srgbClr val="C00000"/>
              </a:solidFill>
              <a:latin typeface="Times New Roman" pitchFamily="18" charset="0"/>
              <a:cs typeface="Times New Roman" pitchFamily="18" charset="0"/>
            </a:endParaRPr>
          </a:p>
        </p:txBody>
      </p:sp>
      <p:sp>
        <p:nvSpPr>
          <p:cNvPr id="6" name="TextBox 5"/>
          <p:cNvSpPr txBox="1"/>
          <p:nvPr/>
        </p:nvSpPr>
        <p:spPr>
          <a:xfrm>
            <a:off x="1087821" y="2774731"/>
            <a:ext cx="2032716" cy="584775"/>
          </a:xfrm>
          <a:prstGeom prst="rect">
            <a:avLst/>
          </a:prstGeom>
          <a:noFill/>
        </p:spPr>
        <p:txBody>
          <a:bodyPr wrap="square" rtlCol="0">
            <a:spAutoFit/>
          </a:bodyPr>
          <a:lstStyle/>
          <a:p>
            <a:r>
              <a:rPr lang="en-US" sz="3200" dirty="0">
                <a:latin typeface="Times New Roman" pitchFamily="18" charset="0"/>
                <a:cs typeface="Times New Roman" pitchFamily="18" charset="0"/>
              </a:rPr>
              <a:t>Tan </a:t>
            </a:r>
            <a:r>
              <a:rPr lang="en-US" sz="3200" dirty="0" err="1">
                <a:latin typeface="Times New Roman" pitchFamily="18" charset="0"/>
                <a:cs typeface="Times New Roman" pitchFamily="18" charset="0"/>
              </a:rPr>
              <a:t>hoang</a:t>
            </a:r>
            <a:endParaRPr lang="en-US" sz="3200" dirty="0">
              <a:latin typeface="Times New Roman" pitchFamily="18" charset="0"/>
              <a:cs typeface="Times New Roman" pitchFamily="18" charset="0"/>
            </a:endParaRPr>
          </a:p>
        </p:txBody>
      </p:sp>
      <p:sp>
        <p:nvSpPr>
          <p:cNvPr id="7" name="TextBox 6"/>
          <p:cNvSpPr txBox="1"/>
          <p:nvPr/>
        </p:nvSpPr>
        <p:spPr>
          <a:xfrm>
            <a:off x="1087821" y="3468412"/>
            <a:ext cx="1868111"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endParaRPr lang="en-US" sz="3200" dirty="0">
              <a:latin typeface="Times New Roman" pitchFamily="18" charset="0"/>
              <a:cs typeface="Times New Roman" pitchFamily="18" charset="0"/>
            </a:endParaRPr>
          </a:p>
        </p:txBody>
      </p:sp>
      <p:sp>
        <p:nvSpPr>
          <p:cNvPr id="8" name="TextBox 7"/>
          <p:cNvSpPr txBox="1"/>
          <p:nvPr/>
        </p:nvSpPr>
        <p:spPr>
          <a:xfrm>
            <a:off x="1087821" y="4245445"/>
            <a:ext cx="203271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79467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732</Words>
  <Application>Microsoft Office PowerPoint</Application>
  <PresentationFormat>Widescreen</PresentationFormat>
  <Paragraphs>105</Paragraphs>
  <Slides>23</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inpin heiti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HT81</cp:lastModifiedBy>
  <cp:revision>226</cp:revision>
  <dcterms:created xsi:type="dcterms:W3CDTF">2017-08-18T03:02:00Z</dcterms:created>
  <dcterms:modified xsi:type="dcterms:W3CDTF">2022-01-11T16:13:38Z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