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2" r:id="rId2"/>
    <p:sldId id="303" r:id="rId3"/>
    <p:sldId id="304" r:id="rId4"/>
    <p:sldId id="274" r:id="rId5"/>
    <p:sldId id="307" r:id="rId6"/>
    <p:sldId id="306" r:id="rId7"/>
    <p:sldId id="257" r:id="rId8"/>
    <p:sldId id="293" r:id="rId9"/>
    <p:sldId id="280" r:id="rId10"/>
    <p:sldId id="294" r:id="rId11"/>
    <p:sldId id="295" r:id="rId12"/>
    <p:sldId id="296" r:id="rId13"/>
    <p:sldId id="297" r:id="rId14"/>
    <p:sldId id="298" r:id="rId15"/>
    <p:sldId id="281" r:id="rId16"/>
    <p:sldId id="300" r:id="rId17"/>
    <p:sldId id="260" r:id="rId18"/>
    <p:sldId id="299" r:id="rId19"/>
    <p:sldId id="305" r:id="rId20"/>
    <p:sldId id="301"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sz="3800" b="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3800" b="1"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38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38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38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38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38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38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38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60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A2BC8-800A-4262-8262-01275D3C9DD0}" type="datetimeFigureOut">
              <a:rPr lang="en-US" smtClean="0"/>
              <a:t>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7122-4381-4239-A1F5-55B1E58C3E91}" type="slidenum">
              <a:rPr lang="en-US" smtClean="0"/>
              <a:t>‹#›</a:t>
            </a:fld>
            <a:endParaRPr lang="en-US"/>
          </a:p>
        </p:txBody>
      </p:sp>
    </p:spTree>
    <p:extLst>
      <p:ext uri="{BB962C8B-B14F-4D97-AF65-F5344CB8AC3E}">
        <p14:creationId xmlns:p14="http://schemas.microsoft.com/office/powerpoint/2010/main" val="388555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67122-4381-4239-A1F5-55B1E58C3E91}" type="slidenum">
              <a:rPr lang="en-US" smtClean="0"/>
              <a:t>1</a:t>
            </a:fld>
            <a:endParaRPr lang="en-US"/>
          </a:p>
        </p:txBody>
      </p:sp>
    </p:spTree>
    <p:extLst>
      <p:ext uri="{BB962C8B-B14F-4D97-AF65-F5344CB8AC3E}">
        <p14:creationId xmlns:p14="http://schemas.microsoft.com/office/powerpoint/2010/main" val="77184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D9D11-86CA-491A-B6F1-2EA6FADBEB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4894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67122-4381-4239-A1F5-55B1E58C3E91}" type="slidenum">
              <a:rPr lang="en-US" smtClean="0"/>
              <a:t>15</a:t>
            </a:fld>
            <a:endParaRPr lang="en-US"/>
          </a:p>
        </p:txBody>
      </p:sp>
    </p:spTree>
    <p:extLst>
      <p:ext uri="{BB962C8B-B14F-4D97-AF65-F5344CB8AC3E}">
        <p14:creationId xmlns:p14="http://schemas.microsoft.com/office/powerpoint/2010/main" val="153695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3C71D7-F7CE-49BB-A375-BD912E47A64C}"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extLst>
      <p:ext uri="{BB962C8B-B14F-4D97-AF65-F5344CB8AC3E}">
        <p14:creationId xmlns:p14="http://schemas.microsoft.com/office/powerpoint/2010/main" val="252149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34F609-2975-4483-8214-173547A584A0}"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A558FE-31EB-4924-8633-F902EE519B70}" type="slidenum">
              <a:rPr lang="en-US" altLang="vi-VN"/>
              <a:pPr/>
              <a:t>‹#›</a:t>
            </a:fld>
            <a:endParaRPr lang="en-US" altLang="vi-VN"/>
          </a:p>
        </p:txBody>
      </p:sp>
    </p:spTree>
    <p:extLst>
      <p:ext uri="{BB962C8B-B14F-4D97-AF65-F5344CB8AC3E}">
        <p14:creationId xmlns:p14="http://schemas.microsoft.com/office/powerpoint/2010/main" val="3127009275"/>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24BD1E-D434-4225-9DEF-797A683FC84A}"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70A307-5EE7-4DF5-84B5-557F732C3571}" type="slidenum">
              <a:rPr lang="en-US" altLang="vi-VN"/>
              <a:pPr/>
              <a:t>‹#›</a:t>
            </a:fld>
            <a:endParaRPr lang="en-US" altLang="vi-VN"/>
          </a:p>
        </p:txBody>
      </p:sp>
    </p:spTree>
    <p:extLst>
      <p:ext uri="{BB962C8B-B14F-4D97-AF65-F5344CB8AC3E}">
        <p14:creationId xmlns:p14="http://schemas.microsoft.com/office/powerpoint/2010/main" val="1423155973"/>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1EC8FE-E230-4F47-932E-6B766729B78C}"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0B475F-AE79-4330-950B-574746538164}" type="slidenum">
              <a:rPr lang="en-US" altLang="vi-VN"/>
              <a:pPr/>
              <a:t>‹#›</a:t>
            </a:fld>
            <a:endParaRPr lang="en-US" altLang="vi-VN"/>
          </a:p>
        </p:txBody>
      </p:sp>
    </p:spTree>
    <p:extLst>
      <p:ext uri="{BB962C8B-B14F-4D97-AF65-F5344CB8AC3E}">
        <p14:creationId xmlns:p14="http://schemas.microsoft.com/office/powerpoint/2010/main" val="616194908"/>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4AFFF5-AA75-491E-9803-7898211E9028}"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EB7C17-9A4B-4DE4-BEDD-A09CD36C3F7B}" type="slidenum">
              <a:rPr lang="en-US" altLang="vi-VN"/>
              <a:pPr/>
              <a:t>‹#›</a:t>
            </a:fld>
            <a:endParaRPr lang="en-US" altLang="vi-VN"/>
          </a:p>
        </p:txBody>
      </p:sp>
    </p:spTree>
    <p:extLst>
      <p:ext uri="{BB962C8B-B14F-4D97-AF65-F5344CB8AC3E}">
        <p14:creationId xmlns:p14="http://schemas.microsoft.com/office/powerpoint/2010/main" val="244183363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87B909-1CFE-4394-B348-59EA1F8E7A7F}" type="datetimeFigureOut">
              <a:rPr lang="en-US"/>
              <a:pPr>
                <a:defRPr/>
              </a:pPr>
              <a:t>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E2804E-35DA-459F-BF3E-666C9ADD3C1B}" type="slidenum">
              <a:rPr lang="en-US" altLang="vi-VN"/>
              <a:pPr/>
              <a:t>‹#›</a:t>
            </a:fld>
            <a:endParaRPr lang="en-US" altLang="vi-VN"/>
          </a:p>
        </p:txBody>
      </p:sp>
    </p:spTree>
    <p:extLst>
      <p:ext uri="{BB962C8B-B14F-4D97-AF65-F5344CB8AC3E}">
        <p14:creationId xmlns:p14="http://schemas.microsoft.com/office/powerpoint/2010/main" val="2552738436"/>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57B957-1558-4EDC-BBF2-2F0BE94F3C54}"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F9AAF2-1877-409B-A5BC-BA7EB657018F}" type="slidenum">
              <a:rPr lang="en-US" altLang="vi-VN"/>
              <a:pPr/>
              <a:t>‹#›</a:t>
            </a:fld>
            <a:endParaRPr lang="en-US" altLang="vi-VN"/>
          </a:p>
        </p:txBody>
      </p:sp>
    </p:spTree>
    <p:extLst>
      <p:ext uri="{BB962C8B-B14F-4D97-AF65-F5344CB8AC3E}">
        <p14:creationId xmlns:p14="http://schemas.microsoft.com/office/powerpoint/2010/main" val="326187983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BF4E3D-609C-4321-A49E-0FCE60186A45}" type="datetimeFigureOut">
              <a:rPr lang="en-US"/>
              <a:pPr>
                <a:defRPr/>
              </a:pPr>
              <a:t>1/13/2022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8298BBC-88C9-4106-92A3-FF45448D5418}" type="slidenum">
              <a:rPr lang="en-US" altLang="vi-VN"/>
              <a:pPr/>
              <a:t>‹#›</a:t>
            </a:fld>
            <a:endParaRPr lang="en-US" altLang="vi-VN"/>
          </a:p>
        </p:txBody>
      </p:sp>
    </p:spTree>
    <p:extLst>
      <p:ext uri="{BB962C8B-B14F-4D97-AF65-F5344CB8AC3E}">
        <p14:creationId xmlns:p14="http://schemas.microsoft.com/office/powerpoint/2010/main" val="211398872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00A24D-D5D9-4516-B60E-727B27D82E11}" type="datetimeFigureOut">
              <a:rPr lang="en-US"/>
              <a:pPr>
                <a:defRPr/>
              </a:pPr>
              <a:t>1/13/2022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CB549DF-F91A-4D3B-8384-0C2D8712194C}" type="slidenum">
              <a:rPr lang="en-US" altLang="vi-VN"/>
              <a:pPr/>
              <a:t>‹#›</a:t>
            </a:fld>
            <a:endParaRPr lang="en-US" altLang="vi-VN"/>
          </a:p>
        </p:txBody>
      </p:sp>
    </p:spTree>
    <p:extLst>
      <p:ext uri="{BB962C8B-B14F-4D97-AF65-F5344CB8AC3E}">
        <p14:creationId xmlns:p14="http://schemas.microsoft.com/office/powerpoint/2010/main" val="2069451684"/>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CF8C23-A96B-47D6-ABF9-EE06A5EE27DC}" type="datetimeFigureOut">
              <a:rPr lang="en-US"/>
              <a:pPr>
                <a:defRPr/>
              </a:pPr>
              <a:t>1/13/2022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FC5FEC7-03CC-43E3-8461-77A710FF18FE}" type="slidenum">
              <a:rPr lang="en-US" altLang="vi-VN"/>
              <a:pPr/>
              <a:t>‹#›</a:t>
            </a:fld>
            <a:endParaRPr lang="en-US" altLang="vi-VN"/>
          </a:p>
        </p:txBody>
      </p:sp>
    </p:spTree>
    <p:extLst>
      <p:ext uri="{BB962C8B-B14F-4D97-AF65-F5344CB8AC3E}">
        <p14:creationId xmlns:p14="http://schemas.microsoft.com/office/powerpoint/2010/main" val="153515666"/>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246082-FD9B-4EE4-B0A1-91B7F965DCD4}"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A02F37-E900-4185-AE1D-D67654F15672}" type="slidenum">
              <a:rPr lang="en-US" altLang="vi-VN"/>
              <a:pPr/>
              <a:t>‹#›</a:t>
            </a:fld>
            <a:endParaRPr lang="en-US" altLang="vi-VN"/>
          </a:p>
        </p:txBody>
      </p:sp>
    </p:spTree>
    <p:extLst>
      <p:ext uri="{BB962C8B-B14F-4D97-AF65-F5344CB8AC3E}">
        <p14:creationId xmlns:p14="http://schemas.microsoft.com/office/powerpoint/2010/main" val="3229151209"/>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849EA3-65DF-4F1F-8CA3-AAEEBCCA0986}" type="datetimeFigureOut">
              <a:rPr lang="en-US"/>
              <a:pPr>
                <a:defRPr/>
              </a:pPr>
              <a:t>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74CFCD-8B76-4408-883E-41109903D5FC}" type="slidenum">
              <a:rPr lang="en-US" altLang="vi-VN"/>
              <a:pPr/>
              <a:t>‹#›</a:t>
            </a:fld>
            <a:endParaRPr lang="en-US" altLang="vi-VN"/>
          </a:p>
        </p:txBody>
      </p:sp>
    </p:spTree>
    <p:extLst>
      <p:ext uri="{BB962C8B-B14F-4D97-AF65-F5344CB8AC3E}">
        <p14:creationId xmlns:p14="http://schemas.microsoft.com/office/powerpoint/2010/main" val="2109506164"/>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defRPr>
            </a:lvl1pPr>
          </a:lstStyle>
          <a:p>
            <a:pPr>
              <a:defRPr/>
            </a:pPr>
            <a:fld id="{C40BEE55-01B3-4601-BD39-B7AAC31F474B}" type="datetimeFigureOut">
              <a:rPr lang="en-US"/>
              <a:pPr>
                <a:defRPr/>
              </a:pPr>
              <a:t>1/13/2022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B7CB057C-906D-40A3-BCBD-FF5C5D199B7E}"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 y="13850"/>
            <a:ext cx="2006626" cy="200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5" y="3629165"/>
            <a:ext cx="1698802" cy="325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5492"/>
            <a:ext cx="1344998" cy="287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12"/>
          <p:cNvGrpSpPr>
            <a:grpSpLocks/>
          </p:cNvGrpSpPr>
          <p:nvPr/>
        </p:nvGrpSpPr>
        <p:grpSpPr bwMode="auto">
          <a:xfrm>
            <a:off x="3447261" y="1022946"/>
            <a:ext cx="2099784" cy="1815425"/>
            <a:chOff x="1056" y="0"/>
            <a:chExt cx="1965" cy="2160"/>
          </a:xfrm>
        </p:grpSpPr>
        <p:pic>
          <p:nvPicPr>
            <p:cNvPr id="2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0"/>
              <a:ext cx="196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4"/>
            <p:cNvSpPr>
              <a:spLocks noChangeArrowheads="1"/>
            </p:cNvSpPr>
            <p:nvPr/>
          </p:nvSpPr>
          <p:spPr bwMode="auto">
            <a:xfrm>
              <a:off x="1488" y="1872"/>
              <a:ext cx="1104" cy="19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499">
                <a:solidFill>
                  <a:srgbClr val="FF0000"/>
                </a:solidFill>
                <a:latin typeface=".VnBodoniH" panose="020B7200000000000000" pitchFamily="34" charset="0"/>
              </a:endParaRPr>
            </a:p>
          </p:txBody>
        </p:sp>
      </p:grpSp>
      <p:pic>
        <p:nvPicPr>
          <p:cNvPr id="25"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707" y="5041663"/>
            <a:ext cx="2074691" cy="18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8"/>
          <p:cNvGrpSpPr>
            <a:grpSpLocks/>
          </p:cNvGrpSpPr>
          <p:nvPr/>
        </p:nvGrpSpPr>
        <p:grpSpPr bwMode="auto">
          <a:xfrm>
            <a:off x="3318165" y="3761793"/>
            <a:ext cx="2404584" cy="1705708"/>
            <a:chOff x="5225" y="9335"/>
            <a:chExt cx="2520" cy="1750"/>
          </a:xfrm>
        </p:grpSpPr>
        <p:sp>
          <p:nvSpPr>
            <p:cNvPr id="2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8"/>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22825" tIns="11413" rIns="22825" bIns="1141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449">
                <a:latin typeface="Times New Roman" panose="02020603050405020304" pitchFamily="18" charset="0"/>
              </a:endParaRPr>
            </a:p>
          </p:txBody>
        </p:sp>
        <p:pic>
          <p:nvPicPr>
            <p:cNvPr id="28" name="Picture 26" descr="cosm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descr="BOOK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4" descr="BOOK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3" descr="QUILLP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25" tIns="11413" rIns="22825" bIns="1141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00">
                  <a:latin typeface="Times New Roman" panose="02020603050405020304" pitchFamily="18" charset="0"/>
                </a:rPr>
                <a:t> </a:t>
              </a:r>
              <a:endParaRPr lang="en-US" altLang="en-US" sz="1198">
                <a:latin typeface="Times New Roman" panose="02020603050405020304" pitchFamily="18" charset="0"/>
              </a:endParaRPr>
            </a:p>
          </p:txBody>
        </p:sp>
        <p:sp>
          <p:nvSpPr>
            <p:cNvPr id="3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25" tIns="11413" rIns="22825" bIns="1141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198">
                <a:latin typeface="Times New Roman" panose="02020603050405020304" pitchFamily="18" charset="0"/>
              </a:endParaRPr>
            </a:p>
          </p:txBody>
        </p:sp>
        <p:sp>
          <p:nvSpPr>
            <p:cNvPr id="3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599" kern="10" dirty="0">
                  <a:solidFill>
                    <a:srgbClr val="FFFFFF"/>
                  </a:solidFill>
                  <a:cs typeface="Arial" panose="020B0604020202020204" pitchFamily="34" charset="0"/>
                </a:rPr>
                <a:t>NĂM </a:t>
              </a:r>
            </a:p>
          </p:txBody>
        </p:sp>
        <p:sp>
          <p:nvSpPr>
            <p:cNvPr id="3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25" tIns="11413" rIns="22825" bIns="1141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vi-VN" altLang="en-US" sz="1198">
                <a:latin typeface="Times New Roman" panose="02020603050405020304" pitchFamily="18" charset="0"/>
              </a:endParaRPr>
            </a:p>
          </p:txBody>
        </p:sp>
      </p:grpSp>
      <p:sp>
        <p:nvSpPr>
          <p:cNvPr id="36" name="WordArt 10"/>
          <p:cNvSpPr>
            <a:spLocks noChangeArrowheads="1" noChangeShapeType="1" noTextEdit="1"/>
          </p:cNvSpPr>
          <p:nvPr/>
        </p:nvSpPr>
        <p:spPr bwMode="auto">
          <a:xfrm>
            <a:off x="2579077" y="3078529"/>
            <a:ext cx="3839308" cy="584933"/>
          </a:xfrm>
          <a:prstGeom prst="rect">
            <a:avLst/>
          </a:prstGeom>
        </p:spPr>
        <p:txBody>
          <a:bodyPr wrap="none" fromWordArt="1">
            <a:prstTxWarp prst="textPlain">
              <a:avLst>
                <a:gd name="adj" fmla="val 49866"/>
              </a:avLst>
            </a:prstTxWarp>
          </a:bodyPr>
          <a:lstStyle/>
          <a:p>
            <a:pPr algn="ctr"/>
            <a:r>
              <a:rPr lang="en-US" sz="2769" kern="10" dirty="0">
                <a:ln w="9525">
                  <a:solidFill>
                    <a:srgbClr val="0000FF"/>
                  </a:solidFill>
                  <a:round/>
                  <a:headEnd/>
                  <a:tailEnd/>
                </a:ln>
                <a:solidFill>
                  <a:srgbClr val="000000"/>
                </a:solidFill>
              </a:rPr>
              <a:t>Tập đọc – </a:t>
            </a:r>
            <a:r>
              <a:rPr lang="en-US" sz="2769" kern="10" dirty="0" err="1">
                <a:ln w="9525">
                  <a:solidFill>
                    <a:srgbClr val="0000FF"/>
                  </a:solidFill>
                  <a:round/>
                  <a:headEnd/>
                  <a:tailEnd/>
                </a:ln>
                <a:solidFill>
                  <a:srgbClr val="000000"/>
                </a:solidFill>
              </a:rPr>
              <a:t>Lớp</a:t>
            </a:r>
            <a:r>
              <a:rPr lang="en-US" sz="2769" kern="10" dirty="0">
                <a:ln w="9525">
                  <a:solidFill>
                    <a:srgbClr val="0000FF"/>
                  </a:solidFill>
                  <a:round/>
                  <a:headEnd/>
                  <a:tailEnd/>
                </a:ln>
                <a:solidFill>
                  <a:srgbClr val="000000"/>
                </a:solidFill>
              </a:rPr>
              <a:t> </a:t>
            </a:r>
            <a:r>
              <a:rPr lang="en-US" sz="2769" kern="10" dirty="0" smtClean="0">
                <a:ln w="9525">
                  <a:solidFill>
                    <a:srgbClr val="0000FF"/>
                  </a:solidFill>
                  <a:round/>
                  <a:headEnd/>
                  <a:tailEnd/>
                </a:ln>
                <a:solidFill>
                  <a:srgbClr val="000000"/>
                </a:solidFill>
              </a:rPr>
              <a:t>4</a:t>
            </a:r>
            <a:endParaRPr lang="en-US" sz="2769" kern="10" dirty="0">
              <a:ln w="9525">
                <a:solidFill>
                  <a:srgbClr val="0000FF"/>
                </a:solidFill>
                <a:round/>
                <a:headEnd/>
                <a:tailEnd/>
              </a:ln>
              <a:solidFill>
                <a:srgbClr val="000000"/>
              </a:solidFill>
            </a:endParaRPr>
          </a:p>
        </p:txBody>
      </p:sp>
    </p:spTree>
    <p:extLst>
      <p:ext uri="{BB962C8B-B14F-4D97-AF65-F5344CB8AC3E}">
        <p14:creationId xmlns:p14="http://schemas.microsoft.com/office/powerpoint/2010/main" val="779708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grpSp>
        <p:nvGrpSpPr>
          <p:cNvPr id="15" name="Group 14"/>
          <p:cNvGrpSpPr/>
          <p:nvPr/>
        </p:nvGrpSpPr>
        <p:grpSpPr>
          <a:xfrm>
            <a:off x="892792" y="952482"/>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5" name="Text Box 13"/>
          <p:cNvSpPr txBox="1">
            <a:spLocks noChangeArrowheads="1"/>
          </p:cNvSpPr>
          <p:nvPr/>
        </p:nvSpPr>
        <p:spPr bwMode="auto">
          <a:xfrm>
            <a:off x="152400" y="3341672"/>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sz="2800" dirty="0">
                <a:latin typeface="Times New Roman" panose="02020603050405020304" pitchFamily="18" charset="0"/>
              </a:rPr>
              <a:t>     1. Trong “câu chuyện cổ tích này”, ai là người được sinh ra đầu tiên ? Chi tiết nào cho em biết được điều đó ?</a:t>
            </a:r>
          </a:p>
        </p:txBody>
      </p:sp>
      <p:sp>
        <p:nvSpPr>
          <p:cNvPr id="4" name="TextBox 3"/>
          <p:cNvSpPr txBox="1"/>
          <p:nvPr/>
        </p:nvSpPr>
        <p:spPr>
          <a:xfrm flipH="1">
            <a:off x="142071" y="4254816"/>
            <a:ext cx="8958943" cy="1938992"/>
          </a:xfrm>
          <a:prstGeom prst="rect">
            <a:avLst/>
          </a:prstGeom>
          <a:noFill/>
        </p:spPr>
        <p:txBody>
          <a:bodyPr wrap="square" rtlCol="0">
            <a:spAutoFit/>
          </a:bodyPr>
          <a:lstStyle/>
          <a:p>
            <a:pPr algn="ctr"/>
            <a:r>
              <a:rPr lang="en-US" altLang="en-US" sz="3000" dirty="0">
                <a:solidFill>
                  <a:srgbClr val="C00000"/>
                </a:solidFill>
              </a:rPr>
              <a:t>Trẻ em được sinh ra đầu tiên trên Trái Đất. Chi tiết: </a:t>
            </a:r>
          </a:p>
          <a:p>
            <a:pPr algn="ctr"/>
            <a:r>
              <a:rPr lang="en-US" altLang="en-US" sz="3000" dirty="0">
                <a:solidFill>
                  <a:srgbClr val="C00000"/>
                </a:solidFill>
              </a:rPr>
              <a:t>Chỉ toàn là trẻ con</a:t>
            </a:r>
          </a:p>
          <a:p>
            <a:pPr algn="ctr"/>
            <a:r>
              <a:rPr lang="en-US" altLang="en-US" sz="3000" dirty="0">
                <a:solidFill>
                  <a:srgbClr val="C00000"/>
                </a:solidFill>
              </a:rPr>
              <a:t>      Trên trái đất trụi trần</a:t>
            </a:r>
          </a:p>
          <a:p>
            <a:pPr algn="ctr"/>
            <a:r>
              <a:rPr lang="en-US" altLang="en-US" sz="3000" dirty="0">
                <a:solidFill>
                  <a:srgbClr val="C00000"/>
                </a:solidFill>
              </a:rPr>
              <a:t>            Không dáng cây ngọn cỏ.</a:t>
            </a:r>
          </a:p>
        </p:txBody>
      </p:sp>
    </p:spTree>
    <p:extLst>
      <p:ext uri="{BB962C8B-B14F-4D97-AF65-F5344CB8AC3E}">
        <p14:creationId xmlns:p14="http://schemas.microsoft.com/office/powerpoint/2010/main" val="146426072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5"/>
                                        </p:tgtEl>
                                        <p:attrNameLst>
                                          <p:attrName>ppt_x</p:attrName>
                                        </p:attrNameLst>
                                      </p:cBhvr>
                                      <p:tavLst>
                                        <p:tav tm="0">
                                          <p:val>
                                            <p:strVal val="ppt_x"/>
                                          </p:val>
                                        </p:tav>
                                        <p:tav tm="100000">
                                          <p:val>
                                            <p:strVal val="ppt_x"/>
                                          </p:val>
                                        </p:tav>
                                      </p:tavLst>
                                    </p:anim>
                                    <p:anim calcmode="lin" valueType="num">
                                      <p:cBhvr additive="base">
                                        <p:cTn id="12" dur="500"/>
                                        <p:tgtEl>
                                          <p:spTgt spid="25"/>
                                        </p:tgtEl>
                                        <p:attrNameLst>
                                          <p:attrName>ppt_y</p:attrName>
                                        </p:attrNameLst>
                                      </p:cBhvr>
                                      <p:tavLst>
                                        <p:tav tm="0">
                                          <p:val>
                                            <p:strVal val="ppt_y"/>
                                          </p:val>
                                        </p:tav>
                                        <p:tav tm="100000">
                                          <p:val>
                                            <p:strVal val="1+ppt_h/2"/>
                                          </p:val>
                                        </p:tav>
                                      </p:tavLst>
                                    </p:anim>
                                    <p:set>
                                      <p:cBhvr>
                                        <p:cTn id="13" dur="1" fill="hold">
                                          <p:stCondLst>
                                            <p:cond delay="499"/>
                                          </p:stCondLst>
                                        </p:cTn>
                                        <p:tgtEl>
                                          <p:spTgt spid="2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8201" name="Text Box 35"/>
          <p:cNvSpPr txBox="1">
            <a:spLocks noChangeArrowheads="1"/>
          </p:cNvSpPr>
          <p:nvPr/>
        </p:nvSpPr>
        <p:spPr bwMode="auto">
          <a:xfrm>
            <a:off x="5366325" y="1520492"/>
            <a:ext cx="210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trụi trần</a:t>
            </a:r>
          </a:p>
        </p:txBody>
      </p:sp>
      <p:grpSp>
        <p:nvGrpSpPr>
          <p:cNvPr id="15" name="Group 14"/>
          <p:cNvGrpSpPr/>
          <p:nvPr/>
        </p:nvGrpSpPr>
        <p:grpSpPr>
          <a:xfrm>
            <a:off x="892792" y="952482"/>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1" name="TextBox 2"/>
          <p:cNvSpPr txBox="1">
            <a:spLocks noChangeArrowheads="1"/>
          </p:cNvSpPr>
          <p:nvPr/>
        </p:nvSpPr>
        <p:spPr bwMode="auto">
          <a:xfrm>
            <a:off x="511792" y="3277405"/>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dirty="0">
                <a:latin typeface="Times New Roman" panose="02020603050405020304" pitchFamily="18" charset="0"/>
              </a:rPr>
              <a:t>Trẻ con được sinh ra đầu tiên, lúc ấy cuộc sống trên trái đất như thế nào?</a:t>
            </a:r>
          </a:p>
        </p:txBody>
      </p:sp>
      <p:sp>
        <p:nvSpPr>
          <p:cNvPr id="22" name="TextBox 21"/>
          <p:cNvSpPr txBox="1">
            <a:spLocks noChangeArrowheads="1"/>
          </p:cNvSpPr>
          <p:nvPr/>
        </p:nvSpPr>
        <p:spPr bwMode="auto">
          <a:xfrm>
            <a:off x="0" y="42767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rgbClr val="C00000"/>
                </a:solidFill>
                <a:latin typeface="Times New Roman" panose="02020603050405020304" pitchFamily="18" charset="0"/>
              </a:rPr>
              <a:t>Lúc ấy trái đất trụi trần, không dáng cây ngọn cỏ.</a:t>
            </a:r>
          </a:p>
        </p:txBody>
      </p:sp>
    </p:spTree>
    <p:extLst>
      <p:ext uri="{BB962C8B-B14F-4D97-AF65-F5344CB8AC3E}">
        <p14:creationId xmlns:p14="http://schemas.microsoft.com/office/powerpoint/2010/main" val="371589440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1"/>
                                        </p:tgtEl>
                                        <p:attrNameLst>
                                          <p:attrName>ppt_x</p:attrName>
                                        </p:attrNameLst>
                                      </p:cBhvr>
                                      <p:tavLst>
                                        <p:tav tm="0">
                                          <p:val>
                                            <p:strVal val="ppt_x"/>
                                          </p:val>
                                        </p:tav>
                                        <p:tav tm="100000">
                                          <p:val>
                                            <p:strVal val="ppt_x"/>
                                          </p:val>
                                        </p:tav>
                                      </p:tavLst>
                                    </p:anim>
                                    <p:anim calcmode="lin" valueType="num">
                                      <p:cBhvr additive="base">
                                        <p:cTn id="12" dur="500"/>
                                        <p:tgtEl>
                                          <p:spTgt spid="21"/>
                                        </p:tgtEl>
                                        <p:attrNameLst>
                                          <p:attrName>ppt_y</p:attrName>
                                        </p:attrNameLst>
                                      </p:cBhvr>
                                      <p:tavLst>
                                        <p:tav tm="0">
                                          <p:val>
                                            <p:strVal val="ppt_y"/>
                                          </p:val>
                                        </p:tav>
                                        <p:tav tm="100000">
                                          <p:val>
                                            <p:strVal val="1+ppt_h/2"/>
                                          </p:val>
                                        </p:tav>
                                      </p:tavLst>
                                    </p:anim>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wipe(down)">
                                      <p:cBhvr>
                                        <p:cTn id="23"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21" grpId="0"/>
      <p:bldP spid="21" grpId="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8201" name="Text Box 35"/>
          <p:cNvSpPr txBox="1">
            <a:spLocks noChangeArrowheads="1"/>
          </p:cNvSpPr>
          <p:nvPr/>
        </p:nvSpPr>
        <p:spPr bwMode="auto">
          <a:xfrm>
            <a:off x="5366325" y="1520492"/>
            <a:ext cx="210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trụi trần</a:t>
            </a:r>
          </a:p>
        </p:txBody>
      </p:sp>
      <p:grpSp>
        <p:nvGrpSpPr>
          <p:cNvPr id="15" name="Group 14"/>
          <p:cNvGrpSpPr/>
          <p:nvPr/>
        </p:nvGrpSpPr>
        <p:grpSpPr>
          <a:xfrm>
            <a:off x="892792" y="952482"/>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3" name="Text Box 13"/>
          <p:cNvSpPr txBox="1">
            <a:spLocks noChangeArrowheads="1"/>
          </p:cNvSpPr>
          <p:nvPr/>
        </p:nvSpPr>
        <p:spPr bwMode="auto">
          <a:xfrm>
            <a:off x="216089" y="3082830"/>
            <a:ext cx="8763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2. Sau khi trẻ em được sinh ra, vì sao cần có ngay Mặt trời ?</a:t>
            </a:r>
          </a:p>
        </p:txBody>
      </p:sp>
      <p:sp>
        <p:nvSpPr>
          <p:cNvPr id="4" name="TextBox 3"/>
          <p:cNvSpPr txBox="1"/>
          <p:nvPr/>
        </p:nvSpPr>
        <p:spPr>
          <a:xfrm>
            <a:off x="177989" y="3566067"/>
            <a:ext cx="8508811" cy="584775"/>
          </a:xfrm>
          <a:prstGeom prst="rect">
            <a:avLst/>
          </a:prstGeom>
          <a:noFill/>
        </p:spPr>
        <p:txBody>
          <a:bodyPr wrap="square" rtlCol="0">
            <a:spAutoFit/>
          </a:bodyPr>
          <a:lstStyle/>
          <a:p>
            <a:r>
              <a:rPr lang="en-US" altLang="en-US" sz="3200" dirty="0">
                <a:solidFill>
                  <a:srgbClr val="C00000"/>
                </a:solidFill>
              </a:rPr>
              <a:t>Vì Mặt trời giúp cho trẻ con nhìn rõ mọi vật.</a:t>
            </a:r>
          </a:p>
        </p:txBody>
      </p:sp>
      <p:sp>
        <p:nvSpPr>
          <p:cNvPr id="25" name="Text Box 13"/>
          <p:cNvSpPr txBox="1">
            <a:spLocks noChangeArrowheads="1"/>
          </p:cNvSpPr>
          <p:nvPr/>
        </p:nvSpPr>
        <p:spPr bwMode="auto">
          <a:xfrm>
            <a:off x="11113" y="403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3. Sau khi trẻ sinh ra vì sao cần có ngay người mẹ ?</a:t>
            </a:r>
          </a:p>
        </p:txBody>
      </p:sp>
      <p:sp>
        <p:nvSpPr>
          <p:cNvPr id="5" name="TextBox 4"/>
          <p:cNvSpPr txBox="1"/>
          <p:nvPr/>
        </p:nvSpPr>
        <p:spPr>
          <a:xfrm flipH="1">
            <a:off x="216089" y="4033616"/>
            <a:ext cx="8324080" cy="1077218"/>
          </a:xfrm>
          <a:prstGeom prst="rect">
            <a:avLst/>
          </a:prstGeom>
          <a:noFill/>
        </p:spPr>
        <p:txBody>
          <a:bodyPr wrap="square" rtlCol="0">
            <a:spAutoFit/>
          </a:bodyPr>
          <a:lstStyle/>
          <a:p>
            <a:r>
              <a:rPr lang="en-US" altLang="en-US" sz="3200" dirty="0">
                <a:solidFill>
                  <a:srgbClr val="C00000"/>
                </a:solidFill>
              </a:rPr>
              <a:t>Vì trẻ cần tình yêu và lời ru; trẻ cần bế bồng chăm sóc</a:t>
            </a:r>
            <a:endParaRPr lang="en-US" sz="3200" dirty="0">
              <a:solidFill>
                <a:srgbClr val="C00000"/>
              </a:solidFill>
            </a:endParaRPr>
          </a:p>
        </p:txBody>
      </p:sp>
    </p:spTree>
    <p:extLst>
      <p:ext uri="{BB962C8B-B14F-4D97-AF65-F5344CB8AC3E}">
        <p14:creationId xmlns:p14="http://schemas.microsoft.com/office/powerpoint/2010/main" val="287457738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3"/>
                                        </p:tgtEl>
                                        <p:attrNameLst>
                                          <p:attrName>ppt_x</p:attrName>
                                        </p:attrNameLst>
                                      </p:cBhvr>
                                      <p:tavLst>
                                        <p:tav tm="0">
                                          <p:val>
                                            <p:strVal val="ppt_x"/>
                                          </p:val>
                                        </p:tav>
                                        <p:tav tm="100000">
                                          <p:val>
                                            <p:strVal val="ppt_x"/>
                                          </p:val>
                                        </p:tav>
                                      </p:tavLst>
                                    </p:anim>
                                    <p:anim calcmode="lin" valueType="num">
                                      <p:cBhvr additive="base">
                                        <p:cTn id="12" dur="500"/>
                                        <p:tgtEl>
                                          <p:spTgt spid="23"/>
                                        </p:tgtEl>
                                        <p:attrNameLst>
                                          <p:attrName>ppt_y</p:attrName>
                                        </p:attrNameLst>
                                      </p:cBhvr>
                                      <p:tavLst>
                                        <p:tav tm="0">
                                          <p:val>
                                            <p:strVal val="ppt_y"/>
                                          </p:val>
                                        </p:tav>
                                        <p:tav tm="100000">
                                          <p:val>
                                            <p:strVal val="1+ppt_h/2"/>
                                          </p:val>
                                        </p:tav>
                                      </p:tavLst>
                                    </p:anim>
                                    <p:set>
                                      <p:cBhvr>
                                        <p:cTn id="13" dur="1" fill="hold">
                                          <p:stCondLst>
                                            <p:cond delay="499"/>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5"/>
                                        </p:tgtEl>
                                        <p:attrNameLst>
                                          <p:attrName>ppt_x</p:attrName>
                                        </p:attrNameLst>
                                      </p:cBhvr>
                                      <p:tavLst>
                                        <p:tav tm="0">
                                          <p:val>
                                            <p:strVal val="ppt_x"/>
                                          </p:val>
                                        </p:tav>
                                        <p:tav tm="100000">
                                          <p:val>
                                            <p:strVal val="ppt_x"/>
                                          </p:val>
                                        </p:tav>
                                      </p:tavLst>
                                    </p:anim>
                                    <p:anim calcmode="lin" valueType="num">
                                      <p:cBhvr additive="base">
                                        <p:cTn id="28" dur="500"/>
                                        <p:tgtEl>
                                          <p:spTgt spid="25"/>
                                        </p:tgtEl>
                                        <p:attrNameLst>
                                          <p:attrName>ppt_y</p:attrName>
                                        </p:attrNameLst>
                                      </p:cBhvr>
                                      <p:tavLst>
                                        <p:tav tm="0">
                                          <p:val>
                                            <p:strVal val="ppt_y"/>
                                          </p:val>
                                        </p:tav>
                                        <p:tav tm="100000">
                                          <p:val>
                                            <p:strVal val="1+ppt_h/2"/>
                                          </p:val>
                                        </p:tav>
                                      </p:tavLst>
                                    </p:anim>
                                    <p:set>
                                      <p:cBhvr>
                                        <p:cTn id="29" dur="1" fill="hold">
                                          <p:stCondLst>
                                            <p:cond delay="499"/>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4" grpId="0"/>
      <p:bldP spid="25" grpId="0"/>
      <p:bldP spid="25"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8201" name="Text Box 35"/>
          <p:cNvSpPr txBox="1">
            <a:spLocks noChangeArrowheads="1"/>
          </p:cNvSpPr>
          <p:nvPr/>
        </p:nvSpPr>
        <p:spPr bwMode="auto">
          <a:xfrm>
            <a:off x="5366325" y="1520492"/>
            <a:ext cx="210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trụi trần</a:t>
            </a:r>
          </a:p>
        </p:txBody>
      </p:sp>
      <p:grpSp>
        <p:nvGrpSpPr>
          <p:cNvPr id="15" name="Group 14"/>
          <p:cNvGrpSpPr/>
          <p:nvPr/>
        </p:nvGrpSpPr>
        <p:grpSpPr>
          <a:xfrm>
            <a:off x="892792" y="952482"/>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1" name="Text Box 13"/>
          <p:cNvSpPr txBox="1">
            <a:spLocks noChangeArrowheads="1"/>
          </p:cNvSpPr>
          <p:nvPr/>
        </p:nvSpPr>
        <p:spPr bwMode="auto">
          <a:xfrm>
            <a:off x="9525" y="321157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4. Bố và thầy giáo giúp trẻ em những gì ?</a:t>
            </a:r>
          </a:p>
        </p:txBody>
      </p:sp>
      <p:sp>
        <p:nvSpPr>
          <p:cNvPr id="6" name="TextBox 5"/>
          <p:cNvSpPr txBox="1"/>
          <p:nvPr/>
        </p:nvSpPr>
        <p:spPr>
          <a:xfrm>
            <a:off x="283191" y="3585071"/>
            <a:ext cx="8458200" cy="1569660"/>
          </a:xfrm>
          <a:prstGeom prst="rect">
            <a:avLst/>
          </a:prstGeom>
          <a:noFill/>
        </p:spPr>
        <p:txBody>
          <a:bodyPr wrap="square" rtlCol="0">
            <a:spAutoFit/>
          </a:bodyPr>
          <a:lstStyle/>
          <a:p>
            <a:pPr algn="just"/>
            <a:r>
              <a:rPr lang="en-US" altLang="en-US" sz="3200" dirty="0">
                <a:solidFill>
                  <a:srgbClr val="C00000"/>
                </a:solidFill>
              </a:rPr>
              <a:t>- Bố giúp trẻ hiểu biết, bảo cho trẻ ngoan, dạy cho trẻ biết nghĩ.</a:t>
            </a:r>
          </a:p>
          <a:p>
            <a:pPr algn="just"/>
            <a:r>
              <a:rPr lang="en-US" altLang="en-US" sz="3200" dirty="0">
                <a:solidFill>
                  <a:srgbClr val="C00000"/>
                </a:solidFill>
              </a:rPr>
              <a:t>- Thầy giáo dạy cho trẻ học hành.</a:t>
            </a:r>
          </a:p>
        </p:txBody>
      </p:sp>
    </p:spTree>
    <p:extLst>
      <p:ext uri="{BB962C8B-B14F-4D97-AF65-F5344CB8AC3E}">
        <p14:creationId xmlns:p14="http://schemas.microsoft.com/office/powerpoint/2010/main" val="409196452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1"/>
                                        </p:tgtEl>
                                        <p:attrNameLst>
                                          <p:attrName>ppt_x</p:attrName>
                                        </p:attrNameLst>
                                      </p:cBhvr>
                                      <p:tavLst>
                                        <p:tav tm="0">
                                          <p:val>
                                            <p:strVal val="ppt_x"/>
                                          </p:val>
                                        </p:tav>
                                        <p:tav tm="100000">
                                          <p:val>
                                            <p:strVal val="ppt_x"/>
                                          </p:val>
                                        </p:tav>
                                      </p:tavLst>
                                    </p:anim>
                                    <p:anim calcmode="lin" valueType="num">
                                      <p:cBhvr additive="base">
                                        <p:cTn id="12" dur="500"/>
                                        <p:tgtEl>
                                          <p:spTgt spid="21"/>
                                        </p:tgtEl>
                                        <p:attrNameLst>
                                          <p:attrName>ppt_y</p:attrName>
                                        </p:attrNameLst>
                                      </p:cBhvr>
                                      <p:tavLst>
                                        <p:tav tm="0">
                                          <p:val>
                                            <p:strVal val="ppt_y"/>
                                          </p:val>
                                        </p:tav>
                                        <p:tav tm="100000">
                                          <p:val>
                                            <p:strVal val="1+ppt_h/2"/>
                                          </p:val>
                                        </p:tav>
                                      </p:tavLst>
                                    </p:anim>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8201" name="Text Box 35"/>
          <p:cNvSpPr txBox="1">
            <a:spLocks noChangeArrowheads="1"/>
          </p:cNvSpPr>
          <p:nvPr/>
        </p:nvSpPr>
        <p:spPr bwMode="auto">
          <a:xfrm>
            <a:off x="5366325" y="1520492"/>
            <a:ext cx="210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trụi trần</a:t>
            </a:r>
          </a:p>
        </p:txBody>
      </p:sp>
      <p:grpSp>
        <p:nvGrpSpPr>
          <p:cNvPr id="15" name="Group 14"/>
          <p:cNvGrpSpPr/>
          <p:nvPr/>
        </p:nvGrpSpPr>
        <p:grpSpPr>
          <a:xfrm>
            <a:off x="824552" y="998560"/>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4" name="Text Box 36"/>
          <p:cNvSpPr txBox="1">
            <a:spLocks noChangeArrowheads="1"/>
          </p:cNvSpPr>
          <p:nvPr/>
        </p:nvSpPr>
        <p:spPr bwMode="auto">
          <a:xfrm>
            <a:off x="5377216" y="203010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mặt bể</a:t>
            </a:r>
          </a:p>
        </p:txBody>
      </p:sp>
      <p:sp>
        <p:nvSpPr>
          <p:cNvPr id="22" name="Text Box 13"/>
          <p:cNvSpPr txBox="1">
            <a:spLocks noChangeArrowheads="1"/>
          </p:cNvSpPr>
          <p:nvPr/>
        </p:nvSpPr>
        <p:spPr bwMode="auto">
          <a:xfrm>
            <a:off x="136578" y="3179428"/>
            <a:ext cx="90074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5. Trẻ em biết được những gì nhờ bố và thầy giáo?</a:t>
            </a:r>
          </a:p>
        </p:txBody>
      </p:sp>
      <p:sp>
        <p:nvSpPr>
          <p:cNvPr id="23" name="Text Box 13"/>
          <p:cNvSpPr txBox="1">
            <a:spLocks noChangeArrowheads="1"/>
          </p:cNvSpPr>
          <p:nvPr/>
        </p:nvSpPr>
        <p:spPr bwMode="auto">
          <a:xfrm>
            <a:off x="136578" y="4648200"/>
            <a:ext cx="8086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solidFill>
                  <a:schemeClr val="tx1">
                    <a:lumMod val="95000"/>
                    <a:lumOff val="5000"/>
                  </a:schemeClr>
                </a:solidFill>
                <a:latin typeface="Times New Roman" panose="02020603050405020304" pitchFamily="18" charset="0"/>
              </a:rPr>
              <a:t>6. Bài học đầu tiên thầy dạy cho trẻ là gì?</a:t>
            </a:r>
          </a:p>
        </p:txBody>
      </p:sp>
      <p:sp>
        <p:nvSpPr>
          <p:cNvPr id="4" name="TextBox 3"/>
          <p:cNvSpPr txBox="1"/>
          <p:nvPr/>
        </p:nvSpPr>
        <p:spPr>
          <a:xfrm>
            <a:off x="15874" y="3652884"/>
            <a:ext cx="8975725" cy="1077218"/>
          </a:xfrm>
          <a:prstGeom prst="rect">
            <a:avLst/>
          </a:prstGeom>
          <a:noFill/>
        </p:spPr>
        <p:txBody>
          <a:bodyPr wrap="square" rtlCol="0">
            <a:spAutoFit/>
          </a:bodyPr>
          <a:lstStyle/>
          <a:p>
            <a:pPr algn="just">
              <a:buFontTx/>
              <a:buChar char="-"/>
            </a:pPr>
            <a:r>
              <a:rPr lang="en-US" altLang="en-US" sz="3200" dirty="0">
                <a:solidFill>
                  <a:srgbClr val="C00000"/>
                </a:solidFill>
              </a:rPr>
              <a:t> Trẻ em biết được biển rộng, đường dài, ngọn núi và xa, trái đất hình tròn, cục phấn được làm từ đá.</a:t>
            </a:r>
          </a:p>
        </p:txBody>
      </p:sp>
      <p:sp>
        <p:nvSpPr>
          <p:cNvPr id="5" name="TextBox 4"/>
          <p:cNvSpPr txBox="1"/>
          <p:nvPr/>
        </p:nvSpPr>
        <p:spPr>
          <a:xfrm>
            <a:off x="140979" y="4998491"/>
            <a:ext cx="8028461" cy="584775"/>
          </a:xfrm>
          <a:prstGeom prst="rect">
            <a:avLst/>
          </a:prstGeom>
          <a:noFill/>
        </p:spPr>
        <p:txBody>
          <a:bodyPr wrap="square" rtlCol="0">
            <a:spAutoFit/>
          </a:bodyPr>
          <a:lstStyle/>
          <a:p>
            <a:r>
              <a:rPr lang="en-US" altLang="en-US" sz="3200" dirty="0">
                <a:solidFill>
                  <a:srgbClr val="C00000"/>
                </a:solidFill>
              </a:rPr>
              <a:t> Bài học đầu tiên là chuyện về loài người.</a:t>
            </a:r>
          </a:p>
        </p:txBody>
      </p:sp>
    </p:spTree>
    <p:extLst>
      <p:ext uri="{BB962C8B-B14F-4D97-AF65-F5344CB8AC3E}">
        <p14:creationId xmlns:p14="http://schemas.microsoft.com/office/powerpoint/2010/main" val="409747225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2"/>
                                        </p:tgtEl>
                                        <p:attrNameLst>
                                          <p:attrName>ppt_x</p:attrName>
                                        </p:attrNameLst>
                                      </p:cBhvr>
                                      <p:tavLst>
                                        <p:tav tm="0">
                                          <p:val>
                                            <p:strVal val="ppt_x"/>
                                          </p:val>
                                        </p:tav>
                                        <p:tav tm="100000">
                                          <p:val>
                                            <p:strVal val="ppt_x"/>
                                          </p:val>
                                        </p:tav>
                                      </p:tavLst>
                                    </p:anim>
                                    <p:anim calcmode="lin" valueType="num">
                                      <p:cBhvr additive="base">
                                        <p:cTn id="12" dur="500"/>
                                        <p:tgtEl>
                                          <p:spTgt spid="22"/>
                                        </p:tgtEl>
                                        <p:attrNameLst>
                                          <p:attrName>ppt_y</p:attrName>
                                        </p:attrNameLst>
                                      </p:cBhvr>
                                      <p:tavLst>
                                        <p:tav tm="0">
                                          <p:val>
                                            <p:strVal val="ppt_y"/>
                                          </p:val>
                                        </p:tav>
                                        <p:tav tm="100000">
                                          <p:val>
                                            <p:strVal val="1+ppt_h/2"/>
                                          </p:val>
                                        </p:tav>
                                      </p:tavLst>
                                    </p:anim>
                                    <p:set>
                                      <p:cBhvr>
                                        <p:cTn id="13" dur="1" fill="hold">
                                          <p:stCondLst>
                                            <p:cond delay="499"/>
                                          </p:stCondLst>
                                        </p:cTn>
                                        <p:tgtEl>
                                          <p:spTgt spid="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3"/>
                                        </p:tgtEl>
                                        <p:attrNameLst>
                                          <p:attrName>ppt_x</p:attrName>
                                        </p:attrNameLst>
                                      </p:cBhvr>
                                      <p:tavLst>
                                        <p:tav tm="0">
                                          <p:val>
                                            <p:strVal val="ppt_x"/>
                                          </p:val>
                                        </p:tav>
                                        <p:tav tm="100000">
                                          <p:val>
                                            <p:strVal val="ppt_x"/>
                                          </p:val>
                                        </p:tav>
                                      </p:tavLst>
                                    </p:anim>
                                    <p:anim calcmode="lin" valueType="num">
                                      <p:cBhvr additive="base">
                                        <p:cTn id="33" dur="500"/>
                                        <p:tgtEl>
                                          <p:spTgt spid="23"/>
                                        </p:tgtEl>
                                        <p:attrNameLst>
                                          <p:attrName>ppt_y</p:attrName>
                                        </p:attrNameLst>
                                      </p:cBhvr>
                                      <p:tavLst>
                                        <p:tav tm="0">
                                          <p:val>
                                            <p:strVal val="ppt_y"/>
                                          </p:val>
                                        </p:tav>
                                        <p:tav tm="100000">
                                          <p:val>
                                            <p:strVal val="1+ppt_h/2"/>
                                          </p:val>
                                        </p:tav>
                                      </p:tavLst>
                                    </p:anim>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P spid="22" grpId="1"/>
      <p:bldP spid="23" grpId="0"/>
      <p:bldP spid="23" grpId="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381000" y="1466541"/>
            <a:ext cx="266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u="sng" dirty="0">
                <a:latin typeface="Times New Roman" panose="02020603050405020304" pitchFamily="18" charset="0"/>
              </a:rPr>
              <a:t>Luyện đọc</a:t>
            </a:r>
            <a:r>
              <a:rPr lang="en-US" altLang="en-US" dirty="0">
                <a:latin typeface="Times New Roman" panose="02020603050405020304" pitchFamily="18" charset="0"/>
              </a:rPr>
              <a:t>:</a:t>
            </a:r>
          </a:p>
        </p:txBody>
      </p:sp>
      <p:sp>
        <p:nvSpPr>
          <p:cNvPr id="10243" name="Text Box 9"/>
          <p:cNvSpPr txBox="1">
            <a:spLocks noChangeArrowheads="1"/>
          </p:cNvSpPr>
          <p:nvPr/>
        </p:nvSpPr>
        <p:spPr bwMode="auto">
          <a:xfrm>
            <a:off x="3886200" y="1465906"/>
            <a:ext cx="373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u="sng" dirty="0">
                <a:latin typeface="Times New Roman" panose="02020603050405020304" pitchFamily="18" charset="0"/>
              </a:rPr>
              <a:t>Tìm hiểu bài</a:t>
            </a:r>
            <a:r>
              <a:rPr lang="en-US" altLang="en-US" dirty="0">
                <a:latin typeface="Times New Roman" panose="02020603050405020304" pitchFamily="18" charset="0"/>
              </a:rPr>
              <a:t>:</a:t>
            </a:r>
          </a:p>
        </p:txBody>
      </p:sp>
      <p:grpSp>
        <p:nvGrpSpPr>
          <p:cNvPr id="10244" name="Group 10"/>
          <p:cNvGrpSpPr>
            <a:grpSpLocks/>
          </p:cNvGrpSpPr>
          <p:nvPr/>
        </p:nvGrpSpPr>
        <p:grpSpPr bwMode="auto">
          <a:xfrm>
            <a:off x="2743200" y="1981200"/>
            <a:ext cx="1676400" cy="4224338"/>
            <a:chOff x="2304" y="1488"/>
            <a:chExt cx="1056" cy="2661"/>
          </a:xfrm>
        </p:grpSpPr>
        <p:sp>
          <p:nvSpPr>
            <p:cNvPr id="10257" name="Line 7"/>
            <p:cNvSpPr>
              <a:spLocks noChangeShapeType="1"/>
            </p:cNvSpPr>
            <p:nvPr/>
          </p:nvSpPr>
          <p:spPr bwMode="auto">
            <a:xfrm>
              <a:off x="2832" y="1488"/>
              <a:ext cx="0" cy="26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2"/>
            <p:cNvSpPr>
              <a:spLocks noChangeShapeType="1"/>
            </p:cNvSpPr>
            <p:nvPr/>
          </p:nvSpPr>
          <p:spPr bwMode="auto">
            <a:xfrm>
              <a:off x="2304" y="1488"/>
              <a:ext cx="10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 name="Oval 19"/>
          <p:cNvSpPr/>
          <p:nvPr/>
        </p:nvSpPr>
        <p:spPr>
          <a:xfrm>
            <a:off x="3886200" y="2360613"/>
            <a:ext cx="1460500" cy="1425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con</a:t>
            </a:r>
          </a:p>
        </p:txBody>
      </p:sp>
      <p:cxnSp>
        <p:nvCxnSpPr>
          <p:cNvPr id="22" name="Straight Connector 21"/>
          <p:cNvCxnSpPr/>
          <p:nvPr/>
        </p:nvCxnSpPr>
        <p:spPr>
          <a:xfrm flipV="1">
            <a:off x="5298649" y="2486337"/>
            <a:ext cx="589389" cy="485463"/>
          </a:xfrm>
          <a:prstGeom prst="line">
            <a:avLst/>
          </a:prstGeom>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5867400" y="2209318"/>
            <a:ext cx="3098801" cy="76248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a:solidFill>
                  <a:srgbClr val="C00000"/>
                </a:solidFill>
                <a:latin typeface="Times New Roman" pitchFamily="18" charset="0"/>
                <a:cs typeface="Times New Roman" pitchFamily="18" charset="0"/>
              </a:rPr>
              <a:t>Mặt trời: </a:t>
            </a:r>
            <a:r>
              <a:rPr lang="en-US" sz="2800" dirty="0">
                <a:solidFill>
                  <a:schemeClr val="tx1"/>
                </a:solidFill>
                <a:latin typeface="Times New Roman" pitchFamily="18" charset="0"/>
                <a:cs typeface="Times New Roman" pitchFamily="18" charset="0"/>
              </a:rPr>
              <a:t>cho trẻ con nhìn rõ</a:t>
            </a:r>
          </a:p>
        </p:txBody>
      </p:sp>
      <p:cxnSp>
        <p:nvCxnSpPr>
          <p:cNvPr id="25" name="Straight Connector 24"/>
          <p:cNvCxnSpPr/>
          <p:nvPr/>
        </p:nvCxnSpPr>
        <p:spPr>
          <a:xfrm>
            <a:off x="5298649" y="3275740"/>
            <a:ext cx="589389" cy="510448"/>
          </a:xfrm>
          <a:prstGeom prst="line">
            <a:avLst/>
          </a:prstGeom>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5854700" y="3127375"/>
            <a:ext cx="3190875" cy="15970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a:solidFill>
                  <a:srgbClr val="C00000"/>
                </a:solidFill>
                <a:latin typeface="Times New Roman" pitchFamily="18" charset="0"/>
                <a:cs typeface="Times New Roman" pitchFamily="18" charset="0"/>
              </a:rPr>
              <a:t>Mẹ: </a:t>
            </a:r>
            <a:r>
              <a:rPr lang="en-US" sz="2800" dirty="0">
                <a:solidFill>
                  <a:srgbClr val="000000"/>
                </a:solidFill>
                <a:latin typeface="Times New Roman" pitchFamily="18" charset="0"/>
                <a:cs typeface="Times New Roman" pitchFamily="18" charset="0"/>
              </a:rPr>
              <a:t>cho trẻ tình yêu, lời ru, bế bồng chăm sóc</a:t>
            </a:r>
          </a:p>
        </p:txBody>
      </p:sp>
      <p:cxnSp>
        <p:nvCxnSpPr>
          <p:cNvPr id="29" name="Straight Connector 28"/>
          <p:cNvCxnSpPr>
            <a:stCxn id="20" idx="5"/>
          </p:cNvCxnSpPr>
          <p:nvPr/>
        </p:nvCxnSpPr>
        <p:spPr>
          <a:xfrm>
            <a:off x="5132815" y="3577417"/>
            <a:ext cx="721885" cy="1611572"/>
          </a:xfrm>
          <a:prstGeom prst="line">
            <a:avLst/>
          </a:prstGeom>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5888038" y="4749800"/>
            <a:ext cx="3124200" cy="203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en-US" sz="2800" dirty="0">
                <a:solidFill>
                  <a:srgbClr val="C00000"/>
                </a:solidFill>
                <a:latin typeface="Times New Roman" pitchFamily="18" charset="0"/>
                <a:cs typeface="Times New Roman" pitchFamily="18" charset="0"/>
              </a:rPr>
              <a:t>Bố: </a:t>
            </a:r>
            <a:r>
              <a:rPr lang="en-US" sz="2800" dirty="0">
                <a:solidFill>
                  <a:schemeClr val="tx1"/>
                </a:solidFill>
                <a:latin typeface="Times New Roman" pitchFamily="18" charset="0"/>
                <a:cs typeface="Times New Roman" pitchFamily="18" charset="0"/>
              </a:rPr>
              <a:t>giúp trẻ hiểu biết, bảo cho trẻ ngoan, dạy trẻ biết nghĩ.</a:t>
            </a:r>
          </a:p>
        </p:txBody>
      </p:sp>
      <p:cxnSp>
        <p:nvCxnSpPr>
          <p:cNvPr id="36" name="Straight Connector 35"/>
          <p:cNvCxnSpPr>
            <a:cxnSpLocks noChangeShapeType="1"/>
            <a:stCxn id="20" idx="4"/>
            <a:endCxn id="37" idx="0"/>
          </p:cNvCxnSpPr>
          <p:nvPr/>
        </p:nvCxnSpPr>
        <p:spPr bwMode="auto">
          <a:xfrm>
            <a:off x="4616450" y="3786188"/>
            <a:ext cx="111125" cy="1555750"/>
          </a:xfrm>
          <a:prstGeom prst="line">
            <a:avLst/>
          </a:prstGeom>
          <a:noFill/>
          <a:ln w="38100" algn="ctr">
            <a:solidFill>
              <a:schemeClr val="accent1"/>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37" name="Rectangle 36"/>
          <p:cNvSpPr/>
          <p:nvPr/>
        </p:nvSpPr>
        <p:spPr>
          <a:xfrm>
            <a:off x="3729038" y="5341938"/>
            <a:ext cx="1997075" cy="1447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800" dirty="0" err="1">
                <a:solidFill>
                  <a:srgbClr val="C00000"/>
                </a:solidFill>
                <a:latin typeface="Times New Roman" pitchFamily="18" charset="0"/>
                <a:cs typeface="Times New Roman" pitchFamily="18" charset="0"/>
              </a:rPr>
              <a:t>Thầy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giáo</a:t>
            </a:r>
            <a:r>
              <a:rPr lang="en-US" sz="2800"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a:t>
            </a:r>
          </a:p>
        </p:txBody>
      </p:sp>
      <p:sp>
        <p:nvSpPr>
          <p:cNvPr id="19" name="Text Box 33"/>
          <p:cNvSpPr txBox="1">
            <a:spLocks noChangeArrowheads="1"/>
          </p:cNvSpPr>
          <p:nvPr/>
        </p:nvSpPr>
        <p:spPr bwMode="auto">
          <a:xfrm>
            <a:off x="545129" y="2690965"/>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21" name="TextBox 20"/>
          <p:cNvSpPr txBox="1"/>
          <p:nvPr/>
        </p:nvSpPr>
        <p:spPr>
          <a:xfrm>
            <a:off x="549322" y="3224557"/>
            <a:ext cx="2590799" cy="584775"/>
          </a:xfrm>
          <a:prstGeom prst="rect">
            <a:avLst/>
          </a:prstGeom>
          <a:noFill/>
        </p:spPr>
        <p:txBody>
          <a:bodyPr wrap="square" rtlCol="0">
            <a:spAutoFit/>
          </a:bodyPr>
          <a:lstStyle/>
          <a:p>
            <a:r>
              <a:rPr lang="en-US" sz="3200" dirty="0"/>
              <a:t>- nhìn rõ </a:t>
            </a:r>
          </a:p>
        </p:txBody>
      </p:sp>
      <p:sp>
        <p:nvSpPr>
          <p:cNvPr id="24" name="TextBox 23"/>
          <p:cNvSpPr txBox="1"/>
          <p:nvPr/>
        </p:nvSpPr>
        <p:spPr>
          <a:xfrm>
            <a:off x="533400" y="3834825"/>
            <a:ext cx="2879801" cy="584775"/>
          </a:xfrm>
          <a:prstGeom prst="rect">
            <a:avLst/>
          </a:prstGeom>
          <a:noFill/>
        </p:spPr>
        <p:txBody>
          <a:bodyPr wrap="square" rtlCol="0">
            <a:spAutoFit/>
          </a:bodyPr>
          <a:lstStyle/>
          <a:p>
            <a:r>
              <a:rPr lang="en-US" sz="3200" dirty="0"/>
              <a:t>- chăm sóc</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par>
                                <p:cTn id="37" presetID="16" presetClass="entr" presetSubtype="2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30"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1" name="TextBox 13"/>
          <p:cNvSpPr txBox="1">
            <a:spLocks noChangeArrowheads="1"/>
          </p:cNvSpPr>
          <p:nvPr/>
        </p:nvSpPr>
        <p:spPr bwMode="auto">
          <a:xfrm>
            <a:off x="1523756" y="2134959"/>
            <a:ext cx="6096488" cy="17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120000"/>
              </a:lnSpc>
            </a:pPr>
            <a:r>
              <a:rPr lang="en-US" altLang="en-US" sz="4615" dirty="0">
                <a:solidFill>
                  <a:srgbClr val="FF0000"/>
                </a:solidFill>
                <a:latin typeface="Arial" panose="020B0604020202020204" pitchFamily="34" charset="0"/>
                <a:cs typeface="Arial" panose="020B0604020202020204" pitchFamily="34" charset="0"/>
              </a:rPr>
              <a:t>Luyện đọc diễn cảm                   và học thuộc lòng</a:t>
            </a:r>
            <a:endParaRPr lang="en-US" altLang="en-US" sz="4615" dirty="0">
              <a:solidFill>
                <a:srgbClr val="FF0000"/>
              </a:solidFill>
              <a:latin typeface="Arial" panose="020B0604020202020204" pitchFamily="34" charset="0"/>
              <a:ea typeface="HP001 5Ha" pitchFamily="34" charset="-127"/>
              <a:cs typeface="Arial" panose="020B0604020202020204" pitchFamily="34" charset="0"/>
            </a:endParaRPr>
          </a:p>
        </p:txBody>
      </p:sp>
    </p:spTree>
    <p:extLst>
      <p:ext uri="{BB962C8B-B14F-4D97-AF65-F5344CB8AC3E}">
        <p14:creationId xmlns:p14="http://schemas.microsoft.com/office/powerpoint/2010/main" val="939244960"/>
      </p:ext>
    </p:extLst>
  </p:cSld>
  <p:clrMapOvr>
    <a:masterClrMapping/>
  </p:clrMapOvr>
  <p:transition spd="slow">
    <p:circle/>
    <p:sndAc>
      <p:stSnd>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1752600" y="1396097"/>
            <a:ext cx="510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dirty="0">
                <a:solidFill>
                  <a:srgbClr val="C00000"/>
                </a:solidFill>
                <a:latin typeface="Times New Roman" panose="02020603050405020304" pitchFamily="18" charset="0"/>
              </a:rPr>
              <a:t>Luyện đọc diễn cảm:</a:t>
            </a:r>
          </a:p>
        </p:txBody>
      </p:sp>
      <p:sp>
        <p:nvSpPr>
          <p:cNvPr id="12291" name="Text Box 14"/>
          <p:cNvSpPr txBox="1">
            <a:spLocks noChangeArrowheads="1"/>
          </p:cNvSpPr>
          <p:nvPr/>
        </p:nvSpPr>
        <p:spPr bwMode="auto">
          <a:xfrm>
            <a:off x="2819400" y="2162175"/>
            <a:ext cx="426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dirty="0">
                <a:solidFill>
                  <a:srgbClr val="FF0000"/>
                </a:solidFill>
                <a:latin typeface="Times New Roman" panose="02020603050405020304" pitchFamily="18" charset="0"/>
              </a:rPr>
              <a:t>Nhưng còn cần cho trẻ</a:t>
            </a:r>
          </a:p>
          <a:p>
            <a:pPr eaLnBrk="1" hangingPunct="1">
              <a:spcBef>
                <a:spcPct val="0"/>
              </a:spcBef>
              <a:buFontTx/>
              <a:buNone/>
            </a:pPr>
            <a:r>
              <a:rPr lang="en-US" altLang="vi-VN" sz="2800" dirty="0">
                <a:solidFill>
                  <a:srgbClr val="FF0000"/>
                </a:solidFill>
                <a:latin typeface="Times New Roman" panose="02020603050405020304" pitchFamily="18" charset="0"/>
              </a:rPr>
              <a:t>Tình yêu và lời ru            </a:t>
            </a:r>
          </a:p>
          <a:p>
            <a:pPr eaLnBrk="1" hangingPunct="1">
              <a:spcBef>
                <a:spcPct val="0"/>
              </a:spcBef>
              <a:buFontTx/>
              <a:buNone/>
            </a:pPr>
            <a:r>
              <a:rPr lang="en-US" altLang="vi-VN" sz="2800" dirty="0">
                <a:solidFill>
                  <a:srgbClr val="FF0000"/>
                </a:solidFill>
                <a:latin typeface="Times New Roman" panose="02020603050405020304" pitchFamily="18" charset="0"/>
              </a:rPr>
              <a:t>Cho nên mẹ sinh ra</a:t>
            </a:r>
          </a:p>
          <a:p>
            <a:pPr eaLnBrk="1" hangingPunct="1">
              <a:spcBef>
                <a:spcPct val="0"/>
              </a:spcBef>
              <a:buFontTx/>
              <a:buNone/>
            </a:pPr>
            <a:r>
              <a:rPr lang="en-US" altLang="vi-VN" sz="2800" dirty="0">
                <a:solidFill>
                  <a:srgbClr val="FF0000"/>
                </a:solidFill>
                <a:latin typeface="Times New Roman" panose="02020603050405020304" pitchFamily="18" charset="0"/>
              </a:rPr>
              <a:t>Để bế bồng chăm sóc</a:t>
            </a:r>
          </a:p>
        </p:txBody>
      </p:sp>
      <p:sp>
        <p:nvSpPr>
          <p:cNvPr id="12292" name="Text Box 23"/>
          <p:cNvSpPr txBox="1">
            <a:spLocks noChangeArrowheads="1"/>
          </p:cNvSpPr>
          <p:nvPr/>
        </p:nvSpPr>
        <p:spPr bwMode="auto">
          <a:xfrm>
            <a:off x="2819400" y="4051300"/>
            <a:ext cx="388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rPr>
              <a:t>Muốn cho trẻ hiểu biết</a:t>
            </a:r>
          </a:p>
          <a:p>
            <a:pPr eaLnBrk="1" hangingPunct="1">
              <a:spcBef>
                <a:spcPct val="0"/>
              </a:spcBef>
              <a:buFontTx/>
              <a:buNone/>
            </a:pPr>
            <a:r>
              <a:rPr lang="en-US" altLang="vi-VN" sz="2800">
                <a:solidFill>
                  <a:srgbClr val="FF0000"/>
                </a:solidFill>
                <a:latin typeface="Times New Roman" panose="02020603050405020304" pitchFamily="18" charset="0"/>
              </a:rPr>
              <a:t>Thế là bố sinh ra</a:t>
            </a:r>
          </a:p>
          <a:p>
            <a:pPr eaLnBrk="1" hangingPunct="1">
              <a:spcBef>
                <a:spcPct val="0"/>
              </a:spcBef>
              <a:buFontTx/>
              <a:buNone/>
            </a:pPr>
            <a:r>
              <a:rPr lang="en-US" altLang="vi-VN" sz="2800">
                <a:solidFill>
                  <a:srgbClr val="FF0000"/>
                </a:solidFill>
                <a:latin typeface="Times New Roman" panose="02020603050405020304" pitchFamily="18" charset="0"/>
              </a:rPr>
              <a:t>Bố bảo cho biết ngoan</a:t>
            </a:r>
          </a:p>
          <a:p>
            <a:pPr eaLnBrk="1" hangingPunct="1">
              <a:spcBef>
                <a:spcPct val="0"/>
              </a:spcBef>
              <a:buFontTx/>
              <a:buNone/>
            </a:pPr>
            <a:r>
              <a:rPr lang="en-US" altLang="vi-VN" sz="2800">
                <a:solidFill>
                  <a:srgbClr val="FF0000"/>
                </a:solidFill>
                <a:latin typeface="Times New Roman" panose="02020603050405020304" pitchFamily="18" charset="0"/>
              </a:rPr>
              <a:t>Bố dạy cho biết nghĩ</a:t>
            </a:r>
          </a:p>
        </p:txBody>
      </p:sp>
      <p:cxnSp>
        <p:nvCxnSpPr>
          <p:cNvPr id="3" name="Straight Connector 2"/>
          <p:cNvCxnSpPr/>
          <p:nvPr/>
        </p:nvCxnSpPr>
        <p:spPr>
          <a:xfrm>
            <a:off x="2963863" y="3048000"/>
            <a:ext cx="1150937"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716463" y="3048000"/>
            <a:ext cx="769937" cy="4763"/>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421063" y="3886200"/>
            <a:ext cx="1150937"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716463" y="3886200"/>
            <a:ext cx="1150937"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648200" y="5334000"/>
            <a:ext cx="1447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648200" y="5791200"/>
            <a:ext cx="1150938" cy="0"/>
          </a:xfrm>
          <a:prstGeom prst="line">
            <a:avLst/>
          </a:prstGeom>
        </p:spPr>
        <p:style>
          <a:lnRef idx="2">
            <a:schemeClr val="dk1"/>
          </a:lnRef>
          <a:fillRef idx="0">
            <a:schemeClr val="dk1"/>
          </a:fillRef>
          <a:effectRef idx="1">
            <a:schemeClr val="dk1"/>
          </a:effectRef>
          <a:fontRef idx="minor">
            <a:schemeClr val="tx1"/>
          </a:fontRef>
        </p:style>
      </p:cxnSp>
      <p:sp>
        <p:nvSpPr>
          <p:cNvPr id="19" name="TextBox 6"/>
          <p:cNvSpPr txBox="1">
            <a:spLocks noChangeArrowheads="1"/>
          </p:cNvSpPr>
          <p:nvPr/>
        </p:nvSpPr>
        <p:spPr bwMode="auto">
          <a:xfrm>
            <a:off x="2590800" y="5985558"/>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dirty="0">
                <a:solidFill>
                  <a:srgbClr val="C00000"/>
                </a:solidFill>
                <a:latin typeface="Times New Roman" panose="02020603050405020304" pitchFamily="18" charset="0"/>
              </a:rPr>
              <a:t>Học thuộc lòng:</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sp>
        <p:nvSpPr>
          <p:cNvPr id="8201" name="Text Box 35"/>
          <p:cNvSpPr txBox="1">
            <a:spLocks noChangeArrowheads="1"/>
          </p:cNvSpPr>
          <p:nvPr/>
        </p:nvSpPr>
        <p:spPr bwMode="auto">
          <a:xfrm>
            <a:off x="5366325" y="1520492"/>
            <a:ext cx="2101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trụi trần</a:t>
            </a:r>
          </a:p>
        </p:txBody>
      </p:sp>
      <p:grpSp>
        <p:nvGrpSpPr>
          <p:cNvPr id="15" name="Group 14"/>
          <p:cNvGrpSpPr/>
          <p:nvPr/>
        </p:nvGrpSpPr>
        <p:grpSpPr>
          <a:xfrm>
            <a:off x="824552" y="998560"/>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4" name="Text Box 36"/>
          <p:cNvSpPr txBox="1">
            <a:spLocks noChangeArrowheads="1"/>
          </p:cNvSpPr>
          <p:nvPr/>
        </p:nvSpPr>
        <p:spPr bwMode="auto">
          <a:xfrm>
            <a:off x="5377216" y="203010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mặt bể</a:t>
            </a:r>
          </a:p>
        </p:txBody>
      </p:sp>
      <p:sp>
        <p:nvSpPr>
          <p:cNvPr id="21" name="AutoShape 15"/>
          <p:cNvSpPr>
            <a:spLocks noChangeArrowheads="1"/>
          </p:cNvSpPr>
          <p:nvPr/>
        </p:nvSpPr>
        <p:spPr bwMode="auto">
          <a:xfrm>
            <a:off x="228600" y="3581400"/>
            <a:ext cx="8610600" cy="2209800"/>
          </a:xfrm>
          <a:prstGeom prst="flowChartAlternateProcess">
            <a:avLst/>
          </a:prstGeom>
          <a:solidFill>
            <a:srgbClr val="33CCCC">
              <a:alpha val="89803"/>
            </a:srgbClr>
          </a:solidFill>
          <a:ln w="9525">
            <a:solidFill>
              <a:schemeClr val="tx1"/>
            </a:solidFill>
            <a:miter lim="800000"/>
            <a:headEnd/>
            <a:tailEnd/>
          </a:ln>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just">
              <a:spcBef>
                <a:spcPct val="0"/>
              </a:spcBef>
              <a:buFontTx/>
              <a:buNone/>
            </a:pPr>
            <a:r>
              <a:rPr lang="en-US" altLang="en-US" sz="3600" dirty="0">
                <a:solidFill>
                  <a:srgbClr val="FF0000"/>
                </a:solidFill>
                <a:latin typeface="Times New Roman" panose="02020603050405020304" pitchFamily="18" charset="0"/>
              </a:rPr>
              <a:t>* </a:t>
            </a:r>
            <a:r>
              <a:rPr lang="en-US" altLang="en-US" sz="3600" u="sng" dirty="0">
                <a:solidFill>
                  <a:srgbClr val="FF0000"/>
                </a:solidFill>
                <a:latin typeface="Times New Roman" panose="02020603050405020304" pitchFamily="18" charset="0"/>
              </a:rPr>
              <a:t>Nội dung</a:t>
            </a:r>
            <a:r>
              <a:rPr lang="en-US" altLang="en-US" sz="3600" dirty="0">
                <a:solidFill>
                  <a:srgbClr val="FF0000"/>
                </a:solidFill>
                <a:latin typeface="Times New Roman" panose="02020603050405020304" pitchFamily="18" charset="0"/>
              </a:rPr>
              <a:t>: </a:t>
            </a:r>
            <a:r>
              <a:rPr lang="en-US" altLang="en-US" sz="3600" dirty="0">
                <a:latin typeface="Times New Roman" panose="02020603050405020304" pitchFamily="18" charset="0"/>
              </a:rPr>
              <a:t>Mọi vật trên trái đất được </a:t>
            </a:r>
          </a:p>
          <a:p>
            <a:pPr algn="just">
              <a:spcBef>
                <a:spcPct val="0"/>
              </a:spcBef>
              <a:buFontTx/>
              <a:buNone/>
            </a:pPr>
            <a:r>
              <a:rPr lang="en-US" altLang="en-US" sz="3600" dirty="0">
                <a:latin typeface="Times New Roman" panose="02020603050405020304" pitchFamily="18" charset="0"/>
              </a:rPr>
              <a:t>sinh ra là vì con người, vì trẻ em, do vậy</a:t>
            </a:r>
          </a:p>
          <a:p>
            <a:pPr algn="just">
              <a:spcBef>
                <a:spcPct val="0"/>
              </a:spcBef>
              <a:buFontTx/>
              <a:buNone/>
            </a:pPr>
            <a:r>
              <a:rPr lang="en-US" altLang="en-US" sz="3600" dirty="0">
                <a:latin typeface="Times New Roman" panose="02020603050405020304" pitchFamily="18" charset="0"/>
              </a:rPr>
              <a:t> cần dành cho trẻ em những điều tốt đẹp </a:t>
            </a:r>
          </a:p>
          <a:p>
            <a:pPr algn="just">
              <a:spcBef>
                <a:spcPct val="0"/>
              </a:spcBef>
              <a:buFontTx/>
              <a:buNone/>
            </a:pPr>
            <a:r>
              <a:rPr lang="en-US" altLang="en-US" sz="3600" dirty="0">
                <a:latin typeface="Times New Roman" panose="02020603050405020304" pitchFamily="18" charset="0"/>
              </a:rPr>
              <a:t>nhất.</a:t>
            </a:r>
            <a:endParaRPr lang="en-US" altLang="en-US" sz="4000" dirty="0">
              <a:latin typeface="Times New Roman" panose="02020603050405020304" pitchFamily="18" charset="0"/>
            </a:endParaRPr>
          </a:p>
        </p:txBody>
      </p:sp>
    </p:spTree>
    <p:extLst>
      <p:ext uri="{BB962C8B-B14F-4D97-AF65-F5344CB8AC3E}">
        <p14:creationId xmlns:p14="http://schemas.microsoft.com/office/powerpoint/2010/main" val="215409618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1908nhac[1]"/>
          <p:cNvPicPr>
            <a:picLocks noChangeAspect="1" noChangeArrowheads="1"/>
          </p:cNvPicPr>
          <p:nvPr/>
        </p:nvPicPr>
        <p:blipFill>
          <a:blip r:embed="rId2"/>
          <a:srcRect/>
          <a:stretch>
            <a:fillRect/>
          </a:stretch>
        </p:blipFill>
        <p:spPr bwMode="auto">
          <a:xfrm>
            <a:off x="0" y="0"/>
            <a:ext cx="9448800" cy="6858000"/>
          </a:xfrm>
          <a:prstGeom prst="rect">
            <a:avLst/>
          </a:prstGeom>
          <a:noFill/>
          <a:ln w="9525">
            <a:noFill/>
            <a:miter lim="800000"/>
            <a:headEnd/>
            <a:tailEnd/>
          </a:ln>
        </p:spPr>
      </p:pic>
      <p:sp>
        <p:nvSpPr>
          <p:cNvPr id="14339" name="Text Box 6"/>
          <p:cNvSpPr txBox="1">
            <a:spLocks noChangeArrowheads="1"/>
          </p:cNvSpPr>
          <p:nvPr/>
        </p:nvSpPr>
        <p:spPr bwMode="auto">
          <a:xfrm>
            <a:off x="1676400" y="0"/>
            <a:ext cx="6248400" cy="1587500"/>
          </a:xfrm>
          <a:prstGeom prst="rect">
            <a:avLst/>
          </a:prstGeom>
          <a:noFill/>
          <a:ln w="9525">
            <a:noFill/>
            <a:miter lim="800000"/>
            <a:headEnd/>
            <a:tailEnd/>
          </a:ln>
        </p:spPr>
        <p:txBody>
          <a:bodyPr>
            <a:spAutoFit/>
          </a:bodyPr>
          <a:lstStyle/>
          <a:p>
            <a:pPr algn="ctr" eaLnBrk="1" hangingPunct="1"/>
            <a:endParaRPr lang="en-US" sz="2800">
              <a:solidFill>
                <a:srgbClr val="CC3300"/>
              </a:solidFill>
            </a:endParaRPr>
          </a:p>
          <a:p>
            <a:pPr algn="ctr" eaLnBrk="1" hangingPunct="1"/>
            <a:r>
              <a:rPr lang="en-US" sz="2800" u="sng">
                <a:solidFill>
                  <a:srgbClr val="CC3300"/>
                </a:solidFill>
              </a:rPr>
              <a:t>Tập đọc</a:t>
            </a:r>
          </a:p>
          <a:p>
            <a:pPr eaLnBrk="1" hangingPunct="1">
              <a:spcBef>
                <a:spcPct val="50000"/>
              </a:spcBef>
            </a:pPr>
            <a:endParaRPr lang="en-US" sz="2800">
              <a:solidFill>
                <a:srgbClr val="CC3300"/>
              </a:solidFill>
            </a:endParaRPr>
          </a:p>
        </p:txBody>
      </p:sp>
      <p:sp>
        <p:nvSpPr>
          <p:cNvPr id="14340" name="Text Box 8"/>
          <p:cNvSpPr txBox="1">
            <a:spLocks noChangeArrowheads="1"/>
          </p:cNvSpPr>
          <p:nvPr/>
        </p:nvSpPr>
        <p:spPr bwMode="auto">
          <a:xfrm>
            <a:off x="304800" y="863600"/>
            <a:ext cx="8382000" cy="519113"/>
          </a:xfrm>
          <a:prstGeom prst="rect">
            <a:avLst/>
          </a:prstGeom>
          <a:noFill/>
          <a:ln w="9525">
            <a:noFill/>
            <a:miter lim="800000"/>
            <a:headEnd/>
            <a:tailEnd/>
          </a:ln>
        </p:spPr>
        <p:txBody>
          <a:bodyPr>
            <a:spAutoFit/>
          </a:bodyPr>
          <a:lstStyle/>
          <a:p>
            <a:pPr algn="ctr" eaLnBrk="1" hangingPunct="1">
              <a:spcBef>
                <a:spcPct val="50000"/>
              </a:spcBef>
            </a:pPr>
            <a:r>
              <a:rPr lang="en-US" b="1">
                <a:solidFill>
                  <a:srgbClr val="CC0000"/>
                </a:solidFill>
              </a:rPr>
              <a:t>                 </a:t>
            </a:r>
            <a:r>
              <a:rPr lang="en-US" sz="2800" b="1">
                <a:solidFill>
                  <a:schemeClr val="tx2"/>
                </a:solidFill>
              </a:rPr>
              <a:t> </a:t>
            </a:r>
            <a:r>
              <a:rPr lang="en-US" sz="2800" b="1">
                <a:solidFill>
                  <a:srgbClr val="FFFF99"/>
                </a:solidFill>
              </a:rPr>
              <a:t>CHUYỆN CỔ TÍCH VỀ LOÀI NGƯỜI</a:t>
            </a:r>
          </a:p>
        </p:txBody>
      </p:sp>
      <p:sp>
        <p:nvSpPr>
          <p:cNvPr id="14341" name="Rectangle 9"/>
          <p:cNvSpPr>
            <a:spLocks noChangeArrowheads="1"/>
          </p:cNvSpPr>
          <p:nvPr/>
        </p:nvSpPr>
        <p:spPr bwMode="auto">
          <a:xfrm>
            <a:off x="5791200" y="1308100"/>
            <a:ext cx="3124200" cy="381000"/>
          </a:xfrm>
          <a:prstGeom prst="rect">
            <a:avLst/>
          </a:prstGeom>
          <a:noFill/>
          <a:ln w="9525">
            <a:noFill/>
            <a:miter lim="800000"/>
            <a:headEnd/>
            <a:tailEnd/>
          </a:ln>
        </p:spPr>
        <p:txBody>
          <a:bodyPr wrap="none" anchor="ctr"/>
          <a:lstStyle/>
          <a:p>
            <a:pPr algn="ctr"/>
            <a:r>
              <a:rPr lang="en-US">
                <a:solidFill>
                  <a:srgbClr val="FFFF99"/>
                </a:solidFill>
              </a:rPr>
              <a:t>XUÂN QUỲNH</a:t>
            </a:r>
          </a:p>
        </p:txBody>
      </p:sp>
      <p:sp>
        <p:nvSpPr>
          <p:cNvPr id="45066" name="Rectangle 10"/>
          <p:cNvSpPr>
            <a:spLocks noChangeArrowheads="1"/>
          </p:cNvSpPr>
          <p:nvPr/>
        </p:nvSpPr>
        <p:spPr bwMode="auto">
          <a:xfrm>
            <a:off x="1663700" y="2971800"/>
            <a:ext cx="6324600" cy="1981200"/>
          </a:xfrm>
          <a:prstGeom prst="rect">
            <a:avLst/>
          </a:prstGeom>
          <a:noFill/>
          <a:ln w="9525">
            <a:noFill/>
            <a:miter lim="800000"/>
            <a:headEnd/>
            <a:tailEnd/>
          </a:ln>
        </p:spPr>
        <p:txBody>
          <a:bodyPr wrap="none" anchor="ctr"/>
          <a:lstStyle/>
          <a:p>
            <a:pPr algn="ctr"/>
            <a:r>
              <a:rPr lang="en-US" sz="4000">
                <a:solidFill>
                  <a:srgbClr val="FFFF00"/>
                </a:solidFill>
              </a:rPr>
              <a:t>Củng cố dặn dò.</a:t>
            </a:r>
          </a:p>
        </p:txBody>
      </p:sp>
      <p:sp>
        <p:nvSpPr>
          <p:cNvPr id="45067" name="Text Box 11"/>
          <p:cNvSpPr txBox="1">
            <a:spLocks noChangeArrowheads="1"/>
          </p:cNvSpPr>
          <p:nvPr/>
        </p:nvSpPr>
        <p:spPr bwMode="auto">
          <a:xfrm>
            <a:off x="1143000" y="5029200"/>
            <a:ext cx="7620000" cy="519113"/>
          </a:xfrm>
          <a:prstGeom prst="rect">
            <a:avLst/>
          </a:prstGeom>
          <a:noFill/>
          <a:ln w="9525">
            <a:noFill/>
            <a:miter lim="800000"/>
            <a:headEnd/>
            <a:tailEnd/>
          </a:ln>
        </p:spPr>
        <p:txBody>
          <a:bodyPr>
            <a:spAutoFit/>
          </a:bodyPr>
          <a:lstStyle/>
          <a:p>
            <a:pPr>
              <a:spcBef>
                <a:spcPct val="50000"/>
              </a:spcBef>
            </a:pPr>
            <a:r>
              <a:rPr lang="en-US" sz="2800" b="1">
                <a:solidFill>
                  <a:srgbClr val="FFFF00"/>
                </a:solidFill>
              </a:rPr>
              <a:t>VỀ NHÀ HỌC THUỘC LÒNG TOÀN BÀI</a:t>
            </a:r>
          </a:p>
        </p:txBody>
      </p:sp>
      <p:pic>
        <p:nvPicPr>
          <p:cNvPr id="14344" name="Picture 12" descr="Frames PPT 01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6420217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box(in)">
                                      <p:cBhvr>
                                        <p:cTn id="7" dur="2000"/>
                                        <p:tgtEl>
                                          <p:spTgt spid="45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ox(out)">
                                      <p:cBhvr>
                                        <p:cTn id="12" dur="2000"/>
                                        <p:tgtEl>
                                          <p:spTgt spid="4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5066"/>
                                        </p:tgtEl>
                                        <p:attrNameLst>
                                          <p:attrName>style.visibility</p:attrName>
                                        </p:attrNameLst>
                                      </p:cBhvr>
                                      <p:to>
                                        <p:strVal val="visible"/>
                                      </p:to>
                                    </p:set>
                                    <p:anim calcmode="lin" valueType="num">
                                      <p:cBhvr additive="base">
                                        <p:cTn id="17" dur="2000" fill="hold"/>
                                        <p:tgtEl>
                                          <p:spTgt spid="45066"/>
                                        </p:tgtEl>
                                        <p:attrNameLst>
                                          <p:attrName>ppt_x</p:attrName>
                                        </p:attrNameLst>
                                      </p:cBhvr>
                                      <p:tavLst>
                                        <p:tav tm="0">
                                          <p:val>
                                            <p:strVal val="#ppt_x"/>
                                          </p:val>
                                        </p:tav>
                                        <p:tav tm="100000">
                                          <p:val>
                                            <p:strVal val="#ppt_x"/>
                                          </p:val>
                                        </p:tav>
                                      </p:tavLst>
                                    </p:anim>
                                    <p:anim calcmode="lin" valueType="num">
                                      <p:cBhvr additive="base">
                                        <p:cTn id="18" dur="20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67"/>
                                        </p:tgtEl>
                                        <p:attrNameLst>
                                          <p:attrName>style.visibility</p:attrName>
                                        </p:attrNameLst>
                                      </p:cBhvr>
                                      <p:to>
                                        <p:strVal val="visible"/>
                                      </p:to>
                                    </p:set>
                                    <p:animEffect transition="in" filter="blinds(horizontal)">
                                      <p:cBhvr>
                                        <p:cTn id="23" dur="2000"/>
                                        <p:tgtEl>
                                          <p:spTgt spid="450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mph" presetSubtype="0" fill="hold" grpId="1" nodeType="clickEffect">
                                  <p:stCondLst>
                                    <p:cond delay="0"/>
                                  </p:stCondLst>
                                  <p:childTnLst>
                                    <p:animScale>
                                      <p:cBhvr>
                                        <p:cTn id="27" dur="2000" fill="hold"/>
                                        <p:tgtEl>
                                          <p:spTgt spid="450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45066" grpId="1"/>
      <p:bldP spid="45067" grpId="0"/>
      <p:bldP spid="4506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Frames PPT 014"/>
          <p:cNvPicPr>
            <a:picLocks noChangeAspect="1" noChangeArrowheads="1"/>
          </p:cNvPicPr>
          <p:nvPr/>
        </p:nvPicPr>
        <p:blipFill>
          <a:blip r:embed="rId2"/>
          <a:srcRect/>
          <a:stretch>
            <a:fillRect/>
          </a:stretch>
        </p:blipFill>
        <p:spPr bwMode="auto">
          <a:xfrm>
            <a:off x="-20782" y="0"/>
            <a:ext cx="9144000" cy="6858000"/>
          </a:xfrm>
          <a:prstGeom prst="rect">
            <a:avLst/>
          </a:prstGeom>
          <a:noFill/>
          <a:ln w="9525">
            <a:noFill/>
            <a:miter lim="800000"/>
            <a:headEnd/>
            <a:tailEnd/>
          </a:ln>
        </p:spPr>
      </p:pic>
      <p:sp>
        <p:nvSpPr>
          <p:cNvPr id="2054" name="Text Box 6"/>
          <p:cNvSpPr txBox="1">
            <a:spLocks noChangeArrowheads="1"/>
          </p:cNvSpPr>
          <p:nvPr/>
        </p:nvSpPr>
        <p:spPr bwMode="auto">
          <a:xfrm>
            <a:off x="3162300" y="1350100"/>
            <a:ext cx="3276600" cy="584775"/>
          </a:xfrm>
          <a:prstGeom prst="rect">
            <a:avLst/>
          </a:prstGeom>
          <a:noFill/>
          <a:ln w="9525">
            <a:noFill/>
            <a:miter lim="800000"/>
            <a:headEnd/>
            <a:tailEnd/>
          </a:ln>
        </p:spPr>
        <p:txBody>
          <a:bodyPr>
            <a:spAutoFit/>
          </a:bodyPr>
          <a:lstStyle/>
          <a:p>
            <a:pPr algn="ctr" eaLnBrk="1" hangingPunct="1">
              <a:spcBef>
                <a:spcPct val="50000"/>
              </a:spcBef>
            </a:pPr>
            <a:r>
              <a:rPr lang="en-US" sz="3200" b="1" dirty="0">
                <a:solidFill>
                  <a:srgbClr val="C00000"/>
                </a:solidFill>
              </a:rPr>
              <a:t>KHỞI ĐỘNG</a:t>
            </a:r>
          </a:p>
        </p:txBody>
      </p:sp>
      <p:sp>
        <p:nvSpPr>
          <p:cNvPr id="2055" name="Text Box 7"/>
          <p:cNvSpPr txBox="1">
            <a:spLocks noChangeArrowheads="1"/>
          </p:cNvSpPr>
          <p:nvPr/>
        </p:nvSpPr>
        <p:spPr bwMode="auto">
          <a:xfrm>
            <a:off x="1066800" y="1854200"/>
            <a:ext cx="7315200"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C3300"/>
                </a:solidFill>
              </a:rPr>
              <a:t>- Đọc đoạn 1 và 2 của bài “ Bốn anh tài”</a:t>
            </a:r>
          </a:p>
        </p:txBody>
      </p:sp>
      <p:sp>
        <p:nvSpPr>
          <p:cNvPr id="2059" name="AutoShape 11"/>
          <p:cNvSpPr>
            <a:spLocks noChangeArrowheads="1"/>
          </p:cNvSpPr>
          <p:nvPr/>
        </p:nvSpPr>
        <p:spPr bwMode="auto">
          <a:xfrm>
            <a:off x="1866900" y="2342640"/>
            <a:ext cx="4876800" cy="1655475"/>
          </a:xfrm>
          <a:prstGeom prst="irregularSeal1">
            <a:avLst/>
          </a:prstGeom>
          <a:solidFill>
            <a:schemeClr val="accent6">
              <a:lumMod val="20000"/>
              <a:lumOff val="80000"/>
            </a:schemeClr>
          </a:solidFill>
          <a:ln w="9525">
            <a:solidFill>
              <a:srgbClr val="00FF00"/>
            </a:solidFill>
            <a:miter lim="800000"/>
            <a:headEnd/>
            <a:tailEnd/>
          </a:ln>
        </p:spPr>
        <p:txBody>
          <a:bodyPr wrap="none" anchor="ctr"/>
          <a:lstStyle/>
          <a:p>
            <a:pPr algn="ctr"/>
            <a:r>
              <a:rPr lang="en-US" sz="3200" dirty="0">
                <a:solidFill>
                  <a:srgbClr val="CC3300"/>
                </a:solidFill>
              </a:rPr>
              <a:t>Cẩu Khây có sức khoẻ</a:t>
            </a:r>
          </a:p>
          <a:p>
            <a:pPr algn="ctr"/>
            <a:r>
              <a:rPr lang="en-US" sz="3200" dirty="0">
                <a:solidFill>
                  <a:srgbClr val="CC3300"/>
                </a:solidFill>
              </a:rPr>
              <a:t> và tài năng như thế nào?</a:t>
            </a:r>
          </a:p>
        </p:txBody>
      </p:sp>
      <p:sp>
        <p:nvSpPr>
          <p:cNvPr id="2061" name="AutoShape 13"/>
          <p:cNvSpPr>
            <a:spLocks noChangeArrowheads="1"/>
          </p:cNvSpPr>
          <p:nvPr/>
        </p:nvSpPr>
        <p:spPr bwMode="auto">
          <a:xfrm>
            <a:off x="1676400" y="3800754"/>
            <a:ext cx="5791200" cy="2219045"/>
          </a:xfrm>
          <a:prstGeom prst="wedgeRectCallout">
            <a:avLst>
              <a:gd name="adj1" fmla="val -45148"/>
              <a:gd name="adj2" fmla="val 69329"/>
            </a:avLst>
          </a:prstGeom>
          <a:solidFill>
            <a:schemeClr val="accent5">
              <a:lumMod val="20000"/>
              <a:lumOff val="80000"/>
            </a:schemeClr>
          </a:solidFill>
          <a:ln w="9525">
            <a:solidFill>
              <a:schemeClr val="tx1"/>
            </a:solidFill>
            <a:miter lim="800000"/>
            <a:headEnd/>
            <a:tailEnd/>
          </a:ln>
        </p:spPr>
        <p:txBody>
          <a:bodyPr/>
          <a:lstStyle/>
          <a:p>
            <a:pPr algn="ctr"/>
            <a:r>
              <a:rPr lang="en-US" sz="3200" dirty="0"/>
              <a:t>Nhỏ người nhưng ăn một lúc hết 9 chỗ xôi, 10 tuổi có sức khoẻ bằng trai 18; 15 tuổi đã tinh thông võ nghệ</a:t>
            </a:r>
          </a:p>
        </p:txBody>
      </p:sp>
      <p:pic>
        <p:nvPicPr>
          <p:cNvPr id="3080" name="Picture 15" descr="AddEmoticons09760%5b1%5d%5b1%5d"/>
          <p:cNvPicPr>
            <a:picLocks noChangeAspect="1" noChangeArrowheads="1"/>
          </p:cNvPicPr>
          <p:nvPr/>
        </p:nvPicPr>
        <p:blipFill>
          <a:blip r:embed="rId3"/>
          <a:srcRect/>
          <a:stretch>
            <a:fillRect/>
          </a:stretch>
        </p:blipFill>
        <p:spPr bwMode="auto">
          <a:xfrm>
            <a:off x="190500" y="883227"/>
            <a:ext cx="1295400" cy="1295400"/>
          </a:xfrm>
          <a:prstGeom prst="rect">
            <a:avLst/>
          </a:prstGeom>
          <a:noFill/>
          <a:ln w="9525">
            <a:noFill/>
            <a:miter lim="800000"/>
            <a:headEnd/>
            <a:tailEnd/>
          </a:ln>
        </p:spPr>
      </p:pic>
    </p:spTree>
    <p:extLst>
      <p:ext uri="{BB962C8B-B14F-4D97-AF65-F5344CB8AC3E}">
        <p14:creationId xmlns:p14="http://schemas.microsoft.com/office/powerpoint/2010/main" val="149519935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box(in)">
                                      <p:cBhvr>
                                        <p:cTn id="11" dur="1000"/>
                                        <p:tgtEl>
                                          <p:spTgt spid="20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059"/>
                                        </p:tgtEl>
                                        <p:attrNameLst>
                                          <p:attrName>style.visibility</p:attrName>
                                        </p:attrNameLst>
                                      </p:cBhvr>
                                      <p:to>
                                        <p:strVal val="visible"/>
                                      </p:to>
                                    </p:set>
                                    <p:anim calcmode="lin" valueType="num">
                                      <p:cBhvr additive="base">
                                        <p:cTn id="16" dur="2000" fill="hold"/>
                                        <p:tgtEl>
                                          <p:spTgt spid="2059"/>
                                        </p:tgtEl>
                                        <p:attrNameLst>
                                          <p:attrName>ppt_x</p:attrName>
                                        </p:attrNameLst>
                                      </p:cBhvr>
                                      <p:tavLst>
                                        <p:tav tm="0">
                                          <p:val>
                                            <p:strVal val="0-#ppt_w/2"/>
                                          </p:val>
                                        </p:tav>
                                        <p:tav tm="100000">
                                          <p:val>
                                            <p:strVal val="#ppt_x"/>
                                          </p:val>
                                        </p:tav>
                                      </p:tavLst>
                                    </p:anim>
                                    <p:anim calcmode="lin" valueType="num">
                                      <p:cBhvr additive="base">
                                        <p:cTn id="17" dur="2000" fill="hold"/>
                                        <p:tgtEl>
                                          <p:spTgt spid="205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blinds(vertical)">
                                      <p:cBhvr>
                                        <p:cTn id="22" dur="2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9" grpId="0" animBg="1"/>
      <p:bldP spid="20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4"/>
          <p:cNvGrpSpPr>
            <a:grpSpLocks/>
          </p:cNvGrpSpPr>
          <p:nvPr/>
        </p:nvGrpSpPr>
        <p:grpSpPr bwMode="auto">
          <a:xfrm>
            <a:off x="0" y="0"/>
            <a:ext cx="9144000" cy="6858000"/>
            <a:chOff x="0" y="0"/>
            <a:chExt cx="5760" cy="4320"/>
          </a:xfrm>
        </p:grpSpPr>
        <p:pic>
          <p:nvPicPr>
            <p:cNvPr id="34834" name="Picture 5" descr="LIN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6"/>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6" descr="LIN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7" descr="LIN_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
              <a:ext cx="104" cy="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8" descr="LIN_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 y="144"/>
              <a:ext cx="104" cy="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19" name="Picture 9" descr="GRANS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356" y="4785028"/>
            <a:ext cx="1295644" cy="168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0" descr="GRANS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4357" y="4785028"/>
            <a:ext cx="1448288" cy="168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356" y="1846385"/>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2797" y="284844"/>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3"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6712" y="5304693"/>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4"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93955" y="255896"/>
            <a:ext cx="653317" cy="70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5"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32062" y="685800"/>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6"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7712" y="6074566"/>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7"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645" y="6074566"/>
            <a:ext cx="653317"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8"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91662"/>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20"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682411"/>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21"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645" y="3780693"/>
            <a:ext cx="653317"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22"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0539"/>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Box 22"/>
          <p:cNvSpPr txBox="1">
            <a:spLocks noChangeArrowheads="1"/>
          </p:cNvSpPr>
          <p:nvPr/>
        </p:nvSpPr>
        <p:spPr bwMode="auto">
          <a:xfrm>
            <a:off x="468923" y="1553308"/>
            <a:ext cx="8446722" cy="2933111"/>
          </a:xfrm>
          <a:prstGeom prst="rect">
            <a:avLst/>
          </a:prstGeom>
          <a:no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defRPr/>
            </a:pPr>
            <a:r>
              <a:rPr lang="en-US" sz="4615" dirty="0" err="1">
                <a:solidFill>
                  <a:srgbClr val="FF0000"/>
                </a:solidFill>
                <a:effectLst>
                  <a:outerShdw blurRad="38100" dist="38100" dir="2700000" algn="tl">
                    <a:srgbClr val="000000">
                      <a:alpha val="43137"/>
                    </a:srgbClr>
                  </a:outerShdw>
                </a:effectLst>
              </a:rPr>
              <a:t>TIẾT</a:t>
            </a:r>
            <a:r>
              <a:rPr lang="en-US" sz="4615" dirty="0">
                <a:solidFill>
                  <a:srgbClr val="FF0000"/>
                </a:solidFill>
                <a:effectLst>
                  <a:outerShdw blurRad="38100" dist="38100" dir="2700000" algn="tl">
                    <a:srgbClr val="000000">
                      <a:alpha val="43137"/>
                    </a:srgbClr>
                  </a:outerShdw>
                </a:effectLst>
              </a:rPr>
              <a:t> </a:t>
            </a:r>
            <a:r>
              <a:rPr lang="en-US" sz="4615" dirty="0" err="1">
                <a:solidFill>
                  <a:srgbClr val="FF0000"/>
                </a:solidFill>
                <a:effectLst>
                  <a:outerShdw blurRad="38100" dist="38100" dir="2700000" algn="tl">
                    <a:srgbClr val="000000">
                      <a:alpha val="43137"/>
                    </a:srgbClr>
                  </a:outerShdw>
                </a:effectLst>
              </a:rPr>
              <a:t>HỌC</a:t>
            </a:r>
            <a:r>
              <a:rPr lang="en-US" sz="4615" dirty="0">
                <a:solidFill>
                  <a:srgbClr val="FF0000"/>
                </a:solidFill>
                <a:effectLst>
                  <a:outerShdw blurRad="38100" dist="38100" dir="2700000" algn="tl">
                    <a:srgbClr val="000000">
                      <a:alpha val="43137"/>
                    </a:srgbClr>
                  </a:outerShdw>
                </a:effectLst>
              </a:rPr>
              <a:t> </a:t>
            </a:r>
            <a:r>
              <a:rPr lang="en-US" sz="4615" dirty="0" err="1">
                <a:solidFill>
                  <a:srgbClr val="FF0000"/>
                </a:solidFill>
                <a:effectLst>
                  <a:outerShdw blurRad="38100" dist="38100" dir="2700000" algn="tl">
                    <a:srgbClr val="000000">
                      <a:alpha val="43137"/>
                    </a:srgbClr>
                  </a:outerShdw>
                </a:effectLst>
              </a:rPr>
              <a:t>KẾT</a:t>
            </a:r>
            <a:r>
              <a:rPr lang="en-US" sz="4615" dirty="0">
                <a:solidFill>
                  <a:srgbClr val="FF0000"/>
                </a:solidFill>
                <a:effectLst>
                  <a:outerShdw blurRad="38100" dist="38100" dir="2700000" algn="tl">
                    <a:srgbClr val="000000">
                      <a:alpha val="43137"/>
                    </a:srgbClr>
                  </a:outerShdw>
                </a:effectLst>
              </a:rPr>
              <a:t> </a:t>
            </a:r>
            <a:r>
              <a:rPr lang="en-US" sz="4615" dirty="0" err="1">
                <a:solidFill>
                  <a:srgbClr val="FF0000"/>
                </a:solidFill>
                <a:effectLst>
                  <a:outerShdw blurRad="38100" dist="38100" dir="2700000" algn="tl">
                    <a:srgbClr val="000000">
                      <a:alpha val="43137"/>
                    </a:srgbClr>
                  </a:outerShdw>
                </a:effectLst>
              </a:rPr>
              <a:t>THÚC</a:t>
            </a:r>
            <a:r>
              <a:rPr lang="en-US" sz="4615" dirty="0">
                <a:solidFill>
                  <a:srgbClr val="FF0000"/>
                </a:solidFill>
                <a:effectLst>
                  <a:outerShdw blurRad="38100" dist="38100" dir="2700000" algn="tl">
                    <a:srgbClr val="000000">
                      <a:alpha val="43137"/>
                    </a:srgbClr>
                  </a:outerShdw>
                </a:effectLst>
              </a:rPr>
              <a:t>!</a:t>
            </a:r>
          </a:p>
          <a:p>
            <a:pPr algn="ctr">
              <a:defRPr/>
            </a:pPr>
            <a:r>
              <a:rPr lang="en-US" sz="4615" dirty="0">
                <a:solidFill>
                  <a:srgbClr val="FF0000"/>
                </a:solidFill>
                <a:effectLst>
                  <a:outerShdw blurRad="38100" dist="38100" dir="2700000" algn="tl">
                    <a:srgbClr val="000000">
                      <a:alpha val="43137"/>
                    </a:srgbClr>
                  </a:outerShdw>
                </a:effectLst>
              </a:rPr>
              <a:t> </a:t>
            </a:r>
          </a:p>
          <a:p>
            <a:pPr algn="ctr">
              <a:defRPr/>
            </a:pPr>
            <a:r>
              <a:rPr lang="en-US" sz="4615" dirty="0">
                <a:solidFill>
                  <a:srgbClr val="FF0000"/>
                </a:solidFill>
                <a:effectLst>
                  <a:outerShdw blurRad="38100" dist="38100" dir="2700000" algn="tl">
                    <a:srgbClr val="000000">
                      <a:alpha val="43137"/>
                    </a:srgbClr>
                  </a:outerShdw>
                </a:effectLst>
              </a:rPr>
              <a:t>CHÚC CÁC CON                          CHĂM NGOAN, HỌC GIỎI!</a:t>
            </a:r>
          </a:p>
        </p:txBody>
      </p:sp>
      <p:pic>
        <p:nvPicPr>
          <p:cNvPr id="34833" name="Picture 11" descr="hoa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246077"/>
            <a:ext cx="654538"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079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14400" y="0"/>
            <a:ext cx="7239000" cy="609600"/>
          </a:xfrm>
          <a:prstGeom prst="rect">
            <a:avLst/>
          </a:prstGeom>
          <a:noFill/>
          <a:ln w="9525">
            <a:noFill/>
            <a:miter lim="800000"/>
            <a:headEnd/>
            <a:tailEnd/>
          </a:ln>
          <a:effectLst/>
        </p:spPr>
        <p:txBody>
          <a:bodyPr anchor="ctr"/>
          <a:lstStyle/>
          <a:p>
            <a:pPr eaLnBrk="1" hangingPunct="1">
              <a:spcBef>
                <a:spcPct val="50000"/>
              </a:spcBef>
              <a:defRPr/>
            </a:pPr>
            <a:endParaRPr lang="en-US" sz="3200" b="1" dirty="0">
              <a:solidFill>
                <a:srgbClr val="000099"/>
              </a:solidFill>
              <a:effectLst>
                <a:outerShdw blurRad="38100" dist="38100" dir="2700000" algn="tl">
                  <a:srgbClr val="000000"/>
                </a:outerShdw>
              </a:effectLst>
              <a:latin typeface="Arial"/>
            </a:endParaRPr>
          </a:p>
        </p:txBody>
      </p:sp>
      <p:sp>
        <p:nvSpPr>
          <p:cNvPr id="7175" name="Text Box 7"/>
          <p:cNvSpPr txBox="1">
            <a:spLocks noChangeArrowheads="1"/>
          </p:cNvSpPr>
          <p:nvPr/>
        </p:nvSpPr>
        <p:spPr bwMode="auto">
          <a:xfrm>
            <a:off x="1104900" y="1396425"/>
            <a:ext cx="7048500" cy="584775"/>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C3300"/>
                </a:solidFill>
              </a:rPr>
              <a:t>- Đọc đoạn 3 4,5 của bài “ Bốn anh tài”</a:t>
            </a:r>
          </a:p>
        </p:txBody>
      </p:sp>
      <p:sp>
        <p:nvSpPr>
          <p:cNvPr id="7178" name="AutoShape 10"/>
          <p:cNvSpPr>
            <a:spLocks noChangeArrowheads="1"/>
          </p:cNvSpPr>
          <p:nvPr/>
        </p:nvSpPr>
        <p:spPr bwMode="auto">
          <a:xfrm>
            <a:off x="160932" y="2392793"/>
            <a:ext cx="8833512" cy="4091134"/>
          </a:xfrm>
          <a:prstGeom prst="wedgeRoundRectCallout">
            <a:avLst>
              <a:gd name="adj1" fmla="val -45250"/>
              <a:gd name="adj2" fmla="val 55014"/>
              <a:gd name="adj3" fmla="val 16667"/>
            </a:avLst>
          </a:prstGeom>
          <a:solidFill>
            <a:srgbClr val="CCFFCC"/>
          </a:solidFill>
          <a:ln w="9525">
            <a:solidFill>
              <a:schemeClr val="tx1"/>
            </a:solidFill>
            <a:miter lim="800000"/>
            <a:headEnd/>
            <a:tailEnd/>
          </a:ln>
        </p:spPr>
        <p:txBody>
          <a:bodyPr/>
          <a:lstStyle/>
          <a:p>
            <a:r>
              <a:rPr lang="en-US" sz="3200" b="1" dirty="0">
                <a:solidFill>
                  <a:srgbClr val="C00000"/>
                </a:solidFill>
              </a:rPr>
              <a:t>	* Nắm Tay Đóng Cọc: Dùng tay đóng cọc, mỗi quả đấm giáng xuống, cọc tre thụt xuống hàng gang tay</a:t>
            </a:r>
          </a:p>
          <a:p>
            <a:r>
              <a:rPr lang="en-US" sz="3200" b="1" dirty="0">
                <a:solidFill>
                  <a:srgbClr val="C00000"/>
                </a:solidFill>
              </a:rPr>
              <a:t>	*Lấy Tai Tát Nước:Lấy tai tát nước lên thửa ruộng cao bằng mái nhà.</a:t>
            </a:r>
          </a:p>
          <a:p>
            <a:r>
              <a:rPr lang="en-US" sz="3200" b="1" dirty="0">
                <a:solidFill>
                  <a:srgbClr val="C00000"/>
                </a:solidFill>
              </a:rPr>
              <a:t>	*Móng Tay Đục Máng: Lấy móng tay đục gỗ thành lòng máng để dẫn nước vào ruộng.</a:t>
            </a:r>
          </a:p>
        </p:txBody>
      </p:sp>
      <p:pic>
        <p:nvPicPr>
          <p:cNvPr id="4104" name="Picture 11" descr="Frames PPT 014"/>
          <p:cNvPicPr>
            <a:picLocks noChangeAspect="1" noChangeArrowheads="1"/>
          </p:cNvPicPr>
          <p:nvPr/>
        </p:nvPicPr>
        <p:blipFill>
          <a:blip r:embed="rId2"/>
          <a:srcRect/>
          <a:stretch>
            <a:fillRect/>
          </a:stretch>
        </p:blipFill>
        <p:spPr bwMode="auto">
          <a:xfrm>
            <a:off x="-131618" y="66489"/>
            <a:ext cx="9521536" cy="7086600"/>
          </a:xfrm>
          <a:prstGeom prst="rect">
            <a:avLst/>
          </a:prstGeom>
          <a:noFill/>
          <a:ln w="9525">
            <a:noFill/>
            <a:miter lim="800000"/>
            <a:headEnd/>
            <a:tailEnd/>
          </a:ln>
        </p:spPr>
      </p:pic>
      <p:sp>
        <p:nvSpPr>
          <p:cNvPr id="9" name="Text Box 6"/>
          <p:cNvSpPr txBox="1">
            <a:spLocks noChangeArrowheads="1"/>
          </p:cNvSpPr>
          <p:nvPr/>
        </p:nvSpPr>
        <p:spPr bwMode="auto">
          <a:xfrm>
            <a:off x="2990850" y="376450"/>
            <a:ext cx="3276600" cy="584775"/>
          </a:xfrm>
          <a:prstGeom prst="rect">
            <a:avLst/>
          </a:prstGeom>
          <a:noFill/>
          <a:ln w="9525">
            <a:noFill/>
            <a:miter lim="800000"/>
            <a:headEnd/>
            <a:tailEnd/>
          </a:ln>
        </p:spPr>
        <p:txBody>
          <a:bodyPr>
            <a:spAutoFit/>
          </a:bodyPr>
          <a:lstStyle/>
          <a:p>
            <a:pPr algn="ctr" eaLnBrk="1" hangingPunct="1">
              <a:spcBef>
                <a:spcPct val="50000"/>
              </a:spcBef>
            </a:pPr>
            <a:r>
              <a:rPr lang="en-US" sz="3200" b="1" dirty="0">
                <a:solidFill>
                  <a:srgbClr val="C00000"/>
                </a:solidFill>
              </a:rPr>
              <a:t>KHỞI ĐỘNG</a:t>
            </a:r>
          </a:p>
        </p:txBody>
      </p:sp>
      <p:sp>
        <p:nvSpPr>
          <p:cNvPr id="2" name="TextBox 1"/>
          <p:cNvSpPr txBox="1"/>
          <p:nvPr/>
        </p:nvSpPr>
        <p:spPr>
          <a:xfrm>
            <a:off x="671945" y="1828800"/>
            <a:ext cx="8305800" cy="584775"/>
          </a:xfrm>
          <a:prstGeom prst="rect">
            <a:avLst/>
          </a:prstGeom>
          <a:noFill/>
        </p:spPr>
        <p:txBody>
          <a:bodyPr wrap="square" rtlCol="0">
            <a:spAutoFit/>
          </a:bodyPr>
          <a:lstStyle/>
          <a:p>
            <a:r>
              <a:rPr lang="en-US" sz="3200" dirty="0">
                <a:solidFill>
                  <a:srgbClr val="000099"/>
                </a:solidFill>
              </a:rPr>
              <a:t>Mỗi người bạn của Cẩu Khây có tài </a:t>
            </a:r>
            <a:r>
              <a:rPr lang="en-US" sz="3200" dirty="0" err="1">
                <a:solidFill>
                  <a:srgbClr val="000099"/>
                </a:solidFill>
              </a:rPr>
              <a:t>năng</a:t>
            </a:r>
            <a:r>
              <a:rPr lang="en-US" sz="3200" dirty="0">
                <a:solidFill>
                  <a:srgbClr val="000099"/>
                </a:solidFill>
              </a:rPr>
              <a:t> </a:t>
            </a:r>
            <a:r>
              <a:rPr lang="en-US" sz="3200" dirty="0" err="1" smtClean="0">
                <a:solidFill>
                  <a:srgbClr val="000099"/>
                </a:solidFill>
              </a:rPr>
              <a:t>gì</a:t>
            </a:r>
            <a:r>
              <a:rPr lang="en-US" sz="3200" dirty="0" smtClean="0">
                <a:solidFill>
                  <a:srgbClr val="000099"/>
                </a:solidFill>
              </a:rPr>
              <a:t>? </a:t>
            </a:r>
            <a:endParaRPr lang="en-US" sz="3200" dirty="0">
              <a:solidFill>
                <a:srgbClr val="000099"/>
              </a:solidFill>
            </a:endParaRPr>
          </a:p>
        </p:txBody>
      </p:sp>
    </p:spTree>
    <p:extLst>
      <p:ext uri="{BB962C8B-B14F-4D97-AF65-F5344CB8AC3E}">
        <p14:creationId xmlns:p14="http://schemas.microsoft.com/office/powerpoint/2010/main" val="144236682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10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8"/>
                                        </p:tgtEl>
                                        <p:attrNameLst>
                                          <p:attrName>style.visibility</p:attrName>
                                        </p:attrNameLst>
                                      </p:cBhvr>
                                      <p:to>
                                        <p:strVal val="visible"/>
                                      </p:to>
                                    </p:set>
                                    <p:animEffect transition="in" filter="wipe(down)">
                                      <p:cBhvr>
                                        <p:cTn id="1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C:\ja11^001.jpg"/>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b="48566"/>
          <a:stretch>
            <a:fillRect/>
          </a:stretch>
        </p:blipFill>
        <p:spPr bwMode="auto">
          <a:xfrm>
            <a:off x="36871" y="533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138863"/>
            <a:ext cx="1143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138863"/>
            <a:ext cx="1143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43" y="-129272"/>
            <a:ext cx="9211262"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273274"/>
            <a:ext cx="7479320" cy="1112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C000"/>
                </a:solidFill>
                <a:latin typeface="+mj-lt"/>
              </a:rPr>
              <a:t>Thứ </a:t>
            </a:r>
            <a:r>
              <a:rPr lang="vi-VN" sz="3200" b="1" dirty="0" smtClean="0">
                <a:solidFill>
                  <a:srgbClr val="FFC000"/>
                </a:solidFill>
                <a:latin typeface="+mj-lt"/>
              </a:rPr>
              <a:t>tư </a:t>
            </a:r>
            <a:r>
              <a:rPr lang="vi-VN" sz="3200" b="1" dirty="0">
                <a:solidFill>
                  <a:srgbClr val="FFC000"/>
                </a:solidFill>
                <a:latin typeface="+mj-lt"/>
              </a:rPr>
              <a:t>ngày </a:t>
            </a:r>
            <a:r>
              <a:rPr lang="vi-VN" sz="3200" dirty="0" smtClean="0">
                <a:solidFill>
                  <a:srgbClr val="FFC000"/>
                </a:solidFill>
                <a:latin typeface="+mj-lt"/>
              </a:rPr>
              <a:t>12</a:t>
            </a:r>
            <a:r>
              <a:rPr lang="vi-VN" sz="3200" b="1" dirty="0" smtClean="0">
                <a:solidFill>
                  <a:srgbClr val="FFC000"/>
                </a:solidFill>
                <a:latin typeface="+mj-lt"/>
              </a:rPr>
              <a:t> </a:t>
            </a:r>
            <a:r>
              <a:rPr lang="vi-VN" sz="3200" b="1" dirty="0">
                <a:solidFill>
                  <a:srgbClr val="FFC000"/>
                </a:solidFill>
                <a:latin typeface="+mj-lt"/>
              </a:rPr>
              <a:t>tháng </a:t>
            </a:r>
            <a:r>
              <a:rPr lang="vi-VN" sz="3200" b="1" dirty="0" smtClean="0">
                <a:solidFill>
                  <a:srgbClr val="FFC000"/>
                </a:solidFill>
                <a:latin typeface="+mj-lt"/>
              </a:rPr>
              <a:t>1 </a:t>
            </a:r>
            <a:r>
              <a:rPr lang="vi-VN" sz="3200" b="1" dirty="0">
                <a:solidFill>
                  <a:srgbClr val="FFC000"/>
                </a:solidFill>
                <a:latin typeface="+mj-lt"/>
              </a:rPr>
              <a:t>năm </a:t>
            </a:r>
            <a:r>
              <a:rPr lang="vi-VN" sz="3200" b="1" dirty="0" smtClean="0">
                <a:solidFill>
                  <a:srgbClr val="FFC000"/>
                </a:solidFill>
                <a:latin typeface="+mj-lt"/>
              </a:rPr>
              <a:t>2022</a:t>
            </a:r>
            <a:endParaRPr lang="en-US" sz="3200" b="1" dirty="0">
              <a:solidFill>
                <a:srgbClr val="FFC000"/>
              </a:solidFill>
              <a:latin typeface="+mj-lt"/>
            </a:endParaRPr>
          </a:p>
        </p:txBody>
      </p:sp>
      <p:sp>
        <p:nvSpPr>
          <p:cNvPr id="6" name="Rectangle 5"/>
          <p:cNvSpPr/>
          <p:nvPr/>
        </p:nvSpPr>
        <p:spPr>
          <a:xfrm>
            <a:off x="467544" y="1600201"/>
            <a:ext cx="7010400" cy="1066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C000"/>
                </a:solidFill>
                <a:latin typeface="+mj-lt"/>
              </a:rPr>
              <a:t>Tập đọc</a:t>
            </a:r>
            <a:endParaRPr lang="en-US" sz="4000" b="1" dirty="0">
              <a:solidFill>
                <a:srgbClr val="FFC000"/>
              </a:solidFill>
              <a:latin typeface="+mj-lt"/>
            </a:endParaRPr>
          </a:p>
        </p:txBody>
      </p:sp>
      <p:cxnSp>
        <p:nvCxnSpPr>
          <p:cNvPr id="7" name="Straight Connector 6"/>
          <p:cNvCxnSpPr/>
          <p:nvPr/>
        </p:nvCxnSpPr>
        <p:spPr>
          <a:xfrm>
            <a:off x="3635903" y="2552700"/>
            <a:ext cx="703385"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95540" y="2257866"/>
            <a:ext cx="7584831" cy="2107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solidFill>
                  <a:srgbClr val="FFC000"/>
                </a:solidFill>
                <a:latin typeface="+mj-lt"/>
              </a:rPr>
              <a:t>Chuyện cổ tích về loài người</a:t>
            </a:r>
            <a:r>
              <a:rPr lang="vi-VN" sz="4400" dirty="0">
                <a:solidFill>
                  <a:srgbClr val="FFC000"/>
                </a:solidFill>
                <a:latin typeface="+mj-lt"/>
              </a:rPr>
              <a:t>.</a:t>
            </a:r>
            <a:endParaRPr lang="vi-VN" sz="4400" b="1" dirty="0">
              <a:solidFill>
                <a:srgbClr val="FFC000"/>
              </a:solidFill>
              <a:latin typeface="+mj-lt"/>
            </a:endParaRPr>
          </a:p>
        </p:txBody>
      </p:sp>
      <p:sp>
        <p:nvSpPr>
          <p:cNvPr id="10" name="Rectangle 9"/>
          <p:cNvSpPr/>
          <p:nvPr/>
        </p:nvSpPr>
        <p:spPr>
          <a:xfrm>
            <a:off x="893928" y="3538751"/>
            <a:ext cx="7010400" cy="110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C000"/>
              </a:solidFill>
              <a:latin typeface="HP001 4 hàng" pitchFamily="34" charset="0"/>
            </a:endParaRPr>
          </a:p>
        </p:txBody>
      </p:sp>
    </p:spTree>
    <p:extLst>
      <p:ext uri="{BB962C8B-B14F-4D97-AF65-F5344CB8AC3E}">
        <p14:creationId xmlns:p14="http://schemas.microsoft.com/office/powerpoint/2010/main" val="3330877609"/>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620000" cy="5109091"/>
          </a:xfrm>
          <a:prstGeom prst="rect">
            <a:avLst/>
          </a:prstGeom>
        </p:spPr>
        <p:txBody>
          <a:bodyPr wrap="square">
            <a:spAutoFit/>
          </a:bodyPr>
          <a:lstStyle/>
          <a:p>
            <a:pPr algn="just">
              <a:spcAft>
                <a:spcPts val="0"/>
              </a:spcAft>
            </a:pPr>
            <a:r>
              <a:rPr lang="nl-NL" sz="2000" dirty="0">
                <a:ea typeface="Times New Roman" panose="02020603050405020304" pitchFamily="18" charset="0"/>
              </a:rPr>
              <a:t>I. YÊU CẦU CẦN ĐẠT:</a:t>
            </a:r>
            <a:endParaRPr lang="vi-VN" sz="2000" dirty="0">
              <a:ea typeface="Times New Roman" panose="02020603050405020304" pitchFamily="18" charset="0"/>
            </a:endParaRPr>
          </a:p>
          <a:p>
            <a:pPr algn="just">
              <a:spcAft>
                <a:spcPts val="0"/>
              </a:spcAft>
            </a:pPr>
            <a:r>
              <a:rPr lang="nl-NL" sz="2000" dirty="0">
                <a:ea typeface="Times New Roman" panose="02020603050405020304" pitchFamily="18" charset="0"/>
              </a:rPr>
              <a:t>1. Kiến thức</a:t>
            </a:r>
            <a:endParaRPr lang="vi-VN" sz="2000" dirty="0">
              <a:ea typeface="Times New Roman" panose="02020603050405020304" pitchFamily="18" charset="0"/>
            </a:endParaRPr>
          </a:p>
          <a:p>
            <a:pPr>
              <a:spcAft>
                <a:spcPts val="0"/>
              </a:spcAft>
            </a:pPr>
            <a:r>
              <a:rPr lang="nl-NL" sz="2000" dirty="0">
                <a:ea typeface="Times New Roman" panose="02020603050405020304" pitchFamily="18" charset="0"/>
              </a:rPr>
              <a:t>- Hiểu ý nghĩa: Mọi vật trên trái đất được sinh ra vì con người, vì trẻ em, do vậy cần dành cho trẻ em những điều tốt đẹp nhất (trả lời được các câu hỏi trong SGK; thuộc ít nhất 3 khổ thơ).</a:t>
            </a:r>
            <a:endParaRPr lang="vi-VN" sz="2000" dirty="0">
              <a:ea typeface="Times New Roman" panose="02020603050405020304" pitchFamily="18" charset="0"/>
            </a:endParaRPr>
          </a:p>
          <a:p>
            <a:pPr algn="just">
              <a:lnSpc>
                <a:spcPct val="115000"/>
              </a:lnSpc>
              <a:spcAft>
                <a:spcPts val="0"/>
              </a:spcAft>
            </a:pPr>
            <a:r>
              <a:rPr lang="nl-NL" sz="2000" dirty="0">
                <a:ea typeface="Times New Roman" panose="02020603050405020304" pitchFamily="18" charset="0"/>
              </a:rPr>
              <a:t>2. Kĩ năng</a:t>
            </a:r>
            <a:endParaRPr lang="vi-VN" sz="2000" dirty="0">
              <a:ea typeface="Times New Roman" panose="02020603050405020304" pitchFamily="18" charset="0"/>
            </a:endParaRPr>
          </a:p>
          <a:p>
            <a:pPr>
              <a:spcAft>
                <a:spcPts val="0"/>
              </a:spcAft>
            </a:pPr>
            <a:r>
              <a:rPr lang="nl-NL" sz="2000" dirty="0">
                <a:ea typeface="Times New Roman" panose="02020603050405020304" pitchFamily="18" charset="0"/>
              </a:rPr>
              <a:t>- Biết đọc với giọng kể chậm rãi, bước đầu biết đọc diễn cảm được một đoạn thơ.</a:t>
            </a:r>
            <a:endParaRPr lang="vi-VN" sz="2000" dirty="0">
              <a:ea typeface="Times New Roman" panose="02020603050405020304" pitchFamily="18" charset="0"/>
            </a:endParaRPr>
          </a:p>
          <a:p>
            <a:pPr algn="just">
              <a:lnSpc>
                <a:spcPct val="115000"/>
              </a:lnSpc>
              <a:spcAft>
                <a:spcPts val="0"/>
              </a:spcAft>
            </a:pPr>
            <a:r>
              <a:rPr lang="nl-NL" sz="2000" dirty="0">
                <a:ea typeface="Times New Roman" panose="02020603050405020304" pitchFamily="18" charset="0"/>
              </a:rPr>
              <a:t>3. Phẩm chất</a:t>
            </a:r>
            <a:endParaRPr lang="vi-VN" sz="2000" dirty="0">
              <a:ea typeface="Times New Roman" panose="02020603050405020304" pitchFamily="18" charset="0"/>
            </a:endParaRPr>
          </a:p>
          <a:p>
            <a:pPr>
              <a:spcAft>
                <a:spcPts val="0"/>
              </a:spcAft>
            </a:pPr>
            <a:r>
              <a:rPr lang="nl-NL" sz="2000" dirty="0">
                <a:solidFill>
                  <a:srgbClr val="000000"/>
                </a:solidFill>
                <a:ea typeface="Times New Roman" panose="02020603050405020304" pitchFamily="18" charset="0"/>
              </a:rPr>
              <a:t>- </a:t>
            </a:r>
            <a:r>
              <a:rPr lang="nl-NL" sz="2000" dirty="0">
                <a:ea typeface="Times New Roman" panose="02020603050405020304" pitchFamily="18" charset="0"/>
              </a:rPr>
              <a:t>Có ý thức về quyền và nghĩa vụ của trẻ em.</a:t>
            </a:r>
            <a:endParaRPr lang="vi-VN" sz="2000" dirty="0">
              <a:ea typeface="Times New Roman" panose="02020603050405020304" pitchFamily="18" charset="0"/>
            </a:endParaRPr>
          </a:p>
          <a:p>
            <a:pPr algn="just">
              <a:spcAft>
                <a:spcPts val="0"/>
              </a:spcAft>
            </a:pPr>
            <a:r>
              <a:rPr lang="nl-NL" sz="2000" dirty="0">
                <a:ea typeface="Times New Roman" panose="02020603050405020304" pitchFamily="18" charset="0"/>
              </a:rPr>
              <a:t>4. Góp phần phát triển các năng lực</a:t>
            </a:r>
            <a:endParaRPr lang="vi-VN" sz="2000" dirty="0">
              <a:ea typeface="Times New Roman" panose="02020603050405020304" pitchFamily="18" charset="0"/>
            </a:endParaRPr>
          </a:p>
          <a:p>
            <a:pPr algn="just">
              <a:spcAft>
                <a:spcPts val="0"/>
              </a:spcAft>
            </a:pPr>
            <a:r>
              <a:rPr lang="nl-NL" sz="2000" dirty="0">
                <a:solidFill>
                  <a:srgbClr val="000000"/>
                </a:solidFill>
                <a:ea typeface="Times New Roman" panose="02020603050405020304" pitchFamily="18" charset="0"/>
              </a:rPr>
              <a:t>- NL giao tiếp và hợp tác, NL giải quyết vấn đề và sáng tạo, NL ngôn ngữ, NL thẩm mĩ.</a:t>
            </a:r>
            <a:endParaRPr lang="vi-VN" sz="2000" dirty="0">
              <a:ea typeface="Times New Roman" panose="02020603050405020304" pitchFamily="18" charset="0"/>
            </a:endParaRPr>
          </a:p>
          <a:p>
            <a:pPr algn="just">
              <a:spcAft>
                <a:spcPts val="0"/>
              </a:spcAft>
            </a:pPr>
            <a:r>
              <a:rPr lang="nl-NL" sz="2000" dirty="0">
                <a:ea typeface="Times New Roman" panose="02020603050405020304" pitchFamily="18" charset="0"/>
              </a:rPr>
              <a:t>II. ĐỒ DÙNG DẠY HỌC:</a:t>
            </a:r>
            <a:endParaRPr lang="vi-VN" sz="2000" dirty="0">
              <a:ea typeface="Times New Roman" panose="02020603050405020304" pitchFamily="18" charset="0"/>
            </a:endParaRPr>
          </a:p>
          <a:p>
            <a:pPr marL="342900" indent="-342900" algn="just">
              <a:spcAft>
                <a:spcPts val="0"/>
              </a:spcAft>
              <a:buFontTx/>
              <a:buChar char="-"/>
            </a:pPr>
            <a:r>
              <a:rPr lang="nl-NL" sz="2000" dirty="0" smtClean="0">
                <a:ea typeface="Times New Roman" panose="02020603050405020304" pitchFamily="18" charset="0"/>
              </a:rPr>
              <a:t>GV</a:t>
            </a:r>
            <a:r>
              <a:rPr lang="nl-NL" sz="2000" dirty="0">
                <a:ea typeface="Times New Roman" panose="02020603050405020304" pitchFamily="18" charset="0"/>
              </a:rPr>
              <a:t>: </a:t>
            </a:r>
            <a:r>
              <a:rPr lang="nl-NL" sz="2000" dirty="0">
                <a:solidFill>
                  <a:srgbClr val="000000"/>
                </a:solidFill>
                <a:ea typeface="Times New Roman" panose="02020603050405020304" pitchFamily="18" charset="0"/>
              </a:rPr>
              <a:t> </a:t>
            </a:r>
            <a:r>
              <a:rPr lang="vi-VN" sz="2000" dirty="0" smtClean="0">
                <a:solidFill>
                  <a:srgbClr val="000000"/>
                </a:solidFill>
                <a:ea typeface="Times New Roman" panose="02020603050405020304" pitchFamily="18" charset="0"/>
              </a:rPr>
              <a:t>giáo án, SGK</a:t>
            </a:r>
          </a:p>
          <a:p>
            <a:pPr marL="342900" indent="-342900" algn="just">
              <a:spcAft>
                <a:spcPts val="0"/>
              </a:spcAft>
              <a:buFontTx/>
              <a:buChar char="-"/>
            </a:pPr>
            <a:r>
              <a:rPr lang="nl-NL" sz="2000" dirty="0" smtClean="0">
                <a:ea typeface="Times New Roman" panose="02020603050405020304" pitchFamily="18" charset="0"/>
              </a:rPr>
              <a:t> </a:t>
            </a:r>
            <a:r>
              <a:rPr lang="nl-NL" sz="2000" dirty="0">
                <a:ea typeface="Times New Roman" panose="02020603050405020304" pitchFamily="18" charset="0"/>
              </a:rPr>
              <a:t>HS: SGK</a:t>
            </a:r>
            <a:endParaRPr lang="vi-VN" sz="2000" dirty="0">
              <a:ea typeface="Times New Roman" panose="02020603050405020304" pitchFamily="18" charset="0"/>
            </a:endParaRPr>
          </a:p>
        </p:txBody>
      </p:sp>
    </p:spTree>
    <p:extLst>
      <p:ext uri="{BB962C8B-B14F-4D97-AF65-F5344CB8AC3E}">
        <p14:creationId xmlns:p14="http://schemas.microsoft.com/office/powerpoint/2010/main" val="21947612"/>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1828800"/>
            <a:ext cx="4040187" cy="4927600"/>
          </a:xfrm>
          <a:prstGeom prst="rect">
            <a:avLst/>
          </a:prstGeom>
          <a:solidFill>
            <a:srgbClr val="FF0000"/>
          </a:solidFill>
          <a:ln w="38100">
            <a:solidFill>
              <a:srgbClr val="FF0000"/>
            </a:solidFill>
            <a:miter lim="800000"/>
            <a:headEnd/>
            <a:tailEnd/>
          </a:ln>
        </p:spPr>
      </p:pic>
      <p:sp>
        <p:nvSpPr>
          <p:cNvPr id="5" name="Rectangle 4"/>
          <p:cNvSpPr/>
          <p:nvPr/>
        </p:nvSpPr>
        <p:spPr>
          <a:xfrm>
            <a:off x="4286250" y="2092325"/>
            <a:ext cx="4648200" cy="44005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thật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Nguyễn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Thị</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Xuân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Quỳnh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sinh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ngày</a:t>
            </a:r>
            <a:r>
              <a:rPr lang="en-US" sz="2800" dirty="0">
                <a:solidFill>
                  <a:srgbClr val="000000"/>
                </a:solidFill>
                <a:latin typeface="Times New Roman" pitchFamily="18" charset="0"/>
                <a:cs typeface="Times New Roman" pitchFamily="18" charset="0"/>
              </a:rPr>
              <a:t> 6 </a:t>
            </a:r>
            <a:r>
              <a:rPr lang="en-US" sz="2800" dirty="0" err="1">
                <a:solidFill>
                  <a:srgbClr val="000000"/>
                </a:solidFill>
                <a:latin typeface="Times New Roman" pitchFamily="18" charset="0"/>
                <a:cs typeface="Times New Roman" pitchFamily="18" charset="0"/>
              </a:rPr>
              <a:t>tháng</a:t>
            </a:r>
            <a:r>
              <a:rPr lang="en-US" sz="2800" dirty="0">
                <a:solidFill>
                  <a:srgbClr val="000000"/>
                </a:solidFill>
                <a:latin typeface="Times New Roman" pitchFamily="18" charset="0"/>
                <a:cs typeface="Times New Roman" pitchFamily="18" charset="0"/>
              </a:rPr>
              <a:t> 10  </a:t>
            </a:r>
            <a:r>
              <a:rPr lang="en-US" sz="2800" dirty="0" err="1">
                <a:solidFill>
                  <a:srgbClr val="000000"/>
                </a:solidFill>
                <a:latin typeface="Times New Roman" pitchFamily="18" charset="0"/>
                <a:cs typeface="Times New Roman" pitchFamily="18" charset="0"/>
              </a:rPr>
              <a:t>năm</a:t>
            </a:r>
            <a:r>
              <a:rPr lang="en-US" sz="2800" dirty="0">
                <a:solidFill>
                  <a:srgbClr val="000000"/>
                </a:solidFill>
                <a:latin typeface="Times New Roman" pitchFamily="18" charset="0"/>
                <a:cs typeface="Times New Roman" pitchFamily="18" charset="0"/>
              </a:rPr>
              <a:t> 1942 </a:t>
            </a:r>
            <a:r>
              <a:rPr lang="en-US" sz="2800" dirty="0" err="1">
                <a:solidFill>
                  <a:srgbClr val="000000"/>
                </a:solidFill>
                <a:latin typeface="Times New Roman" pitchFamily="18" charset="0"/>
                <a:cs typeface="Times New Roman" pitchFamily="18" charset="0"/>
              </a:rPr>
              <a:t>tại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làng</a:t>
            </a:r>
            <a:r>
              <a:rPr lang="en-US" sz="2800" dirty="0">
                <a:solidFill>
                  <a:srgbClr val="000000"/>
                </a:solidFill>
                <a:latin typeface="Times New Roman" pitchFamily="18" charset="0"/>
                <a:cs typeface="Times New Roman" pitchFamily="18" charset="0"/>
              </a:rPr>
              <a:t> La </a:t>
            </a:r>
            <a:r>
              <a:rPr lang="en-US" sz="2800" dirty="0" err="1">
                <a:solidFill>
                  <a:srgbClr val="000000"/>
                </a:solidFill>
                <a:latin typeface="Times New Roman" pitchFamily="18" charset="0"/>
                <a:cs typeface="Times New Roman" pitchFamily="18" charset="0"/>
              </a:rPr>
              <a:t>Khê</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Khê</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thị</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tỉnh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Đông</a:t>
            </a:r>
            <a:r>
              <a:rPr lang="en-US" sz="2800" dirty="0">
                <a:solidFill>
                  <a:srgbClr val="000000"/>
                </a:solidFill>
                <a:latin typeface="Times New Roman" pitchFamily="18" charset="0"/>
                <a:cs typeface="Times New Roman" pitchFamily="18" charset="0"/>
              </a:rPr>
              <a:t> (nay </a:t>
            </a:r>
            <a:r>
              <a:rPr lang="en-US" sz="2800" dirty="0" err="1">
                <a:solidFill>
                  <a:srgbClr val="000000"/>
                </a:solidFill>
                <a:latin typeface="Times New Roman" pitchFamily="18" charset="0"/>
                <a:cs typeface="Times New Roman" pitchFamily="18" charset="0"/>
              </a:rPr>
              <a:t>thuộc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phố</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Nội</a:t>
            </a:r>
            <a:r>
              <a:rPr lang="en-US" sz="2800" dirty="0">
                <a:solidFill>
                  <a:srgbClr val="000000"/>
                </a:solidFill>
                <a:latin typeface="Times New Roman" pitchFamily="18" charset="0"/>
                <a:cs typeface="Times New Roman" pitchFamily="18" charset="0"/>
              </a:rPr>
              <a:t>).</a:t>
            </a:r>
          </a:p>
          <a:p>
            <a:pPr algn="just" eaLnBrk="1" hangingPunct="1">
              <a:defRP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nhiều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thơ</a:t>
            </a:r>
            <a:r>
              <a:rPr lang="en-US" sz="2800" dirty="0">
                <a:solidFill>
                  <a:srgbClr val="000000"/>
                </a:solidFill>
                <a:latin typeface="Times New Roman" pitchFamily="18" charset="0"/>
                <a:cs typeface="Times New Roman" pitchFamily="18" charset="0"/>
              </a:rPr>
              <a:t> hay,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Chuyện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cổ</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tích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về</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loài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a:t>
            </a:r>
          </a:p>
        </p:txBody>
      </p:sp>
      <p:sp>
        <p:nvSpPr>
          <p:cNvPr id="4102" name="Text Box 10"/>
          <p:cNvSpPr txBox="1">
            <a:spLocks noChangeArrowheads="1"/>
          </p:cNvSpPr>
          <p:nvPr/>
        </p:nvSpPr>
        <p:spPr bwMode="auto">
          <a:xfrm>
            <a:off x="1997240" y="393362"/>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000" b="0" dirty="0">
                <a:solidFill>
                  <a:srgbClr val="FF0000"/>
                </a:solidFill>
                <a:latin typeface="Times New Roman" panose="02020603050405020304" pitchFamily="18" charset="0"/>
              </a:rPr>
              <a:t>  </a:t>
            </a:r>
            <a:r>
              <a:rPr lang="en-US" altLang="en-US" sz="3600" dirty="0">
                <a:solidFill>
                  <a:srgbClr val="FF0000"/>
                </a:solidFill>
                <a:latin typeface="Times New Roman" panose="02020603050405020304" pitchFamily="18" charset="0"/>
              </a:rPr>
              <a:t>Chuyện cổ tích về loài người</a:t>
            </a:r>
          </a:p>
        </p:txBody>
      </p:sp>
      <p:sp>
        <p:nvSpPr>
          <p:cNvPr id="4103" name="Text Box 10"/>
          <p:cNvSpPr txBox="1">
            <a:spLocks noChangeArrowheads="1"/>
          </p:cNvSpPr>
          <p:nvPr/>
        </p:nvSpPr>
        <p:spPr bwMode="auto">
          <a:xfrm>
            <a:off x="6505575" y="930440"/>
            <a:ext cx="217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solidFill>
                  <a:srgbClr val="000000"/>
                </a:solidFill>
                <a:latin typeface="Times New Roman" panose="02020603050405020304" pitchFamily="18" charset="0"/>
              </a:rPr>
              <a:t>Xuân Quỳnh</a:t>
            </a:r>
          </a:p>
        </p:txBody>
      </p:sp>
      <p:sp>
        <p:nvSpPr>
          <p:cNvPr id="8" name="Text Box 37"/>
          <p:cNvSpPr txBox="1">
            <a:spLocks noChangeArrowheads="1"/>
          </p:cNvSpPr>
          <p:nvPr/>
        </p:nvSpPr>
        <p:spPr bwMode="auto">
          <a:xfrm>
            <a:off x="685800" y="-76200"/>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solidFill>
                  <a:srgbClr val="000000"/>
                </a:solidFill>
                <a:latin typeface="Times New Roman" panose="02020603050405020304" pitchFamily="18" charset="0"/>
              </a:rPr>
              <a:t>        Thứ tư ngày 12 tháng 1 năm 2022              </a:t>
            </a:r>
            <a:r>
              <a:rPr lang="en-US" altLang="en-US" u="sng" dirty="0">
                <a:solidFill>
                  <a:srgbClr val="000000"/>
                </a:solidFill>
                <a:latin typeface="Times New Roman" panose="02020603050405020304" pitchFamily="18" charset="0"/>
              </a:rPr>
              <a:t>Tập đọc</a:t>
            </a:r>
            <a:r>
              <a:rPr lang="en-US" altLang="en-US" dirty="0">
                <a:solidFill>
                  <a:srgbClr val="000000"/>
                </a:solidFill>
                <a:latin typeface="Times New Roman" panose="02020603050405020304" pitchFamily="18" charset="0"/>
              </a:rPr>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down)">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02" grpId="0"/>
      <p:bldP spid="4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lower_arts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32863" cy="6858000"/>
          </a:xfrm>
          <a:prstGeom prst="rect">
            <a:avLst/>
          </a:prstGeom>
          <a:solidFill>
            <a:srgbClr val="FFFF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88" name="AutoShape 4"/>
          <p:cNvSpPr>
            <a:spLocks noChangeArrowheads="1"/>
          </p:cNvSpPr>
          <p:nvPr/>
        </p:nvSpPr>
        <p:spPr bwMode="auto">
          <a:xfrm>
            <a:off x="304800" y="1371600"/>
            <a:ext cx="6119813" cy="2438400"/>
          </a:xfrm>
          <a:prstGeom prst="irregularSeal1">
            <a:avLst/>
          </a:prstGeom>
          <a:solidFill>
            <a:srgbClr val="00FF99">
              <a:alpha val="36862"/>
            </a:srgbClr>
          </a:solidFill>
          <a:ln w="28575">
            <a:solidFill>
              <a:srgbClr val="FF0066"/>
            </a:solidFill>
            <a:miter lim="800000"/>
            <a:headEnd/>
            <a:tailEnd/>
          </a:ln>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r>
              <a:rPr lang="en-US" altLang="en-US" sz="3800" i="1" u="sng">
                <a:solidFill>
                  <a:srgbClr val="FF0000"/>
                </a:solidFill>
                <a:latin typeface="Times New Roman" panose="02020603050405020304" pitchFamily="18" charset="0"/>
              </a:rPr>
              <a:t>Đọc nối tiếp khổ thơ</a:t>
            </a:r>
          </a:p>
        </p:txBody>
      </p:sp>
    </p:spTree>
    <p:extLst>
      <p:ext uri="{BB962C8B-B14F-4D97-AF65-F5344CB8AC3E}">
        <p14:creationId xmlns:p14="http://schemas.microsoft.com/office/powerpoint/2010/main" val="418434769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67588"/>
                                        </p:tgtEl>
                                        <p:attrNameLst>
                                          <p:attrName>style.color</p:attrName>
                                        </p:attrNameLst>
                                      </p:cBhvr>
                                      <p:by>
                                        <p:hsl h="7200000" s="0" l="0"/>
                                      </p:by>
                                    </p:animClr>
                                    <p:animClr clrSpc="hsl" dir="cw">
                                      <p:cBhvr>
                                        <p:cTn id="7" dur="500" fill="hold"/>
                                        <p:tgtEl>
                                          <p:spTgt spid="67588"/>
                                        </p:tgtEl>
                                        <p:attrNameLst>
                                          <p:attrName>fillcolor</p:attrName>
                                        </p:attrNameLst>
                                      </p:cBhvr>
                                      <p:by>
                                        <p:hsl h="7200000" s="0" l="0"/>
                                      </p:by>
                                    </p:animClr>
                                    <p:animClr clrSpc="hsl" dir="cw">
                                      <p:cBhvr>
                                        <p:cTn id="8" dur="500" fill="hold"/>
                                        <p:tgtEl>
                                          <p:spTgt spid="67588"/>
                                        </p:tgtEl>
                                        <p:attrNameLst>
                                          <p:attrName>stroke.color</p:attrName>
                                        </p:attrNameLst>
                                      </p:cBhvr>
                                      <p:by>
                                        <p:hsl h="7200000" s="0" l="0"/>
                                      </p:by>
                                    </p:animClr>
                                    <p:set>
                                      <p:cBhvr>
                                        <p:cTn id="9" dur="500" fill="hold"/>
                                        <p:tgtEl>
                                          <p:spTgt spid="675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a:off x="27432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a:solidFill>
                <a:srgbClr val="FF0000"/>
              </a:solidFill>
              <a:latin typeface=".VnRevueH" panose="020B7200000000000000" pitchFamily="34" charset="0"/>
            </a:endParaRPr>
          </a:p>
        </p:txBody>
      </p:sp>
      <p:sp>
        <p:nvSpPr>
          <p:cNvPr id="8200" name="Text Box 33"/>
          <p:cNvSpPr txBox="1">
            <a:spLocks noChangeArrowheads="1"/>
          </p:cNvSpPr>
          <p:nvPr/>
        </p:nvSpPr>
        <p:spPr bwMode="auto">
          <a:xfrm>
            <a:off x="1459529" y="1513377"/>
            <a:ext cx="305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50000"/>
              </a:spcBef>
              <a:buFontTx/>
              <a:buNone/>
            </a:pPr>
            <a:r>
              <a:rPr lang="en-US" altLang="en-US" dirty="0">
                <a:latin typeface="Times New Roman" panose="02020603050405020304" pitchFamily="18" charset="0"/>
              </a:rPr>
              <a:t>- chuyện cổ tích</a:t>
            </a:r>
          </a:p>
        </p:txBody>
      </p:sp>
      <p:grpSp>
        <p:nvGrpSpPr>
          <p:cNvPr id="15" name="Group 14"/>
          <p:cNvGrpSpPr/>
          <p:nvPr/>
        </p:nvGrpSpPr>
        <p:grpSpPr>
          <a:xfrm>
            <a:off x="892792" y="952482"/>
            <a:ext cx="7239000" cy="2289530"/>
            <a:chOff x="411163" y="1600200"/>
            <a:chExt cx="7239000" cy="2289530"/>
          </a:xfrm>
        </p:grpSpPr>
        <p:sp>
          <p:nvSpPr>
            <p:cNvPr id="16" name="Text Box 2"/>
            <p:cNvSpPr txBox="1">
              <a:spLocks noChangeArrowheads="1"/>
            </p:cNvSpPr>
            <p:nvPr/>
          </p:nvSpPr>
          <p:spPr bwMode="auto">
            <a:xfrm>
              <a:off x="411163" y="1600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dirty="0">
                  <a:latin typeface="Arial" panose="020B0604020202020204" pitchFamily="34" charset="0"/>
                </a:rPr>
                <a:t>        </a:t>
              </a:r>
              <a:r>
                <a:rPr lang="en-US" altLang="en-US" b="1" u="sng" dirty="0">
                  <a:latin typeface="Times New Roman" panose="02020603050405020304" pitchFamily="18" charset="0"/>
                </a:rPr>
                <a:t>Luyện đọc</a:t>
              </a:r>
            </a:p>
          </p:txBody>
        </p:sp>
        <p:sp>
          <p:nvSpPr>
            <p:cNvPr id="17" name="Text Box 6"/>
            <p:cNvSpPr txBox="1">
              <a:spLocks noChangeArrowheads="1"/>
            </p:cNvSpPr>
            <p:nvPr/>
          </p:nvSpPr>
          <p:spPr bwMode="auto">
            <a:xfrm>
              <a:off x="4221163" y="16002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50000"/>
                </a:spcBef>
                <a:buFontTx/>
                <a:buNone/>
              </a:pPr>
              <a:r>
                <a:rPr lang="en-US" altLang="en-US" b="1" dirty="0">
                  <a:latin typeface="Arial" panose="020B0604020202020204" pitchFamily="34" charset="0"/>
                </a:rPr>
                <a:t>     </a:t>
              </a:r>
              <a:r>
                <a:rPr lang="en-US" altLang="en-US" b="1" u="sng" dirty="0">
                  <a:latin typeface="Times New Roman" panose="02020603050405020304" pitchFamily="18" charset="0"/>
                </a:rPr>
                <a:t>Tìm hiểu bài</a:t>
              </a:r>
            </a:p>
          </p:txBody>
        </p:sp>
        <p:grpSp>
          <p:nvGrpSpPr>
            <p:cNvPr id="18" name="Group 17"/>
            <p:cNvGrpSpPr/>
            <p:nvPr/>
          </p:nvGrpSpPr>
          <p:grpSpPr>
            <a:xfrm>
              <a:off x="3306762" y="2105890"/>
              <a:ext cx="1447800" cy="1783840"/>
              <a:chOff x="3306762" y="2133600"/>
              <a:chExt cx="1447800" cy="1783840"/>
            </a:xfrm>
          </p:grpSpPr>
          <p:sp>
            <p:nvSpPr>
              <p:cNvPr id="19" name="Line 14"/>
              <p:cNvSpPr>
                <a:spLocks noChangeShapeType="1"/>
              </p:cNvSpPr>
              <p:nvPr/>
            </p:nvSpPr>
            <p:spPr bwMode="auto">
              <a:xfrm>
                <a:off x="4068760" y="2133600"/>
                <a:ext cx="27384" cy="17838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 name="Straight Connector 19"/>
              <p:cNvCxnSpPr/>
              <p:nvPr/>
            </p:nvCxnSpPr>
            <p:spPr bwMode="auto">
              <a:xfrm>
                <a:off x="3306762" y="2138073"/>
                <a:ext cx="14478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TextBox 1"/>
          <p:cNvSpPr txBox="1"/>
          <p:nvPr/>
        </p:nvSpPr>
        <p:spPr>
          <a:xfrm>
            <a:off x="1463722" y="2046969"/>
            <a:ext cx="2590799" cy="584775"/>
          </a:xfrm>
          <a:prstGeom prst="rect">
            <a:avLst/>
          </a:prstGeom>
          <a:noFill/>
        </p:spPr>
        <p:txBody>
          <a:bodyPr wrap="square" rtlCol="0">
            <a:spAutoFit/>
          </a:bodyPr>
          <a:lstStyle/>
          <a:p>
            <a:r>
              <a:rPr lang="en-US" sz="3200" dirty="0"/>
              <a:t>- nhìn rõ </a:t>
            </a:r>
          </a:p>
        </p:txBody>
      </p:sp>
      <p:sp>
        <p:nvSpPr>
          <p:cNvPr id="3" name="TextBox 2"/>
          <p:cNvSpPr txBox="1"/>
          <p:nvPr/>
        </p:nvSpPr>
        <p:spPr>
          <a:xfrm>
            <a:off x="1447800" y="2657237"/>
            <a:ext cx="2879801" cy="584775"/>
          </a:xfrm>
          <a:prstGeom prst="rect">
            <a:avLst/>
          </a:prstGeom>
          <a:noFill/>
        </p:spPr>
        <p:txBody>
          <a:bodyPr wrap="square" rtlCol="0">
            <a:spAutoFit/>
          </a:bodyPr>
          <a:lstStyle/>
          <a:p>
            <a:r>
              <a:rPr lang="en-US" sz="3200" dirty="0"/>
              <a:t>- chăm sóc</a:t>
            </a:r>
          </a:p>
        </p:txBody>
      </p:sp>
      <p:sp>
        <p:nvSpPr>
          <p:cNvPr id="23" name="TextBox 1"/>
          <p:cNvSpPr txBox="1">
            <a:spLocks noChangeArrowheads="1"/>
          </p:cNvSpPr>
          <p:nvPr/>
        </p:nvSpPr>
        <p:spPr bwMode="auto">
          <a:xfrm>
            <a:off x="264994" y="4272888"/>
            <a:ext cx="772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latin typeface="Times New Roman" panose="02020603050405020304" pitchFamily="18" charset="0"/>
              </a:rPr>
              <a:t>Nhà thơ kể với chúng ta chuyện gì qua bài thơ?</a:t>
            </a:r>
          </a:p>
        </p:txBody>
      </p:sp>
      <p:sp>
        <p:nvSpPr>
          <p:cNvPr id="24" name="TextBox 23"/>
          <p:cNvSpPr txBox="1"/>
          <p:nvPr/>
        </p:nvSpPr>
        <p:spPr>
          <a:xfrm>
            <a:off x="39736" y="4828504"/>
            <a:ext cx="9120187" cy="522288"/>
          </a:xfrm>
          <a:prstGeom prst="rect">
            <a:avLst/>
          </a:prstGeom>
          <a:noFill/>
        </p:spPr>
        <p:txBody>
          <a:bodyPr>
            <a:spAutoFit/>
          </a:bodyPr>
          <a:lstStyle/>
          <a:p>
            <a:pPr>
              <a:defRPr/>
            </a:pPr>
            <a:r>
              <a:rPr lang="en-US" sz="2800" dirty="0" err="1">
                <a:solidFill>
                  <a:srgbClr val="C00000"/>
                </a:solidFill>
              </a:rPr>
              <a:t>Nhà</a:t>
            </a:r>
            <a:r>
              <a:rPr lang="en-US" sz="2800" dirty="0">
                <a:solidFill>
                  <a:srgbClr val="C00000"/>
                </a:solidFill>
              </a:rPr>
              <a:t> </a:t>
            </a:r>
            <a:r>
              <a:rPr lang="en-US" sz="2800" dirty="0" err="1">
                <a:solidFill>
                  <a:srgbClr val="C00000"/>
                </a:solidFill>
              </a:rPr>
              <a:t>thơ</a:t>
            </a:r>
            <a:r>
              <a:rPr lang="en-US" sz="2800" dirty="0">
                <a:solidFill>
                  <a:srgbClr val="C00000"/>
                </a:solidFill>
              </a:rPr>
              <a:t> </a:t>
            </a:r>
            <a:r>
              <a:rPr lang="en-US" sz="2800" dirty="0" err="1">
                <a:solidFill>
                  <a:srgbClr val="C00000"/>
                </a:solidFill>
              </a:rPr>
              <a:t>kể</a:t>
            </a:r>
            <a:r>
              <a:rPr lang="en-US" sz="2800" dirty="0">
                <a:solidFill>
                  <a:srgbClr val="C00000"/>
                </a:solidFill>
              </a:rPr>
              <a:t> </a:t>
            </a:r>
            <a:r>
              <a:rPr lang="en-US" sz="2800" dirty="0" err="1">
                <a:solidFill>
                  <a:srgbClr val="C00000"/>
                </a:solidFill>
              </a:rPr>
              <a:t>cho</a:t>
            </a:r>
            <a:r>
              <a:rPr lang="en-US" sz="2800" dirty="0">
                <a:solidFill>
                  <a:srgbClr val="C00000"/>
                </a:solidFill>
              </a:rPr>
              <a:t> </a:t>
            </a:r>
            <a:r>
              <a:rPr lang="en-US" sz="2800" dirty="0" err="1">
                <a:solidFill>
                  <a:srgbClr val="C00000"/>
                </a:solidFill>
              </a:rPr>
              <a:t>chúng</a:t>
            </a:r>
            <a:r>
              <a:rPr lang="en-US" sz="2800" dirty="0">
                <a:solidFill>
                  <a:srgbClr val="C00000"/>
                </a:solidFill>
              </a:rPr>
              <a:t> ta </a:t>
            </a:r>
            <a:r>
              <a:rPr lang="en-US" sz="2800" dirty="0" err="1">
                <a:solidFill>
                  <a:srgbClr val="C00000"/>
                </a:solidFill>
              </a:rPr>
              <a:t>nghe</a:t>
            </a:r>
            <a:r>
              <a:rPr lang="en-US" sz="2800" dirty="0">
                <a:solidFill>
                  <a:srgbClr val="C00000"/>
                </a:solidFill>
              </a:rPr>
              <a:t> </a:t>
            </a:r>
            <a:r>
              <a:rPr lang="en-US" sz="2800" dirty="0" err="1">
                <a:solidFill>
                  <a:srgbClr val="C00000"/>
                </a:solidFill>
              </a:rPr>
              <a:t>chuyện</a:t>
            </a:r>
            <a:r>
              <a:rPr lang="en-US" sz="2800" dirty="0">
                <a:solidFill>
                  <a:srgbClr val="C00000"/>
                </a:solidFill>
              </a:rPr>
              <a:t> </a:t>
            </a:r>
            <a:r>
              <a:rPr lang="en-US" sz="2800" dirty="0" err="1">
                <a:solidFill>
                  <a:srgbClr val="C00000"/>
                </a:solidFill>
              </a:rPr>
              <a:t>cổ</a:t>
            </a:r>
            <a:r>
              <a:rPr lang="en-US" sz="2800" dirty="0">
                <a:solidFill>
                  <a:srgbClr val="C00000"/>
                </a:solidFill>
              </a:rPr>
              <a:t> </a:t>
            </a:r>
            <a:r>
              <a:rPr lang="en-US" sz="2800" dirty="0" err="1">
                <a:solidFill>
                  <a:srgbClr val="C00000"/>
                </a:solidFill>
              </a:rPr>
              <a:t>tích</a:t>
            </a:r>
            <a:r>
              <a:rPr lang="en-US" sz="2800" dirty="0">
                <a:solidFill>
                  <a:srgbClr val="C00000"/>
                </a:solidFill>
              </a:rPr>
              <a:t> </a:t>
            </a:r>
            <a:r>
              <a:rPr lang="en-US" sz="2800" dirty="0" err="1">
                <a:solidFill>
                  <a:srgbClr val="C00000"/>
                </a:solidFill>
              </a:rPr>
              <a:t>vể</a:t>
            </a:r>
            <a:r>
              <a:rPr lang="en-US" sz="2800" dirty="0">
                <a:solidFill>
                  <a:srgbClr val="C00000"/>
                </a:solidFill>
              </a:rPr>
              <a:t> </a:t>
            </a:r>
            <a:r>
              <a:rPr lang="en-US" sz="2800" dirty="0" err="1">
                <a:solidFill>
                  <a:srgbClr val="C00000"/>
                </a:solidFill>
              </a:rPr>
              <a:t>loài</a:t>
            </a:r>
            <a:r>
              <a:rPr lang="en-US" sz="2800" dirty="0">
                <a:solidFill>
                  <a:srgbClr val="C00000"/>
                </a:solidFill>
              </a:rPr>
              <a:t> </a:t>
            </a:r>
            <a:r>
              <a:rPr lang="en-US" sz="2800" dirty="0" err="1">
                <a:solidFill>
                  <a:srgbClr val="C00000"/>
                </a:solidFill>
              </a:rPr>
              <a:t>người</a:t>
            </a:r>
            <a:r>
              <a:rPr lang="en-US" sz="2800" dirty="0">
                <a:solidFill>
                  <a:srgbClr val="C00000"/>
                </a:solidFill>
              </a:rPr>
              <a:t>.</a:t>
            </a:r>
          </a:p>
        </p:txBody>
      </p:sp>
      <p:sp>
        <p:nvSpPr>
          <p:cNvPr id="27" name="AutoShape 18"/>
          <p:cNvSpPr>
            <a:spLocks noChangeArrowheads="1"/>
          </p:cNvSpPr>
          <p:nvPr/>
        </p:nvSpPr>
        <p:spPr bwMode="auto">
          <a:xfrm>
            <a:off x="2585112" y="3293665"/>
            <a:ext cx="3810000" cy="959026"/>
          </a:xfrm>
          <a:prstGeom prst="flowChartTerminator">
            <a:avLst/>
          </a:prstGeom>
          <a:gradFill rotWithShape="1">
            <a:gsLst>
              <a:gs pos="0">
                <a:schemeClr val="hlink"/>
              </a:gs>
              <a:gs pos="50000">
                <a:schemeClr val="bg1"/>
              </a:gs>
              <a:gs pos="100000">
                <a:schemeClr val="hlink"/>
              </a:gs>
            </a:gsLst>
            <a:lin ang="5400000" scaled="1"/>
          </a:gradFill>
          <a:ln w="9525">
            <a:solidFill>
              <a:srgbClr val="CCFFFF"/>
            </a:solidFill>
            <a:miter lim="800000"/>
            <a:headEnd/>
            <a:tailEnd/>
          </a:ln>
          <a:effectLst/>
        </p:spPr>
        <p:txBody>
          <a:bodyPr wrap="none" anchor="ctr"/>
          <a:lstStyle/>
          <a:p>
            <a:pPr algn="ctr">
              <a:spcBef>
                <a:spcPct val="50000"/>
              </a:spcBef>
              <a:defRPr/>
            </a:pPr>
            <a:r>
              <a:rPr lang="en-US" sz="3600" i="1" u="sng" dirty="0">
                <a:solidFill>
                  <a:srgbClr val="FF0000"/>
                </a:solidFill>
              </a:rPr>
              <a:t>Tìm hiểu bài:</a:t>
            </a:r>
          </a:p>
          <a:p>
            <a:pPr algn="ctr">
              <a:defRPr/>
            </a:pPr>
            <a:endParaRPr lang="en-US" sz="1800" b="0" u="sng"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ipe(down)">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23"/>
                                        </p:tgtEl>
                                        <p:attrNameLst>
                                          <p:attrName>ppt_x</p:attrName>
                                        </p:attrNameLst>
                                      </p:cBhvr>
                                      <p:tavLst>
                                        <p:tav tm="0">
                                          <p:val>
                                            <p:strVal val="ppt_x"/>
                                          </p:val>
                                        </p:tav>
                                        <p:tav tm="100000">
                                          <p:val>
                                            <p:strVal val="ppt_x"/>
                                          </p:val>
                                        </p:tav>
                                      </p:tavLst>
                                    </p:anim>
                                    <p:anim calcmode="lin" valueType="num">
                                      <p:cBhvr additive="base">
                                        <p:cTn id="32" dur="500"/>
                                        <p:tgtEl>
                                          <p:spTgt spid="23"/>
                                        </p:tgtEl>
                                        <p:attrNameLst>
                                          <p:attrName>ppt_y</p:attrName>
                                        </p:attrNameLst>
                                      </p:cBhvr>
                                      <p:tavLst>
                                        <p:tav tm="0">
                                          <p:val>
                                            <p:strVal val="ppt_y"/>
                                          </p:val>
                                        </p:tav>
                                        <p:tav tm="100000">
                                          <p:val>
                                            <p:strVal val="1+ppt_h/2"/>
                                          </p:val>
                                        </p:tav>
                                      </p:tavLst>
                                    </p:anim>
                                    <p:set>
                                      <p:cBhvr>
                                        <p:cTn id="33" dur="1" fill="hold">
                                          <p:stCondLst>
                                            <p:cond delay="4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2" grpId="0"/>
      <p:bldP spid="3" grpId="0"/>
      <p:bldP spid="23" grpId="0"/>
      <p:bldP spid="23" grpId="1"/>
      <p:bldP spid="24" grpId="0"/>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2&quot;/&gt;&lt;/object&gt;&lt;object type=&quot;3&quot; unique_id=&quot;10004&quot;&gt;&lt;property id=&quot;20148&quot; value=&quot;5&quot;/&gt;&lt;property id=&quot;20300&quot; value=&quot;Slide 2&quot;/&gt;&lt;property id=&quot;20307&quot; value=&quot;268&quot;/&gt;&lt;/object&gt;&lt;object type=&quot;3&quot; unique_id=&quot;10005&quot;&gt;&lt;property id=&quot;20148&quot; value=&quot;5&quot;/&gt;&lt;property id=&quot;20300&quot; value=&quot;Slide 3&quot;/&gt;&lt;property id=&quot;20307&quot; value=&quot;270&quot;/&gt;&lt;/object&gt;&lt;object type=&quot;3&quot; unique_id=&quot;10007&quot;&gt;&lt;property id=&quot;20148&quot; value=&quot;5&quot;/&gt;&lt;property id=&quot;20300&quot; value=&quot;Slide 4&quot;/&gt;&lt;property id=&quot;20307&quot; value=&quot;274&quot;/&gt;&lt;/object&gt;&lt;object type=&quot;3&quot; unique_id=&quot;10008&quot;&gt;&lt;property id=&quot;20148&quot; value=&quot;5&quot;/&gt;&lt;property id=&quot;20300&quot; value=&quot;Slide 5&quot;/&gt;&lt;property id=&quot;20307&quot; value=&quot;273&quot;/&gt;&lt;/object&gt;&lt;object type=&quot;3&quot; unique_id=&quot;10009&quot;&gt;&lt;property id=&quot;20148&quot; value=&quot;5&quot;/&gt;&lt;property id=&quot;20300&quot; value=&quot;Slide 6&quot;/&gt;&lt;property id=&quot;20307&quot; value=&quot;257&quot;/&gt;&lt;/object&gt;&lt;object type=&quot;3&quot; unique_id=&quot;10010&quot;&gt;&lt;property id=&quot;20148&quot; value=&quot;5&quot;/&gt;&lt;property id=&quot;20300&quot; value=&quot;Slide 7&quot;/&gt;&lt;property id=&quot;20307&quot; value=&quot;280&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76&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4&quot;/&gt;&lt;property id=&quot;20307&quot; value=&quot;281&quot;/&gt;&lt;/object&gt;&lt;object type=&quot;3&quot; unique_id=&quot;10016&quot;&gt;&lt;property id=&quot;20148&quot; value=&quot;5&quot;/&gt;&lt;property id=&quot;20300&quot; value=&quot;Slide 15&quot;/&gt;&lt;property id=&quot;20307&quot; value=&quot;279&quot;/&gt;&lt;/object&gt;&lt;object type=&quot;3&quot; unique_id=&quot;10017&quot;&gt;&lt;property id=&quot;20148&quot; value=&quot;5&quot;/&gt;&lt;property id=&quot;20300&quot; value=&quot;Slide 16&quot;/&gt;&lt;property id=&quot;20307&quot; value=&quot;260&quot;/&gt;&lt;/object&gt;&lt;object type=&quot;3&quot; unique_id=&quot;10228&quot;&gt;&lt;property id=&quot;20148&quot; value=&quot;5&quot;/&gt;&lt;property id=&quot;20300&quot; value=&quot;Slide 12&quot;/&gt;&lt;property id=&quot;20307&quot; value=&quot;283&quot;/&gt;&lt;/object&gt;&lt;object type=&quot;3&quot; unique_id=&quot;10229&quot;&gt;&lt;property id=&quot;20148&quot; value=&quot;5&quot;/&gt;&lt;property id=&quot;20300&quot; value=&quot;Slide 13&quot;/&gt;&lt;property id=&quot;20307&quot; value=&quot;284&quot;/&gt;&lt;/object&gt;&lt;object type=&quot;3&quot; unique_id=&quot;10230&quot;&gt;&lt;property id=&quot;20148&quot; value=&quot;5&quot;/&gt;&lt;property id=&quot;20300&quot; value=&quot;Slide 17&quot;/&gt;&lt;property id=&quot;20307&quot; value=&quot;285&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913</Words>
  <Application>Microsoft Office PowerPoint</Application>
  <PresentationFormat>On-screen Show (4:3)</PresentationFormat>
  <Paragraphs>136</Paragraphs>
  <Slides>20</Slides>
  <Notes>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.VnBodoniH</vt:lpstr>
      <vt:lpstr>.VnRevueH</vt:lpstr>
      <vt:lpstr>Arial</vt:lpstr>
      <vt:lpstr>Calibri</vt:lpstr>
      <vt:lpstr>HP001 4 hàng</vt:lpstr>
      <vt:lpstr>HP001 5Ha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HT81</cp:lastModifiedBy>
  <cp:revision>137</cp:revision>
  <dcterms:created xsi:type="dcterms:W3CDTF">2017-01-07T08:33:33Z</dcterms:created>
  <dcterms:modified xsi:type="dcterms:W3CDTF">2022-01-13T12:22:53Z</dcterms:modified>
</cp:coreProperties>
</file>