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57" r:id="rId3"/>
    <p:sldId id="258" r:id="rId4"/>
    <p:sldId id="264" r:id="rId5"/>
    <p:sldId id="256" r:id="rId6"/>
    <p:sldId id="259" r:id="rId7"/>
    <p:sldId id="262" r:id="rId8"/>
    <p:sldId id="276" r:id="rId9"/>
    <p:sldId id="442" r:id="rId10"/>
    <p:sldId id="443" r:id="rId11"/>
    <p:sldId id="277" r:id="rId12"/>
    <p:sldId id="265" r:id="rId13"/>
    <p:sldId id="260" r:id="rId14"/>
    <p:sldId id="444" r:id="rId15"/>
    <p:sldId id="445" r:id="rId16"/>
    <p:sldId id="446" r:id="rId17"/>
    <p:sldId id="447" r:id="rId18"/>
    <p:sldId id="261" r:id="rId19"/>
    <p:sldId id="263" r:id="rId20"/>
    <p:sldId id="448" r:id="rId21"/>
    <p:sldId id="449" r:id="rId22"/>
    <p:sldId id="275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iCiel Cadena" panose="020B0604020202020204" charset="0"/>
      <p:bold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66"/>
    <a:srgbClr val="993300"/>
    <a:srgbClr val="33CC33"/>
    <a:srgbClr val="F39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9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98691-3732-42A4-A0F8-E644A073213D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203B-B87B-4F2C-9418-D701A0F051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085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48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5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2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8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75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03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98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9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37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31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FF21-5CC9-472A-A587-F00A0BF81F3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5183FF21-5CC9-472A-A587-F00A0BF81F34}" type="datetimeFigureOut">
              <a:rPr lang="zh-CN" altLang="en-US" smtClean="0"/>
              <a:pPr/>
              <a:t>2021/11/15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5FF32E01-6E5E-427D-8E6B-AE1DF69528A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184B-8651-41EB-BF23-85264F8C768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9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gif"/><Relationship Id="rId11" Type="http://schemas.microsoft.com/office/2007/relationships/hdphoto" Target="../media/hdphoto1.wdp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198" y="-2642199"/>
            <a:ext cx="6824475" cy="12108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1981" y="-885484"/>
            <a:ext cx="6195515" cy="92914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900841" cy="39673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5" y="3738246"/>
            <a:ext cx="3280261" cy="37077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61" y="36660"/>
            <a:ext cx="2900840" cy="4822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07" y="2626340"/>
            <a:ext cx="2649773" cy="42316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1949" y="367673"/>
            <a:ext cx="2998810" cy="49853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29819" y="2850137"/>
            <a:ext cx="3580605" cy="40078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72362" y="593455"/>
            <a:ext cx="60693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5">
                    <a:lumMod val="50000"/>
                  </a:schemeClr>
                </a:solidFill>
                <a:latin typeface="iCiel Cadena" panose="02000503000000020004" pitchFamily="2" charset="-93"/>
                <a:ea typeface="字魂27号-布丁体" panose="00000500000000000000" pitchFamily="2" charset="-122"/>
              </a:rPr>
              <a:t>LUYỆN TẬP VỀ ĐỘNG TỪ</a:t>
            </a:r>
            <a:endParaRPr lang="zh-CN" altLang="en-US" sz="7200" dirty="0">
              <a:solidFill>
                <a:schemeClr val="accent5">
                  <a:lumMod val="50000"/>
                </a:schemeClr>
              </a:solidFill>
              <a:latin typeface="iCiel Cadena" panose="02000503000000020004" pitchFamily="2" charset="-93"/>
              <a:ea typeface="字魂27号-布丁体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06" y="1432974"/>
            <a:ext cx="693669" cy="693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5177" y="1246332"/>
            <a:ext cx="693668" cy="6936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34" y="4797914"/>
            <a:ext cx="1986931" cy="19869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0993" y="5497065"/>
            <a:ext cx="1299094" cy="12990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4551" y="3356847"/>
            <a:ext cx="601574" cy="601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40360" y="464420"/>
            <a:ext cx="11511915" cy="5933888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43500" y="956578"/>
            <a:ext cx="9841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ngoặc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600" b="1" i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3600" b="1" i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)</a:t>
            </a:r>
            <a:r>
              <a:rPr lang="en-US" altLang="en-US" sz="36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725" y="4174434"/>
            <a:ext cx="1383081" cy="1891719"/>
          </a:xfrm>
          <a:prstGeom prst="rect">
            <a:avLst/>
          </a:prstGeom>
        </p:spPr>
      </p:pic>
      <p:sp>
        <p:nvSpPr>
          <p:cNvPr id="7" name="对角圆角矩形 6"/>
          <p:cNvSpPr/>
          <p:nvPr/>
        </p:nvSpPr>
        <p:spPr>
          <a:xfrm>
            <a:off x="1742911" y="2429012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đã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7" name="对角圆角矩形 6">
            <a:extLst>
              <a:ext uri="{FF2B5EF4-FFF2-40B4-BE49-F238E27FC236}">
                <a16:creationId xmlns:a16="http://schemas.microsoft.com/office/drawing/2014/main" id="{AAC2CE3B-5AC2-4753-A95A-3BB8DDC7EBEB}"/>
              </a:ext>
            </a:extLst>
          </p:cNvPr>
          <p:cNvSpPr/>
          <p:nvPr/>
        </p:nvSpPr>
        <p:spPr>
          <a:xfrm>
            <a:off x="1742911" y="3550633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đang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8" name="对角圆角矩形 6">
            <a:extLst>
              <a:ext uri="{FF2B5EF4-FFF2-40B4-BE49-F238E27FC236}">
                <a16:creationId xmlns:a16="http://schemas.microsoft.com/office/drawing/2014/main" id="{C9632D30-5B42-4BDC-8764-5734C079EED4}"/>
              </a:ext>
            </a:extLst>
          </p:cNvPr>
          <p:cNvSpPr/>
          <p:nvPr/>
        </p:nvSpPr>
        <p:spPr>
          <a:xfrm>
            <a:off x="1722806" y="4672677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sắp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BC6B11B-6EA6-4FFD-A2E8-78093ABFD585}"/>
              </a:ext>
            </a:extLst>
          </p:cNvPr>
          <p:cNvSpPr txBox="1"/>
          <p:nvPr/>
        </p:nvSpPr>
        <p:spPr>
          <a:xfrm>
            <a:off x="4393096" y="2155979"/>
            <a:ext cx="6961588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b) Sao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…….…..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hót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……….…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hót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………..…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06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42096 0.05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57096 0.13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61484 0.04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42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174707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43500" y="956578"/>
            <a:ext cx="8765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sung ý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3140" y="2740660"/>
            <a:ext cx="3442970" cy="3853815"/>
          </a:xfrm>
          <a:prstGeom prst="rect">
            <a:avLst/>
          </a:prstGeom>
        </p:spPr>
      </p:pic>
      <p:sp>
        <p:nvSpPr>
          <p:cNvPr id="2" name="云形标注 1"/>
          <p:cNvSpPr/>
          <p:nvPr/>
        </p:nvSpPr>
        <p:spPr>
          <a:xfrm>
            <a:off x="4705808" y="2740660"/>
            <a:ext cx="7145831" cy="3488657"/>
          </a:xfrm>
          <a:prstGeom prst="cloudCallout">
            <a:avLst>
              <a:gd name="adj1" fmla="val -69759"/>
              <a:gd name="adj2" fmla="val 41858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82126" y="3329875"/>
            <a:ext cx="5560167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2400" u="sng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sung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074D8EE3-7619-457C-8F6E-26522A0E2EED}"/>
              </a:ext>
            </a:extLst>
          </p:cNvPr>
          <p:cNvGrpSpPr>
            <a:grpSpLocks/>
          </p:cNvGrpSpPr>
          <p:nvPr/>
        </p:nvGrpSpPr>
        <p:grpSpPr bwMode="auto">
          <a:xfrm>
            <a:off x="2845263" y="1652576"/>
            <a:ext cx="5864225" cy="593220"/>
            <a:chOff x="621" y="3351"/>
            <a:chExt cx="3694" cy="375"/>
          </a:xfrm>
        </p:grpSpPr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21A31812-5CE5-4CB5-85BF-64FF123C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" y="3351"/>
              <a:ext cx="974" cy="375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A81527BF-DFF7-4955-A761-41BBEDCC1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9" y="3351"/>
              <a:ext cx="1575" cy="375"/>
            </a:xfrm>
            <a:prstGeom prst="rect">
              <a:avLst/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385F96FA-3D1A-462B-87FD-7FDB997DA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" y="3351"/>
              <a:ext cx="1151" cy="375"/>
            </a:xfrm>
            <a:prstGeom prst="rect">
              <a:avLst/>
            </a:prstGeom>
            <a:solidFill>
              <a:srgbClr val="F26FF5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3" name="Text Box 10">
            <a:extLst>
              <a:ext uri="{FF2B5EF4-FFF2-40B4-BE49-F238E27FC236}">
                <a16:creationId xmlns:a16="http://schemas.microsoft.com/office/drawing/2014/main" id="{BED9C3A7-A958-409F-B9B4-34785F26A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6151" y="1717411"/>
            <a:ext cx="850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 dirty="0" err="1">
                <a:cs typeface="Arial" panose="020B0604020202020204" pitchFamily="34" charset="0"/>
              </a:rPr>
              <a:t>đã</a:t>
            </a:r>
            <a:endParaRPr lang="en-US" altLang="en-US" sz="2800" i="1" dirty="0">
              <a:cs typeface="Arial" panose="020B0604020202020204" pitchFamily="34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A11AE70E-CF27-46EB-9177-BF1F2B682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263" y="1712649"/>
            <a:ext cx="1649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cs typeface="Arial" panose="020B0604020202020204" pitchFamily="34" charset="0"/>
              </a:rPr>
              <a:t>Sắp</a:t>
            </a:r>
            <a:r>
              <a:rPr lang="en-US" altLang="en-US" sz="2800" dirty="0"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cs typeface="Arial" panose="020B0604020202020204" pitchFamily="34" charset="0"/>
              </a:rPr>
              <a:t>sẽ</a:t>
            </a: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EDAD1EBB-DD83-4C07-9E0F-4CB2E5571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826" y="1704711"/>
            <a:ext cx="1433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cs typeface="Arial" panose="020B0604020202020204" pitchFamily="34" charset="0"/>
              </a:rPr>
              <a:t>đang</a:t>
            </a: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A16BD026-B17F-487B-A7B5-15B25D6F8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976" y="2401624"/>
            <a:ext cx="1509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cs typeface="Arial" panose="020B0604020202020204" pitchFamily="34" charset="0"/>
              </a:rPr>
              <a:t>Hiện tại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A7AA3679-1535-473D-BCCB-EC0A21ABE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113" y="2374636"/>
            <a:ext cx="1509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cs typeface="Arial" panose="020B0604020202020204" pitchFamily="34" charset="0"/>
              </a:rPr>
              <a:t>Quá khứ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08D0C5F1-F3E8-4999-8384-475E1C786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26" y="2207949"/>
            <a:ext cx="0" cy="20637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2818D00D-A468-4707-BBE7-C1A8F7398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2126" y="2207949"/>
            <a:ext cx="0" cy="20637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46EFB6F9-F278-46E4-9BE6-04389728BF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1276" y="2207949"/>
            <a:ext cx="0" cy="20637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3142A22D-C24A-4DA8-83F0-3C6CA5D03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776" y="2401624"/>
            <a:ext cx="1509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cs typeface="Arial" panose="020B0604020202020204" pitchFamily="34" charset="0"/>
              </a:rPr>
              <a:t>Tương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cs typeface="Arial" panose="020B0604020202020204" pitchFamily="34" charset="0"/>
              </a:rPr>
              <a:t>lai</a:t>
            </a:r>
            <a:endParaRPr lang="en-US" altLang="en-US" sz="2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/>
      <p:bldP spid="13" grpId="0"/>
      <p:bldP spid="14" grpId="0"/>
      <p:bldP spid="16" grpId="0"/>
      <p:bldP spid="17" grpId="0"/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118718" y="186086"/>
            <a:ext cx="11924030" cy="6485828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73981" y="575456"/>
            <a:ext cx="9747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 err="1"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Bài</a:t>
            </a:r>
            <a:r>
              <a:rPr lang="en-US" altLang="zh-CN" sz="2400" b="1" spc="300" dirty="0"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3.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truyện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vui</a:t>
            </a:r>
            <a:r>
              <a:rPr lang="en-US" altLang="zh-CN" sz="2400" b="1" spc="300" dirty="0"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>
                <a:solidFill>
                  <a:srgbClr val="FF66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“ </a:t>
            </a:r>
            <a:r>
              <a:rPr lang="en-US" altLang="zh-CN" sz="2400" b="1" spc="300" dirty="0" err="1">
                <a:solidFill>
                  <a:srgbClr val="FF66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Đãng</a:t>
            </a:r>
            <a:r>
              <a:rPr lang="en-US" altLang="zh-CN" sz="2400" b="1" spc="300" dirty="0">
                <a:solidFill>
                  <a:srgbClr val="FF66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FF66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trí</a:t>
            </a:r>
            <a:r>
              <a:rPr lang="en-US" altLang="zh-CN" sz="2400" b="1" spc="300" dirty="0">
                <a:solidFill>
                  <a:srgbClr val="FF66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”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nhiều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từ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thời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gian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dùng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không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đúng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.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Hãy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chữa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đúng</a:t>
            </a:r>
            <a:r>
              <a:rPr lang="en-US" altLang="zh-CN" sz="2400" b="1" spc="30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:</a:t>
            </a:r>
            <a:endParaRPr lang="zh-CN" altLang="en-US" sz="2400" b="1" spc="300" dirty="0">
              <a:solidFill>
                <a:srgbClr val="002060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1945666" y="2249492"/>
            <a:ext cx="7737448" cy="3703955"/>
          </a:xfrm>
          <a:prstGeom prst="frame">
            <a:avLst>
              <a:gd name="adj1" fmla="val 5652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4" y="4169387"/>
            <a:ext cx="1728729" cy="19539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8736" y="5103036"/>
            <a:ext cx="1299094" cy="1299094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E3D45AA2-D287-446F-ABC3-385CBA377CDC}"/>
              </a:ext>
            </a:extLst>
          </p:cNvPr>
          <p:cNvSpPr/>
          <p:nvPr/>
        </p:nvSpPr>
        <p:spPr>
          <a:xfrm>
            <a:off x="4795818" y="3029723"/>
            <a:ext cx="447261" cy="4770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BB513B17-C31D-4E8D-9083-90F7B8D8F5A1}"/>
              </a:ext>
            </a:extLst>
          </p:cNvPr>
          <p:cNvSpPr/>
          <p:nvPr/>
        </p:nvSpPr>
        <p:spPr>
          <a:xfrm>
            <a:off x="4348557" y="3543031"/>
            <a:ext cx="725558" cy="4770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1B6F8D5-D0FA-49B2-AA17-659B17F88C23}"/>
              </a:ext>
            </a:extLst>
          </p:cNvPr>
          <p:cNvSpPr/>
          <p:nvPr/>
        </p:nvSpPr>
        <p:spPr>
          <a:xfrm>
            <a:off x="3080805" y="5146379"/>
            <a:ext cx="447261" cy="47707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文本框 4"/>
          <p:cNvSpPr txBox="1"/>
          <p:nvPr/>
        </p:nvSpPr>
        <p:spPr>
          <a:xfrm>
            <a:off x="2238937" y="2308265"/>
            <a:ext cx="7444177" cy="39018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Đãng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trí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bác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đã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làm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việc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phòng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.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Bỗng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người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phục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vụ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đang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bước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vào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nói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nhỏ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Thưa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sư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có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trộm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lẻn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vào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thư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viện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ngài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bác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hỏi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-  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Nó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sẽ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gì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thế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zh-CN" altLang="en-US" sz="24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2">
            <a:extLst>
              <a:ext uri="{FF2B5EF4-FFF2-40B4-BE49-F238E27FC236}">
                <a16:creationId xmlns:a16="http://schemas.microsoft.com/office/drawing/2014/main" id="{C66F8075-7C55-4A48-B79C-1BFE196B7197}"/>
              </a:ext>
            </a:extLst>
          </p:cNvPr>
          <p:cNvSpPr/>
          <p:nvPr/>
        </p:nvSpPr>
        <p:spPr>
          <a:xfrm>
            <a:off x="9875431" y="3001617"/>
            <a:ext cx="2086134" cy="4273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2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“</a:t>
            </a:r>
            <a:r>
              <a:rPr lang="en-US" altLang="zh-CN" sz="22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” </a:t>
            </a:r>
            <a:r>
              <a:rPr lang="en-US" altLang="zh-CN" sz="2200" dirty="0"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</a:rPr>
              <a:t>⟶ </a:t>
            </a:r>
            <a:r>
              <a:rPr lang="en-US" altLang="zh-CN" sz="22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“</a:t>
            </a:r>
            <a:r>
              <a:rPr lang="en-US" altLang="zh-CN" sz="22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đang</a:t>
            </a:r>
            <a:r>
              <a:rPr lang="en-US" altLang="zh-CN" sz="22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”</a:t>
            </a:r>
            <a:endParaRPr lang="zh-CN" altLang="en-US" sz="22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圆角矩形 2">
            <a:extLst>
              <a:ext uri="{FF2B5EF4-FFF2-40B4-BE49-F238E27FC236}">
                <a16:creationId xmlns:a16="http://schemas.microsoft.com/office/drawing/2014/main" id="{7BE4E4B9-0B8E-4A29-958E-D96FF4147683}"/>
              </a:ext>
            </a:extLst>
          </p:cNvPr>
          <p:cNvSpPr/>
          <p:nvPr/>
        </p:nvSpPr>
        <p:spPr>
          <a:xfrm>
            <a:off x="9875432" y="3543031"/>
            <a:ext cx="2086134" cy="4273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bỏ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 “</a:t>
            </a:r>
            <a:r>
              <a:rPr lang="en-US" altLang="zh-CN" sz="2400" dirty="0" err="1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đang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”</a:t>
            </a:r>
            <a:endParaRPr lang="zh-CN" altLang="en-US" sz="24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6" name="圆角矩形 2">
            <a:extLst>
              <a:ext uri="{FF2B5EF4-FFF2-40B4-BE49-F238E27FC236}">
                <a16:creationId xmlns:a16="http://schemas.microsoft.com/office/drawing/2014/main" id="{CC8ED512-70AA-4153-92A8-B002A9EC086B}"/>
              </a:ext>
            </a:extLst>
          </p:cNvPr>
          <p:cNvSpPr/>
          <p:nvPr/>
        </p:nvSpPr>
        <p:spPr>
          <a:xfrm>
            <a:off x="9772815" y="4889344"/>
            <a:ext cx="2195499" cy="4273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 err="1"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</a:rPr>
              <a:t>Sẽ</a:t>
            </a:r>
            <a:r>
              <a:rPr lang="en-US" altLang="zh-CN" sz="2000" dirty="0"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</a:rPr>
              <a:t> ⟶“</a:t>
            </a:r>
            <a:r>
              <a:rPr lang="en-US" altLang="zh-CN" sz="2000" dirty="0" err="1"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</a:rPr>
              <a:t>đã</a:t>
            </a:r>
            <a:r>
              <a:rPr lang="en-US" altLang="zh-CN" sz="2000" dirty="0"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</a:rPr>
              <a:t>”/ “</a:t>
            </a:r>
            <a:r>
              <a:rPr lang="en-US" altLang="zh-CN" sz="2000" dirty="0" err="1"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</a:rPr>
              <a:t>đang</a:t>
            </a:r>
            <a:r>
              <a:rPr lang="en-US" altLang="zh-CN" sz="2000" dirty="0"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</a:rPr>
              <a:t>”</a:t>
            </a:r>
            <a:endParaRPr lang="zh-CN" altLang="en-US" sz="2000" dirty="0"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0" grpId="0" animBg="1"/>
      <p:bldP spid="11" grpId="0" animBg="1"/>
      <p:bldP spid="5" grpId="0"/>
      <p:bldP spid="13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" y="177801"/>
            <a:ext cx="9347200" cy="4627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60" y="997783"/>
            <a:ext cx="3048000" cy="426964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2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chọn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nghĩa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Ciel Cadena" panose="02000503000000020004" pitchFamily="2" charset="-93"/>
                <a:cs typeface="Arial" panose="020B0604020202020204" pitchFamily="34" charset="0"/>
              </a:rPr>
              <a:t>đúng</a:t>
            </a:r>
            <a:endParaRPr lang="en-US" sz="4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805354" y="4855055"/>
            <a:ext cx="4221049" cy="2311339"/>
            <a:chOff x="1399611" y="4169598"/>
            <a:chExt cx="2911921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99432" y="4287281"/>
              <a:ext cx="2112100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prstClr val="white"/>
                  </a:solidFill>
                  <a:latin typeface="Calibri"/>
                </a:rPr>
                <a:t>   </a:t>
              </a:r>
            </a:p>
            <a:p>
              <a:pPr algn="ctr" defTabSz="1219170"/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Ngôi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nhà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này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đã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xây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xong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rồi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.</a:t>
              </a:r>
              <a:endParaRPr lang="en-US" sz="2667" dirty="0">
                <a:solidFill>
                  <a:prstClr val="white"/>
                </a:solidFill>
                <a:latin typeface="iCiel Cadena" panose="02000503000000020004" pitchFamily="2" charset="-93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endParaRPr lang="en-US" sz="3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611" y="416959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-98056" y="4934161"/>
            <a:ext cx="4030165" cy="2127247"/>
            <a:chOff x="3978662" y="3343521"/>
            <a:chExt cx="2796879" cy="1661378"/>
          </a:xfrm>
        </p:grpSpPr>
        <p:sp>
          <p:nvSpPr>
            <p:cNvPr id="58" name="Rounded Rectangle 57"/>
            <p:cNvSpPr/>
            <p:nvPr/>
          </p:nvSpPr>
          <p:spPr>
            <a:xfrm>
              <a:off x="4641940" y="3452535"/>
              <a:ext cx="2133601" cy="1152065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Ngôi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nhà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này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đang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xây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xong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rồi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.</a:t>
              </a:r>
              <a:endParaRPr lang="en-US" sz="2667" dirty="0">
                <a:solidFill>
                  <a:prstClr val="white"/>
                </a:solidFill>
                <a:latin typeface="iCiel Cadena" panose="02000503000000020004" pitchFamily="2" charset="-93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662" y="3343521"/>
              <a:ext cx="1011237" cy="166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4887428"/>
            <a:ext cx="3983490" cy="2199173"/>
            <a:chOff x="4703762" y="4144187"/>
            <a:chExt cx="2987616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542163" y="4305985"/>
              <a:ext cx="214921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Ngôi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nhà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này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sẽ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xây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xong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 </a:t>
              </a:r>
              <a:r>
                <a:rPr lang="en-US" altLang="en-US" sz="2667" b="1" dirty="0" err="1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rồi</a:t>
              </a:r>
              <a:r>
                <a:rPr lang="en-US" altLang="en-US" sz="2667" b="1" dirty="0">
                  <a:solidFill>
                    <a:prstClr val="white"/>
                  </a:solidFill>
                  <a:latin typeface="iCiel Cadena" panose="02000503000000020004" pitchFamily="2" charset="-93"/>
                  <a:cs typeface="Arial" panose="020B0604020202020204" pitchFamily="34" charset="0"/>
                </a:rPr>
                <a:t>.</a:t>
              </a:r>
              <a:endParaRPr lang="en-US" sz="2667" dirty="0">
                <a:solidFill>
                  <a:prstClr val="white"/>
                </a:solidFill>
                <a:latin typeface="iCiel Cadena" panose="02000503000000020004" pitchFamily="2" charset="-93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06573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025" y="4074502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842519" y="1101720"/>
            <a:ext cx="6096000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Điền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từ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thích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hợp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còn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thiếu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trong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sau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:</a:t>
            </a:r>
          </a:p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    </a:t>
            </a:r>
            <a:r>
              <a:rPr lang="en-US" sz="3733" b="1" dirty="0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" </a:t>
            </a:r>
            <a:r>
              <a:rPr lang="en-US" sz="3733" b="1" dirty="0" err="1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Bố</a:t>
            </a:r>
            <a:r>
              <a:rPr lang="en-US" sz="3733" b="1" dirty="0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em</a:t>
            </a:r>
            <a:r>
              <a:rPr lang="en-US" sz="3733" b="1" dirty="0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.... </a:t>
            </a:r>
            <a:r>
              <a:rPr lang="en-US" sz="3733" b="1" dirty="0" err="1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đi</a:t>
            </a:r>
            <a:r>
              <a:rPr lang="en-US" sz="3733" b="1" dirty="0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công</a:t>
            </a:r>
            <a:r>
              <a:rPr lang="en-US" sz="3733" b="1" dirty="0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tác</a:t>
            </a:r>
            <a:r>
              <a:rPr lang="en-US" sz="3733" b="1" dirty="0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về</a:t>
            </a:r>
            <a:r>
              <a:rPr lang="en-US" sz="3733" b="1" dirty="0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sáng</a:t>
            </a:r>
            <a:r>
              <a:rPr lang="en-US" sz="3733" b="1" dirty="0">
                <a:solidFill>
                  <a:srgbClr val="FF33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nay"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altLang="en-US" sz="4800" b="1" dirty="0">
                <a:solidFill>
                  <a:srgbClr val="00B050"/>
                </a:solidFill>
                <a:latin typeface="iCiel Cadena" panose="02000503000000020004" pitchFamily="2" charset="-93"/>
              </a:endParaRPr>
            </a:p>
            <a:p>
              <a:pPr algn="ctr" defTabSz="1219170"/>
              <a:r>
                <a:rPr lang="en-US" altLang="en-US" sz="4267" b="1" dirty="0" err="1">
                  <a:solidFill>
                    <a:prstClr val="white"/>
                  </a:solidFill>
                  <a:latin typeface="iCiel Cadena" panose="02000503000000020004" pitchFamily="2" charset="-93"/>
                </a:rPr>
                <a:t>sẽ</a:t>
              </a:r>
              <a:endParaRPr lang="en-US" sz="4267" dirty="0">
                <a:solidFill>
                  <a:prstClr val="white"/>
                </a:solidFill>
                <a:latin typeface="iCiel Cadena" panose="02000503000000020004" pitchFamily="2" charset="-93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endParaRPr lang="en-US" sz="48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4267" b="1" dirty="0" err="1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đang</a:t>
              </a:r>
              <a:endParaRPr lang="en-US" sz="4267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white"/>
                  </a:solidFill>
                  <a:latin typeface="Calibri"/>
                </a:rPr>
                <a:t>  </a:t>
              </a:r>
            </a:p>
            <a:p>
              <a:pPr algn="ctr" defTabSz="1219170"/>
              <a:r>
                <a:rPr lang="en-US" sz="4267" dirty="0" err="1">
                  <a:solidFill>
                    <a:prstClr val="white"/>
                  </a:solidFill>
                  <a:latin typeface="iCiel Cadena" panose="02000503000000020004" pitchFamily="2" charset="-93"/>
                </a:rPr>
                <a:t>đã</a:t>
              </a:r>
              <a:endParaRPr lang="en-US" sz="4800" dirty="0">
                <a:solidFill>
                  <a:prstClr val="white"/>
                </a:solidFill>
                <a:latin typeface="iCiel Cadena" panose="02000503000000020004" pitchFamily="2" charset="-93"/>
              </a:endParaRPr>
            </a:p>
            <a:p>
              <a:pPr algn="ctr" defTabSz="1219170"/>
              <a:endParaRPr lang="en-US" sz="48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00391" y="1073759"/>
            <a:ext cx="5351791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Điền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từ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thích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hợp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còn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thiếu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trong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sau</a:t>
            </a: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:</a:t>
            </a:r>
          </a:p>
          <a:p>
            <a:pPr algn="ctr" defTabSz="1219170">
              <a:defRPr/>
            </a:pPr>
            <a:r>
              <a:rPr lang="en-US" sz="3733" b="1" dirty="0">
                <a:solidFill>
                  <a:prstClr val="white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    </a:t>
            </a:r>
            <a:r>
              <a:rPr lang="en-US" sz="3733" b="1" dirty="0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" Lan.... </a:t>
            </a:r>
            <a:r>
              <a:rPr lang="en-US" sz="3733" b="1" dirty="0" err="1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đến</a:t>
            </a:r>
            <a:r>
              <a:rPr lang="en-US" sz="3733" b="1" dirty="0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đây</a:t>
            </a:r>
            <a:r>
              <a:rPr lang="en-US" sz="3733" b="1" dirty="0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vào</a:t>
            </a:r>
            <a:r>
              <a:rPr lang="en-US" sz="3733" b="1" dirty="0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ngày</a:t>
            </a:r>
            <a:r>
              <a:rPr lang="en-US" sz="3733" b="1" dirty="0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mai</a:t>
            </a:r>
            <a:r>
              <a:rPr lang="en-US" sz="3733" b="1" dirty="0">
                <a:solidFill>
                  <a:srgbClr val="FF0000"/>
                </a:solidFill>
                <a:latin typeface="iCiel Cadena" panose="02000503000000020004" pitchFamily="2" charset="-93"/>
                <a:cs typeface="Arial" panose="020B0604020202020204" pitchFamily="34" charset="0"/>
              </a:rPr>
              <a:t>”</a:t>
            </a:r>
            <a:endParaRPr lang="en-US" sz="3733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white"/>
                  </a:solidFill>
                  <a:latin typeface="Calibri"/>
                </a:rPr>
                <a:t>  </a:t>
              </a:r>
            </a:p>
            <a:p>
              <a:pPr algn="ctr" defTabSz="1219170"/>
              <a:r>
                <a:rPr lang="en-US" sz="4267" dirty="0" err="1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endParaRPr lang="en-US" sz="48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endParaRPr lang="en-US" sz="48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r>
                <a:rPr lang="en-US" sz="4267" dirty="0" err="1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đang</a:t>
              </a:r>
              <a:endParaRPr lang="en-US" sz="4267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endParaRPr lang="en-US" sz="48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white"/>
                  </a:solidFill>
                  <a:latin typeface="Calibri"/>
                </a:rPr>
                <a:t>  </a:t>
              </a:r>
            </a:p>
            <a:p>
              <a:pPr algn="ctr" defTabSz="1219170"/>
              <a:r>
                <a:rPr lang="en-US" sz="4267" dirty="0" err="1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endParaRPr lang="en-US" sz="4800" dirty="0">
                <a:solidFill>
                  <a:prstClr val="white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219170"/>
              <a:endParaRPr lang="en-US" sz="48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2389" y="885955"/>
            <a:ext cx="3841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002060"/>
                </a:solidFill>
                <a:latin typeface="iCiel Cadena" panose="02000503000000020004" pitchFamily="2" charset="-93"/>
                <a:ea typeface="字魂27号-布丁体" panose="00000500000000000000" pitchFamily="2" charset="-122"/>
              </a:rPr>
              <a:t>ĐỘNG TỪ</a:t>
            </a:r>
            <a:endParaRPr lang="zh-CN" altLang="en-US" sz="7200" dirty="0">
              <a:solidFill>
                <a:srgbClr val="002060"/>
              </a:solidFill>
              <a:latin typeface="iCiel Cadena" panose="02000503000000020004" pitchFamily="2" charset="-93"/>
              <a:ea typeface="字魂27号-布丁体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85111" y="2227840"/>
            <a:ext cx="8746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Là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những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từ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chỉ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hoạt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động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, </a:t>
            </a:r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trạng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thái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của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sự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 err="1">
                <a:latin typeface="SVN-Aptima" panose="02040603050506020204" pitchFamily="18" charset="0"/>
                <a:ea typeface="字魂27号-布丁体" panose="00000500000000000000" pitchFamily="2" charset="-122"/>
              </a:rPr>
              <a:t>vật</a:t>
            </a:r>
            <a:r>
              <a:rPr lang="en-US" altLang="zh-CN" sz="3600" b="1" spc="300" dirty="0">
                <a:latin typeface="SVN-Aptima" panose="02040603050506020204" pitchFamily="18" charset="0"/>
                <a:ea typeface="字魂27号-布丁体" panose="00000500000000000000" pitchFamily="2" charset="-122"/>
              </a:rPr>
              <a:t>.</a:t>
            </a:r>
            <a:endParaRPr lang="zh-CN" altLang="en-US" sz="3600" b="1" spc="300" dirty="0">
              <a:latin typeface="SVN-Aptima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698" y="4034276"/>
            <a:ext cx="2095960" cy="34844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67" y="3800475"/>
            <a:ext cx="1914555" cy="30575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57575" y="4053137"/>
            <a:ext cx="2502873" cy="280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3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198" y="-2642199"/>
            <a:ext cx="6824475" cy="12108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1981" y="-885484"/>
            <a:ext cx="6195515" cy="92914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900841" cy="39673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5" y="3738246"/>
            <a:ext cx="3280261" cy="37077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61" y="36660"/>
            <a:ext cx="2900840" cy="4822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07" y="2626340"/>
            <a:ext cx="2649773" cy="42316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1949" y="367673"/>
            <a:ext cx="2998810" cy="49853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29819" y="2850137"/>
            <a:ext cx="3580605" cy="40078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232337" y="345628"/>
            <a:ext cx="5973110" cy="304698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00B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2" charset="-93"/>
                <a:ea typeface="字魂27号-布丁体" panose="00000500000000000000" pitchFamily="2" charset="-122"/>
              </a:rPr>
              <a:t>TẠM BIỆT </a:t>
            </a:r>
          </a:p>
          <a:p>
            <a:pPr algn="ctr"/>
            <a:r>
              <a:rPr lang="en-US" altLang="zh-CN" sz="9600" dirty="0">
                <a:solidFill>
                  <a:srgbClr val="00B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2" charset="-93"/>
                <a:ea typeface="字魂27号-布丁体" panose="00000500000000000000" pitchFamily="2" charset="-122"/>
              </a:rPr>
              <a:t>CÁC EM</a:t>
            </a:r>
            <a:endParaRPr lang="zh-CN" altLang="en-US" sz="9600" dirty="0">
              <a:solidFill>
                <a:srgbClr val="00B05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2" charset="-93"/>
              <a:ea typeface="字魂27号-布丁体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06" y="1432974"/>
            <a:ext cx="693669" cy="693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5177" y="1246332"/>
            <a:ext cx="693668" cy="6936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34" y="4797914"/>
            <a:ext cx="1986931" cy="19869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0993" y="5497065"/>
            <a:ext cx="1299094" cy="12990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4551" y="3356847"/>
            <a:ext cx="601574" cy="601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24511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43500" y="956578"/>
            <a:ext cx="4201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spc="300" dirty="0">
                <a:latin typeface="iCiel Cadena" panose="02000503000000020004" pitchFamily="2" charset="-93"/>
                <a:ea typeface="字魂27号-布丁体" panose="00000500000000000000" pitchFamily="2" charset="-122"/>
              </a:rPr>
              <a:t>Chia </a:t>
            </a:r>
            <a:r>
              <a:rPr lang="en-US" altLang="zh-CN" sz="3600" b="1" spc="300" dirty="0" err="1">
                <a:latin typeface="iCiel Cadena" panose="02000503000000020004" pitchFamily="2" charset="-93"/>
                <a:ea typeface="字魂27号-布丁体" panose="00000500000000000000" pitchFamily="2" charset="-122"/>
              </a:rPr>
              <a:t>thành</a:t>
            </a:r>
            <a:r>
              <a:rPr lang="en-US" altLang="zh-CN" sz="3600" b="1" spc="300" dirty="0">
                <a:latin typeface="iCiel Cadena" panose="02000503000000020004" pitchFamily="2" charset="-93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>
                <a:solidFill>
                  <a:srgbClr val="00B050"/>
                </a:solidFill>
                <a:latin typeface="iCiel Cadena" panose="02000503000000020004" pitchFamily="2" charset="-93"/>
                <a:ea typeface="字魂27号-布丁体" panose="00000500000000000000" pitchFamily="2" charset="-122"/>
              </a:rPr>
              <a:t>2</a:t>
            </a:r>
            <a:r>
              <a:rPr lang="en-US" altLang="zh-CN" sz="3600" b="1" spc="300" dirty="0">
                <a:latin typeface="iCiel Cadena" panose="02000503000000020004" pitchFamily="2" charset="-93"/>
                <a:ea typeface="字魂27号-布丁体" panose="00000500000000000000" pitchFamily="2" charset="-122"/>
              </a:rPr>
              <a:t> </a:t>
            </a:r>
            <a:r>
              <a:rPr lang="en-US" altLang="zh-CN" sz="3600" b="1" spc="300" dirty="0" err="1">
                <a:latin typeface="iCiel Cadena" panose="02000503000000020004" pitchFamily="2" charset="-93"/>
                <a:ea typeface="字魂27号-布丁体" panose="00000500000000000000" pitchFamily="2" charset="-122"/>
              </a:rPr>
              <a:t>loại</a:t>
            </a:r>
            <a:endParaRPr lang="zh-CN" altLang="en-US" sz="3600" b="1" spc="300" dirty="0">
              <a:latin typeface="iCiel Cadena" panose="02000503000000020004" pitchFamily="2" charset="-93"/>
              <a:ea typeface="字魂27号-布丁体" panose="00000500000000000000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87071" y="1769745"/>
            <a:ext cx="4549140" cy="4549140"/>
          </a:xfrm>
          <a:prstGeom prst="ellipse">
            <a:avLst/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848475" y="1466849"/>
            <a:ext cx="4523741" cy="4523741"/>
          </a:xfrm>
          <a:prstGeom prst="ellipse">
            <a:avLst/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10" y="2868930"/>
            <a:ext cx="2332990" cy="37255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8694" y="2637583"/>
            <a:ext cx="3980816" cy="6599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Động</a:t>
            </a: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từ</a:t>
            </a: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chỉ</a:t>
            </a: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SVN-Aptima" panose="02040603050506020204" pitchFamily="18" charset="0"/>
                <a:ea typeface="思源黑体 CN Regular" panose="020B0500000000000000" pitchFamily="34" charset="-122"/>
              </a:rPr>
              <a:t>hoạt</a:t>
            </a:r>
            <a:r>
              <a:rPr lang="en-US" altLang="zh-CN" sz="2800" dirty="0">
                <a:solidFill>
                  <a:srgbClr val="0070C0"/>
                </a:solidFill>
                <a:latin typeface="SVN-Aptima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SVN-Aptima" panose="02040603050506020204" pitchFamily="18" charset="0"/>
                <a:ea typeface="思源黑体 CN Regular" panose="020B0500000000000000" pitchFamily="34" charset="-122"/>
              </a:rPr>
              <a:t>động</a:t>
            </a:r>
            <a:endParaRPr lang="zh-CN" altLang="en-US" sz="2800" dirty="0">
              <a:solidFill>
                <a:srgbClr val="0070C0"/>
              </a:solidFill>
              <a:latin typeface="SVN-Aptima" panose="02040603050506020204" pitchFamily="18" charset="0"/>
              <a:ea typeface="思源黑体 CN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08572" y="2388305"/>
            <a:ext cx="3686754" cy="6599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Động</a:t>
            </a: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từ</a:t>
            </a: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chỉ</a:t>
            </a: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ptima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FF00"/>
                </a:solidFill>
                <a:latin typeface="SVN-Aptima" panose="02040603050506020204" pitchFamily="18" charset="0"/>
                <a:ea typeface="思源黑体 CN Regular" panose="020B0500000000000000" pitchFamily="34" charset="-122"/>
              </a:rPr>
              <a:t>trạng</a:t>
            </a:r>
            <a:r>
              <a:rPr lang="en-US" altLang="zh-CN" sz="2800" dirty="0">
                <a:solidFill>
                  <a:srgbClr val="FFFF00"/>
                </a:solidFill>
                <a:latin typeface="SVN-Aptima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FF00"/>
                </a:solidFill>
                <a:latin typeface="SVN-Aptima" panose="02040603050506020204" pitchFamily="18" charset="0"/>
                <a:ea typeface="思源黑体 CN Regular" panose="020B0500000000000000" pitchFamily="34" charset="-122"/>
              </a:rPr>
              <a:t>thái</a:t>
            </a:r>
            <a:endParaRPr lang="zh-CN" altLang="en-US" sz="2800" dirty="0">
              <a:solidFill>
                <a:srgbClr val="FFFF00"/>
              </a:solidFill>
              <a:latin typeface="SVN-Aptima" panose="02040603050506020204" pitchFamily="18" charset="0"/>
              <a:ea typeface="思源黑体 CN Regular" panose="020B0500000000000000" pitchFamily="34" charset="-122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390B4C-E9D3-4749-9681-265E97FDB5EA}"/>
              </a:ext>
            </a:extLst>
          </p:cNvPr>
          <p:cNvSpPr txBox="1"/>
          <p:nvPr/>
        </p:nvSpPr>
        <p:spPr>
          <a:xfrm>
            <a:off x="1178993" y="3777595"/>
            <a:ext cx="3565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SVN-Aptima" panose="02040603050506020204" pitchFamily="18" charset="0"/>
              </a:rPr>
              <a:t>Ví</a:t>
            </a:r>
            <a:r>
              <a:rPr lang="en-US" sz="2800" u="sng" dirty="0">
                <a:latin typeface="SVN-Aptima" panose="02040603050506020204" pitchFamily="18" charset="0"/>
              </a:rPr>
              <a:t> </a:t>
            </a:r>
            <a:r>
              <a:rPr lang="en-US" sz="2800" u="sng" dirty="0" err="1">
                <a:latin typeface="SVN-Aptima" panose="02040603050506020204" pitchFamily="18" charset="0"/>
              </a:rPr>
              <a:t>dụ</a:t>
            </a:r>
            <a:r>
              <a:rPr lang="en-US" sz="2800" u="sng" dirty="0">
                <a:latin typeface="SVN-Aptima" panose="02040603050506020204" pitchFamily="18" charset="0"/>
              </a:rPr>
              <a:t>: </a:t>
            </a:r>
            <a:r>
              <a:rPr lang="en-US" sz="2800" dirty="0" err="1">
                <a:latin typeface="SVN-Aptima" panose="02040603050506020204" pitchFamily="18" charset="0"/>
              </a:rPr>
              <a:t>Đi</a:t>
            </a:r>
            <a:r>
              <a:rPr lang="en-US" sz="2800" dirty="0">
                <a:latin typeface="SVN-Aptima" panose="02040603050506020204" pitchFamily="18" charset="0"/>
              </a:rPr>
              <a:t>, </a:t>
            </a:r>
            <a:r>
              <a:rPr lang="en-US" sz="2800" dirty="0" err="1">
                <a:latin typeface="SVN-Aptima" panose="02040603050506020204" pitchFamily="18" charset="0"/>
              </a:rPr>
              <a:t>đứng</a:t>
            </a:r>
            <a:r>
              <a:rPr lang="en-US" sz="2800" dirty="0">
                <a:latin typeface="SVN-Aptima" panose="02040603050506020204" pitchFamily="18" charset="0"/>
              </a:rPr>
              <a:t>, </a:t>
            </a:r>
            <a:r>
              <a:rPr lang="en-US" sz="2800" dirty="0" err="1">
                <a:latin typeface="SVN-Aptima" panose="02040603050506020204" pitchFamily="18" charset="0"/>
              </a:rPr>
              <a:t>chạy</a:t>
            </a:r>
            <a:r>
              <a:rPr lang="en-US" sz="2800" dirty="0">
                <a:latin typeface="SVN-Aptima" panose="02040603050506020204" pitchFamily="18" charset="0"/>
              </a:rPr>
              <a:t>, </a:t>
            </a:r>
            <a:r>
              <a:rPr lang="en-US" sz="2800" dirty="0" err="1">
                <a:latin typeface="SVN-Aptima" panose="02040603050506020204" pitchFamily="18" charset="0"/>
              </a:rPr>
              <a:t>nhảy</a:t>
            </a:r>
            <a:r>
              <a:rPr lang="en-US" sz="2800" dirty="0">
                <a:latin typeface="SVN-Aptima" panose="02040603050506020204" pitchFamily="18" charset="0"/>
              </a:rPr>
              <a:t>, </a:t>
            </a:r>
            <a:r>
              <a:rPr lang="en-US" sz="2800" dirty="0" err="1">
                <a:latin typeface="SVN-Aptima" panose="02040603050506020204" pitchFamily="18" charset="0"/>
              </a:rPr>
              <a:t>viết</a:t>
            </a:r>
            <a:r>
              <a:rPr lang="en-US" sz="2800" dirty="0">
                <a:latin typeface="SVN-Aptima" panose="02040603050506020204" pitchFamily="18" charset="0"/>
              </a:rPr>
              <a:t>, </a:t>
            </a:r>
            <a:r>
              <a:rPr lang="en-US" sz="2800" dirty="0" err="1">
                <a:latin typeface="SVN-Aptima" panose="02040603050506020204" pitchFamily="18" charset="0"/>
              </a:rPr>
              <a:t>vẽ</a:t>
            </a:r>
            <a:r>
              <a:rPr lang="en-US" sz="2800" dirty="0">
                <a:latin typeface="SVN-Aptima" panose="02040603050506020204" pitchFamily="18" charset="0"/>
              </a:rPr>
              <a:t>...</a:t>
            </a:r>
            <a:endParaRPr lang="vi-VN" sz="28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47EC529-E1EB-494E-80D0-882DB5943409}"/>
              </a:ext>
            </a:extLst>
          </p:cNvPr>
          <p:cNvSpPr txBox="1"/>
          <p:nvPr/>
        </p:nvSpPr>
        <p:spPr>
          <a:xfrm>
            <a:off x="7685404" y="3492631"/>
            <a:ext cx="3666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SVN-Aptima" panose="02040603050506020204" pitchFamily="18" charset="0"/>
              </a:rPr>
              <a:t>Ví</a:t>
            </a:r>
            <a:r>
              <a:rPr lang="en-US" sz="2800" u="sng" dirty="0">
                <a:latin typeface="SVN-Aptima" panose="02040603050506020204" pitchFamily="18" charset="0"/>
              </a:rPr>
              <a:t> </a:t>
            </a:r>
            <a:r>
              <a:rPr lang="en-US" sz="2800" u="sng" dirty="0" err="1">
                <a:latin typeface="SVN-Aptima" panose="02040603050506020204" pitchFamily="18" charset="0"/>
              </a:rPr>
              <a:t>dụ</a:t>
            </a:r>
            <a:r>
              <a:rPr lang="en-US" sz="2800" u="sng" dirty="0">
                <a:latin typeface="SVN-Aptima" panose="02040603050506020204" pitchFamily="18" charset="0"/>
              </a:rPr>
              <a:t>: </a:t>
            </a:r>
            <a:r>
              <a:rPr lang="en-US" sz="2800" dirty="0" err="1">
                <a:latin typeface="SVN-Aptima" panose="02040603050506020204" pitchFamily="18" charset="0"/>
              </a:rPr>
              <a:t>nhớ</a:t>
            </a:r>
            <a:r>
              <a:rPr lang="en-US" sz="2800" dirty="0">
                <a:latin typeface="SVN-Aptima" panose="02040603050506020204" pitchFamily="18" charset="0"/>
              </a:rPr>
              <a:t>, </a:t>
            </a:r>
            <a:r>
              <a:rPr lang="en-US" sz="2800" dirty="0" err="1">
                <a:latin typeface="SVN-Aptima" panose="02040603050506020204" pitchFamily="18" charset="0"/>
              </a:rPr>
              <a:t>thương</a:t>
            </a:r>
            <a:r>
              <a:rPr lang="en-US" sz="2800" dirty="0">
                <a:latin typeface="SVN-Aptima" panose="02040603050506020204" pitchFamily="18" charset="0"/>
              </a:rPr>
              <a:t>, </a:t>
            </a:r>
            <a:r>
              <a:rPr lang="en-US" sz="2800" dirty="0" err="1">
                <a:latin typeface="SVN-Aptima" panose="02040603050506020204" pitchFamily="18" charset="0"/>
              </a:rPr>
              <a:t>vui</a:t>
            </a:r>
            <a:r>
              <a:rPr lang="en-US" sz="2800" dirty="0">
                <a:latin typeface="SVN-Aptima" panose="02040603050506020204" pitchFamily="18" charset="0"/>
              </a:rPr>
              <a:t>, </a:t>
            </a:r>
            <a:r>
              <a:rPr lang="en-US" sz="2800" dirty="0" err="1">
                <a:latin typeface="SVN-Aptima" panose="02040603050506020204" pitchFamily="18" charset="0"/>
              </a:rPr>
              <a:t>buồn</a:t>
            </a:r>
            <a:r>
              <a:rPr lang="en-US" sz="2800" dirty="0">
                <a:latin typeface="SVN-Aptima" panose="02040603050506020204" pitchFamily="18" charset="0"/>
              </a:rPr>
              <a:t>, </a:t>
            </a:r>
            <a:r>
              <a:rPr lang="en-US" sz="2800" dirty="0" err="1">
                <a:latin typeface="SVN-Aptima" panose="02040603050506020204" pitchFamily="18" charset="0"/>
              </a:rPr>
              <a:t>yêu</a:t>
            </a:r>
            <a:r>
              <a:rPr lang="en-US" sz="2800" dirty="0">
                <a:latin typeface="SVN-Aptima" panose="02040603050506020204" pitchFamily="18" charset="0"/>
              </a:rPr>
              <a:t>, </a:t>
            </a:r>
            <a:r>
              <a:rPr lang="en-US" sz="2800" dirty="0" err="1">
                <a:latin typeface="SVN-Aptima" panose="02040603050506020204" pitchFamily="18" charset="0"/>
              </a:rPr>
              <a:t>ghét</a:t>
            </a:r>
            <a:r>
              <a:rPr lang="en-US" sz="2800" dirty="0">
                <a:latin typeface="SVN-Aptima" panose="02040603050506020204" pitchFamily="18" charset="0"/>
              </a:rPr>
              <a:t>...</a:t>
            </a:r>
            <a:endParaRPr lang="vi-V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4" grpId="0" animBg="1"/>
      <p:bldP spid="5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69972"/>
            <a:ext cx="3898705" cy="533212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5824" y="2836576"/>
            <a:ext cx="3686175" cy="416654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533121" y="2414807"/>
            <a:ext cx="54745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 dirty="0">
                <a:solidFill>
                  <a:srgbClr val="002060"/>
                </a:solidFill>
                <a:latin typeface="iCiel Cadena" panose="02000503000000020004" pitchFamily="2" charset="-93"/>
                <a:ea typeface="字魂27号-布丁体" panose="00000500000000000000" pitchFamily="2" charset="-122"/>
              </a:rPr>
              <a:t>LUYỆN TẬP</a:t>
            </a:r>
            <a:endParaRPr lang="zh-CN" altLang="en-US" sz="8000" spc="300" dirty="0">
              <a:solidFill>
                <a:srgbClr val="002060"/>
              </a:solidFill>
              <a:latin typeface="iCiel Cadena" panose="02000503000000020004" pitchFamily="2" charset="-93"/>
              <a:ea typeface="字魂27号-布丁体" panose="00000500000000000000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96" y="1487868"/>
            <a:ext cx="1492921" cy="149292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sp>
        <p:nvSpPr>
          <p:cNvPr id="6" name="缺角矩形 5"/>
          <p:cNvSpPr/>
          <p:nvPr/>
        </p:nvSpPr>
        <p:spPr>
          <a:xfrm>
            <a:off x="340042" y="185673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87293" y="4363404"/>
            <a:ext cx="1939916" cy="21716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499359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43500" y="559365"/>
            <a:ext cx="9985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alt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alt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ý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ý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BAC8F46-BC9E-47C4-826B-7BD26C0FEC13}"/>
              </a:ext>
            </a:extLst>
          </p:cNvPr>
          <p:cNvSpPr/>
          <p:nvPr/>
        </p:nvSpPr>
        <p:spPr>
          <a:xfrm>
            <a:off x="1057275" y="1935232"/>
            <a:ext cx="1037159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82858C-5BAB-49D6-982D-FE574871DB27}"/>
              </a:ext>
            </a:extLst>
          </p:cNvPr>
          <p:cNvSpPr txBox="1"/>
          <p:nvPr/>
        </p:nvSpPr>
        <p:spPr>
          <a:xfrm>
            <a:off x="1251970" y="1965484"/>
            <a:ext cx="998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Rặng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3406C2A-E09C-41BF-8F45-A0D3E44CF978}"/>
              </a:ext>
            </a:extLst>
          </p:cNvPr>
          <p:cNvSpPr txBox="1"/>
          <p:nvPr/>
        </p:nvSpPr>
        <p:spPr>
          <a:xfrm>
            <a:off x="1106523" y="3131195"/>
            <a:ext cx="960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F18EDF4-63B5-4EB5-9705-E3A3DE9C75B0}"/>
              </a:ext>
            </a:extLst>
          </p:cNvPr>
          <p:cNvSpPr txBox="1"/>
          <p:nvPr/>
        </p:nvSpPr>
        <p:spPr>
          <a:xfrm>
            <a:off x="1612900" y="3708181"/>
            <a:ext cx="934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4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sung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4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BE7C8AA-91C5-44D4-B749-3A674833C709}"/>
              </a:ext>
            </a:extLst>
          </p:cNvPr>
          <p:cNvSpPr txBox="1"/>
          <p:nvPr/>
        </p:nvSpPr>
        <p:spPr>
          <a:xfrm>
            <a:off x="1612900" y="4232912"/>
            <a:ext cx="9308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11921AB-DA14-4460-89E9-50CC797BDF1F}"/>
              </a:ext>
            </a:extLst>
          </p:cNvPr>
          <p:cNvSpPr txBox="1"/>
          <p:nvPr/>
        </p:nvSpPr>
        <p:spPr>
          <a:xfrm>
            <a:off x="1106523" y="4828109"/>
            <a:ext cx="9198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Rặng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745ACA3-E4BA-4387-8EC0-9B21AB2D6CF3}"/>
              </a:ext>
            </a:extLst>
          </p:cNvPr>
          <p:cNvSpPr txBox="1"/>
          <p:nvPr/>
        </p:nvSpPr>
        <p:spPr>
          <a:xfrm>
            <a:off x="1612900" y="5408068"/>
            <a:ext cx="861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4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sung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24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trút</a:t>
            </a:r>
            <a:r>
              <a:rPr lang="en-US" sz="2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2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EE46875-2044-4584-9678-E85665EBCF44}"/>
              </a:ext>
            </a:extLst>
          </p:cNvPr>
          <p:cNvSpPr txBox="1"/>
          <p:nvPr/>
        </p:nvSpPr>
        <p:spPr>
          <a:xfrm>
            <a:off x="1625319" y="5943767"/>
            <a:ext cx="962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ũi tên: Cong Lên 19">
            <a:extLst>
              <a:ext uri="{FF2B5EF4-FFF2-40B4-BE49-F238E27FC236}">
                <a16:creationId xmlns:a16="http://schemas.microsoft.com/office/drawing/2014/main" id="{BAC9B4B1-3BBF-4924-8B03-BE496111B56F}"/>
              </a:ext>
            </a:extLst>
          </p:cNvPr>
          <p:cNvSpPr/>
          <p:nvPr/>
        </p:nvSpPr>
        <p:spPr>
          <a:xfrm>
            <a:off x="5992526" y="3509298"/>
            <a:ext cx="581025" cy="30620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1" name="Mũi tên: Cong Lên 20">
            <a:extLst>
              <a:ext uri="{FF2B5EF4-FFF2-40B4-BE49-F238E27FC236}">
                <a16:creationId xmlns:a16="http://schemas.microsoft.com/office/drawing/2014/main" id="{55446FC8-DDAE-4E2E-B5F5-1CD6B0734AA6}"/>
              </a:ext>
            </a:extLst>
          </p:cNvPr>
          <p:cNvSpPr/>
          <p:nvPr/>
        </p:nvSpPr>
        <p:spPr>
          <a:xfrm>
            <a:off x="3038475" y="5211382"/>
            <a:ext cx="581025" cy="284871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4CB5133-79A1-4A8A-B279-EC78D5059886}"/>
              </a:ext>
            </a:extLst>
          </p:cNvPr>
          <p:cNvSpPr txBox="1"/>
          <p:nvPr/>
        </p:nvSpPr>
        <p:spPr>
          <a:xfrm>
            <a:off x="6463342" y="3429000"/>
            <a:ext cx="77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ĐT</a:t>
            </a:r>
            <a:endParaRPr lang="vi-V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9056870-D821-4C49-BE87-42DACE637EE1}"/>
              </a:ext>
            </a:extLst>
          </p:cNvPr>
          <p:cNvSpPr txBox="1"/>
          <p:nvPr/>
        </p:nvSpPr>
        <p:spPr>
          <a:xfrm>
            <a:off x="3509291" y="5124506"/>
            <a:ext cx="77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ĐT</a:t>
            </a:r>
            <a:endParaRPr lang="vi-V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0" grpId="0" animBg="1"/>
          <p:bldP spid="12" grpId="0"/>
          <p:bldP spid="13" grpId="0"/>
          <p:bldP spid="14" grpId="0"/>
          <p:bldP spid="16" grpId="0"/>
          <p:bldP spid="17" grpId="0"/>
          <p:bldP spid="18" grpId="0"/>
          <p:bldP spid="19" grpId="0"/>
          <p:bldP spid="20" grpId="0" animBg="1"/>
          <p:bldP spid="21" grpId="0" animBg="1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0" grpId="0" animBg="1"/>
          <p:bldP spid="12" grpId="0"/>
          <p:bldP spid="13" grpId="0"/>
          <p:bldP spid="14" grpId="0"/>
          <p:bldP spid="16" grpId="0"/>
          <p:bldP spid="17" grpId="0"/>
          <p:bldP spid="18" grpId="0"/>
          <p:bldP spid="19" grpId="0"/>
          <p:bldP spid="20" grpId="0" animBg="1"/>
          <p:bldP spid="21" grpId="0" animBg="1"/>
          <p:bldP spid="22" grpId="0"/>
          <p:bldP spid="2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499359"/>
            <a:ext cx="11511915" cy="5933888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43500" y="956578"/>
            <a:ext cx="9841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ngoặc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600" b="1" i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3600" b="1" i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)</a:t>
            </a:r>
            <a:r>
              <a:rPr lang="en-US" altLang="en-US" sz="36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725" y="4174434"/>
            <a:ext cx="1383081" cy="1891719"/>
          </a:xfrm>
          <a:prstGeom prst="rect">
            <a:avLst/>
          </a:prstGeom>
        </p:spPr>
      </p:pic>
      <p:sp>
        <p:nvSpPr>
          <p:cNvPr id="7" name="对角圆角矩形 6"/>
          <p:cNvSpPr/>
          <p:nvPr/>
        </p:nvSpPr>
        <p:spPr>
          <a:xfrm>
            <a:off x="2593255" y="2244203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đã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Mũi tên: Xuống 13">
            <a:extLst>
              <a:ext uri="{FF2B5EF4-FFF2-40B4-BE49-F238E27FC236}">
                <a16:creationId xmlns:a16="http://schemas.microsoft.com/office/drawing/2014/main" id="{AB34A527-00C4-479C-95B2-919AE4327E99}"/>
              </a:ext>
            </a:extLst>
          </p:cNvPr>
          <p:cNvSpPr/>
          <p:nvPr/>
        </p:nvSpPr>
        <p:spPr>
          <a:xfrm>
            <a:off x="2905259" y="2940416"/>
            <a:ext cx="477079" cy="447617"/>
          </a:xfrm>
          <a:prstGeom prst="downArrow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ình bảy cạnh 19">
            <a:extLst>
              <a:ext uri="{FF2B5EF4-FFF2-40B4-BE49-F238E27FC236}">
                <a16:creationId xmlns:a16="http://schemas.microsoft.com/office/drawing/2014/main" id="{3ABB6CC5-BED1-4B4C-BACE-CE51B55C7D63}"/>
              </a:ext>
            </a:extLst>
          </p:cNvPr>
          <p:cNvSpPr/>
          <p:nvPr/>
        </p:nvSpPr>
        <p:spPr>
          <a:xfrm>
            <a:off x="1913015" y="3674347"/>
            <a:ext cx="2461568" cy="2206842"/>
          </a:xfrm>
          <a:prstGeom prst="heptagon">
            <a:avLst/>
          </a:prstGeom>
          <a:solidFill>
            <a:srgbClr val="FFCC6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khứ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ũi tên: Xuống 22">
            <a:extLst>
              <a:ext uri="{FF2B5EF4-FFF2-40B4-BE49-F238E27FC236}">
                <a16:creationId xmlns:a16="http://schemas.microsoft.com/office/drawing/2014/main" id="{C2D24597-36A8-41A9-8CE9-F75981DED9CD}"/>
              </a:ext>
            </a:extLst>
          </p:cNvPr>
          <p:cNvSpPr/>
          <p:nvPr/>
        </p:nvSpPr>
        <p:spPr>
          <a:xfrm>
            <a:off x="8513406" y="2927606"/>
            <a:ext cx="477079" cy="447617"/>
          </a:xfrm>
          <a:prstGeom prst="downArrow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Mũi tên: Xuống 23">
            <a:extLst>
              <a:ext uri="{FF2B5EF4-FFF2-40B4-BE49-F238E27FC236}">
                <a16:creationId xmlns:a16="http://schemas.microsoft.com/office/drawing/2014/main" id="{DD114900-E1B2-4811-910E-FBD4CD5AED0A}"/>
              </a:ext>
            </a:extLst>
          </p:cNvPr>
          <p:cNvSpPr/>
          <p:nvPr/>
        </p:nvSpPr>
        <p:spPr>
          <a:xfrm>
            <a:off x="5639759" y="2933606"/>
            <a:ext cx="477079" cy="447617"/>
          </a:xfrm>
          <a:prstGeom prst="downArrow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ình bảy cạnh 24">
            <a:extLst>
              <a:ext uri="{FF2B5EF4-FFF2-40B4-BE49-F238E27FC236}">
                <a16:creationId xmlns:a16="http://schemas.microsoft.com/office/drawing/2014/main" id="{6E3925EA-F64E-45B7-B0DD-C588F1123886}"/>
              </a:ext>
            </a:extLst>
          </p:cNvPr>
          <p:cNvSpPr/>
          <p:nvPr/>
        </p:nvSpPr>
        <p:spPr>
          <a:xfrm>
            <a:off x="4647514" y="3623010"/>
            <a:ext cx="2461568" cy="2206842"/>
          </a:xfrm>
          <a:prstGeom prst="heptagon">
            <a:avLst/>
          </a:prstGeom>
          <a:solidFill>
            <a:srgbClr val="FFCC6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ình bảy cạnh 25">
            <a:extLst>
              <a:ext uri="{FF2B5EF4-FFF2-40B4-BE49-F238E27FC236}">
                <a16:creationId xmlns:a16="http://schemas.microsoft.com/office/drawing/2014/main" id="{4F4370D2-BE2C-432B-812F-12764544E58D}"/>
              </a:ext>
            </a:extLst>
          </p:cNvPr>
          <p:cNvSpPr/>
          <p:nvPr/>
        </p:nvSpPr>
        <p:spPr>
          <a:xfrm>
            <a:off x="7521162" y="3674347"/>
            <a:ext cx="2461568" cy="2206842"/>
          </a:xfrm>
          <a:prstGeom prst="heptagon">
            <a:avLst/>
          </a:prstGeom>
          <a:solidFill>
            <a:srgbClr val="FFCC6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对角圆角矩形 6">
            <a:extLst>
              <a:ext uri="{FF2B5EF4-FFF2-40B4-BE49-F238E27FC236}">
                <a16:creationId xmlns:a16="http://schemas.microsoft.com/office/drawing/2014/main" id="{AAC2CE3B-5AC2-4753-A95A-3BB8DDC7EBEB}"/>
              </a:ext>
            </a:extLst>
          </p:cNvPr>
          <p:cNvSpPr/>
          <p:nvPr/>
        </p:nvSpPr>
        <p:spPr>
          <a:xfrm>
            <a:off x="5327755" y="2211236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đang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8" name="对角圆角矩形 6">
            <a:extLst>
              <a:ext uri="{FF2B5EF4-FFF2-40B4-BE49-F238E27FC236}">
                <a16:creationId xmlns:a16="http://schemas.microsoft.com/office/drawing/2014/main" id="{C9632D30-5B42-4BDC-8764-5734C079EED4}"/>
              </a:ext>
            </a:extLst>
          </p:cNvPr>
          <p:cNvSpPr/>
          <p:nvPr/>
        </p:nvSpPr>
        <p:spPr>
          <a:xfrm>
            <a:off x="8131828" y="2157023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sắp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14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40360" y="583689"/>
            <a:ext cx="11511915" cy="5933888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43500" y="956578"/>
            <a:ext cx="9841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ngoặc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600" b="1" i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en-US" altLang="en-US" sz="3600" b="1" i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en-US" sz="3600" b="1" i="1" dirty="0">
                <a:solidFill>
                  <a:srgbClr val="FF6600"/>
                </a:solidFill>
                <a:latin typeface="Times New Roman" panose="02020603050405020304" pitchFamily="18" charset="0"/>
              </a:rPr>
              <a:t>)</a:t>
            </a:r>
            <a:r>
              <a:rPr lang="en-US" altLang="en-US" sz="36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725" y="4174434"/>
            <a:ext cx="1383081" cy="1891719"/>
          </a:xfrm>
          <a:prstGeom prst="rect">
            <a:avLst/>
          </a:prstGeom>
        </p:spPr>
      </p:pic>
      <p:sp>
        <p:nvSpPr>
          <p:cNvPr id="7" name="对角圆角矩形 6"/>
          <p:cNvSpPr/>
          <p:nvPr/>
        </p:nvSpPr>
        <p:spPr>
          <a:xfrm>
            <a:off x="2725470" y="2604639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đã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7" name="对角圆角矩形 6">
            <a:extLst>
              <a:ext uri="{FF2B5EF4-FFF2-40B4-BE49-F238E27FC236}">
                <a16:creationId xmlns:a16="http://schemas.microsoft.com/office/drawing/2014/main" id="{AAC2CE3B-5AC2-4753-A95A-3BB8DDC7EBEB}"/>
              </a:ext>
            </a:extLst>
          </p:cNvPr>
          <p:cNvSpPr/>
          <p:nvPr/>
        </p:nvSpPr>
        <p:spPr>
          <a:xfrm>
            <a:off x="5347633" y="2604639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đang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8" name="对角圆角矩形 6">
            <a:extLst>
              <a:ext uri="{FF2B5EF4-FFF2-40B4-BE49-F238E27FC236}">
                <a16:creationId xmlns:a16="http://schemas.microsoft.com/office/drawing/2014/main" id="{C9632D30-5B42-4BDC-8764-5734C079EED4}"/>
              </a:ext>
            </a:extLst>
          </p:cNvPr>
          <p:cNvSpPr/>
          <p:nvPr/>
        </p:nvSpPr>
        <p:spPr>
          <a:xfrm>
            <a:off x="7814903" y="2592598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sắp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E225F9-615B-410D-B9F1-7EF35A3CF35A}"/>
              </a:ext>
            </a:extLst>
          </p:cNvPr>
          <p:cNvSpPr txBox="1"/>
          <p:nvPr/>
        </p:nvSpPr>
        <p:spPr>
          <a:xfrm>
            <a:off x="1928546" y="3550633"/>
            <a:ext cx="984115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AutoNum type="alphaLcParenR"/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mạ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non.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rung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31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8268 0.23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4246993E-7116-462D-8655-E3124F67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1"/>
            <a:ext cx="1097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 </a:t>
            </a:r>
            <a:r>
              <a:rPr lang="en-US" altLang="en-US" sz="2800" b="1" dirty="0" err="1">
                <a:cs typeface="Arial" panose="020B0604020202020204" pitchFamily="34" charset="0"/>
              </a:rPr>
              <a:t>Mới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dạo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ngô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lấm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tấm</a:t>
            </a:r>
            <a:r>
              <a:rPr lang="en-US" altLang="en-US" sz="2800" b="1" dirty="0">
                <a:cs typeface="Arial" panose="020B0604020202020204" pitchFamily="34" charset="0"/>
              </a:rPr>
              <a:t>  </a:t>
            </a:r>
            <a:r>
              <a:rPr lang="en-US" altLang="en-US" sz="2800" b="1" dirty="0" err="1">
                <a:cs typeface="Arial" panose="020B0604020202020204" pitchFamily="34" charset="0"/>
              </a:rPr>
              <a:t>nh</a:t>
            </a:r>
            <a:r>
              <a:rPr lang="vi-VN" altLang="en-US" sz="2800" b="1" dirty="0">
                <a:cs typeface="Arial" panose="020B0604020202020204" pitchFamily="34" charset="0"/>
              </a:rPr>
              <a:t>ư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mạ</a:t>
            </a:r>
            <a:r>
              <a:rPr lang="en-US" altLang="en-US" sz="2800" b="1" dirty="0">
                <a:cs typeface="Arial" panose="020B0604020202020204" pitchFamily="34" charset="0"/>
              </a:rPr>
              <a:t> non</a:t>
            </a:r>
            <a:r>
              <a:rPr lang="en-US" altLang="en-US" sz="3200" b="1" dirty="0"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243" name="Picture 4" descr="Ngo giong">
            <a:extLst>
              <a:ext uri="{FF2B5EF4-FFF2-40B4-BE49-F238E27FC236}">
                <a16:creationId xmlns:a16="http://schemas.microsoft.com/office/drawing/2014/main" id="{2E95E0F4-C14A-4D81-A0B5-3B9E5D5C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59466" cy="621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89090D9-7309-4717-A431-8366F6296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-1812566"/>
            <a:ext cx="18473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16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D4AB701-A3A4-4A31-ABDB-207A30BFD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2988034"/>
            <a:ext cx="18473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160"/>
          </a:p>
        </p:txBody>
      </p:sp>
      <p:sp>
        <p:nvSpPr>
          <p:cNvPr id="11268" name="AutoShape 4">
            <a:extLst>
              <a:ext uri="{FF2B5EF4-FFF2-40B4-BE49-F238E27FC236}">
                <a16:creationId xmlns:a16="http://schemas.microsoft.com/office/drawing/2014/main" id="{3B13DC24-53C8-4C39-BD9A-030C9E8FD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1" y="5459730"/>
            <a:ext cx="628650" cy="304800"/>
          </a:xfrm>
          <a:prstGeom prst="curvedUpArrow">
            <a:avLst>
              <a:gd name="adj1" fmla="val 34375"/>
              <a:gd name="adj2" fmla="val 6875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84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69" name="Picture 8" descr="ngo lon">
            <a:extLst>
              <a:ext uri="{FF2B5EF4-FFF2-40B4-BE49-F238E27FC236}">
                <a16:creationId xmlns:a16="http://schemas.microsoft.com/office/drawing/2014/main" id="{5A7C5785-0010-4F0C-A704-D6C46D36A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1073766" cy="490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Line 13">
            <a:extLst>
              <a:ext uri="{FF2B5EF4-FFF2-40B4-BE49-F238E27FC236}">
                <a16:creationId xmlns:a16="http://schemas.microsoft.com/office/drawing/2014/main" id="{CC65E99D-409B-45E9-9F61-1136F36CD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4580" y="5379720"/>
            <a:ext cx="760096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160"/>
          </a:p>
        </p:txBody>
      </p:sp>
      <p:sp>
        <p:nvSpPr>
          <p:cNvPr id="11271" name="Text Box 15">
            <a:extLst>
              <a:ext uri="{FF2B5EF4-FFF2-40B4-BE49-F238E27FC236}">
                <a16:creationId xmlns:a16="http://schemas.microsoft.com/office/drawing/2014/main" id="{B20892DD-0B0C-42F9-BD22-DC17ED589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450" y="5425441"/>
            <a:ext cx="6572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</a:rPr>
              <a:t>ĐT</a:t>
            </a:r>
          </a:p>
        </p:txBody>
      </p:sp>
      <p:sp>
        <p:nvSpPr>
          <p:cNvPr id="11272" name="Rectangle 1">
            <a:extLst>
              <a:ext uri="{FF2B5EF4-FFF2-40B4-BE49-F238E27FC236}">
                <a16:creationId xmlns:a16="http://schemas.microsoft.com/office/drawing/2014/main" id="{92C841C4-BFC7-4447-A7BD-D68B0B122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774" y="4898502"/>
            <a:ext cx="105520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chỉ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lâu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cs typeface="Arial" panose="020B0604020202020204" pitchFamily="34" charset="0"/>
              </a:rPr>
              <a:t>ngô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cs typeface="Arial" panose="020B0604020202020204" pitchFamily="34" charset="0"/>
              </a:rPr>
              <a:t>đã</a:t>
            </a:r>
            <a:r>
              <a:rPr lang="vi-VN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cs typeface="Arial" panose="020B0604020202020204" pitchFamily="34" charset="0"/>
              </a:rPr>
              <a:t>rung </a:t>
            </a:r>
            <a:r>
              <a:rPr lang="vi-VN" altLang="en-US" sz="2800" b="1" dirty="0" err="1">
                <a:cs typeface="Arial" panose="020B0604020202020204" pitchFamily="34" charset="0"/>
              </a:rPr>
              <a:t>rung</a:t>
            </a:r>
            <a:r>
              <a:rPr lang="vi-VN" altLang="en-US" sz="2800" b="1" dirty="0">
                <a:cs typeface="Arial" panose="020B0604020202020204" pitchFamily="34" charset="0"/>
              </a:rPr>
              <a:t> </a:t>
            </a:r>
            <a:r>
              <a:rPr lang="vi-VN" altLang="en-US" sz="2800" b="1" dirty="0" err="1">
                <a:cs typeface="Arial" panose="020B0604020202020204" pitchFamily="34" charset="0"/>
              </a:rPr>
              <a:t>trước</a:t>
            </a:r>
            <a:r>
              <a:rPr lang="vi-VN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gió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ánh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nắng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680</Words>
  <Application>Microsoft Office PowerPoint</Application>
  <PresentationFormat>Màn hình rộng</PresentationFormat>
  <Paragraphs>89</Paragraphs>
  <Slides>21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21</vt:i4>
      </vt:variant>
    </vt:vector>
  </HeadingPairs>
  <TitlesOfParts>
    <vt:vector size="31" baseType="lpstr">
      <vt:lpstr>Wingdings</vt:lpstr>
      <vt:lpstr>Calibri</vt:lpstr>
      <vt:lpstr>SVN-Ready</vt:lpstr>
      <vt:lpstr>SVN-Aptima</vt:lpstr>
      <vt:lpstr>思源黑体 CN Regular</vt:lpstr>
      <vt:lpstr>Times New Roman</vt:lpstr>
      <vt:lpstr>iCiel Cadena</vt:lpstr>
      <vt:lpstr>Arial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晓静</dc:creator>
  <cp:lastModifiedBy>Hòa Hoàng</cp:lastModifiedBy>
  <cp:revision>12</cp:revision>
  <dcterms:created xsi:type="dcterms:W3CDTF">2021-10-04T13:05:00Z</dcterms:created>
  <dcterms:modified xsi:type="dcterms:W3CDTF">2021-11-15T13:06:56Z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08510075F76142BEBD9F5738F62F435D</vt:lpwstr>
  </property>
  <property fmtid="{D5CDD505-2E9C-101B-9397-08002B2CF9AE}" pid="3" name="KSOProductBuildVer">
    <vt:lpwstr>2052-11.1.0.10938</vt:lpwstr>
  </property>
</Properties>
</file>