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5"/>
  </p:notesMasterIdLst>
  <p:handoutMasterIdLst>
    <p:handoutMasterId r:id="rId46"/>
  </p:handoutMasterIdLst>
  <p:sldIdLst>
    <p:sldId id="365" r:id="rId3"/>
    <p:sldId id="558" r:id="rId4"/>
    <p:sldId id="387" r:id="rId5"/>
    <p:sldId id="440" r:id="rId6"/>
    <p:sldId id="418" r:id="rId7"/>
    <p:sldId id="560" r:id="rId8"/>
    <p:sldId id="552" r:id="rId9"/>
    <p:sldId id="546" r:id="rId10"/>
    <p:sldId id="547" r:id="rId11"/>
    <p:sldId id="542" r:id="rId12"/>
    <p:sldId id="414" r:id="rId13"/>
    <p:sldId id="545" r:id="rId14"/>
    <p:sldId id="549" r:id="rId15"/>
    <p:sldId id="548" r:id="rId16"/>
    <p:sldId id="529" r:id="rId17"/>
    <p:sldId id="530" r:id="rId18"/>
    <p:sldId id="536" r:id="rId19"/>
    <p:sldId id="550" r:id="rId20"/>
    <p:sldId id="513" r:id="rId21"/>
    <p:sldId id="503" r:id="rId22"/>
    <p:sldId id="551" r:id="rId23"/>
    <p:sldId id="422" r:id="rId24"/>
    <p:sldId id="298" r:id="rId25"/>
    <p:sldId id="432" r:id="rId26"/>
    <p:sldId id="561" r:id="rId27"/>
    <p:sldId id="371" r:id="rId28"/>
    <p:sldId id="434" r:id="rId29"/>
    <p:sldId id="424" r:id="rId30"/>
    <p:sldId id="309" r:id="rId31"/>
    <p:sldId id="515" r:id="rId32"/>
    <p:sldId id="429" r:id="rId33"/>
    <p:sldId id="314" r:id="rId34"/>
    <p:sldId id="506" r:id="rId35"/>
    <p:sldId id="508" r:id="rId36"/>
    <p:sldId id="509" r:id="rId37"/>
    <p:sldId id="511" r:id="rId38"/>
    <p:sldId id="553" r:id="rId39"/>
    <p:sldId id="555" r:id="rId40"/>
    <p:sldId id="556" r:id="rId41"/>
    <p:sldId id="554" r:id="rId42"/>
    <p:sldId id="559" r:id="rId43"/>
    <p:sldId id="557" r:id="rId44"/>
  </p:sldIdLst>
  <p:sldSz cx="5759450" cy="3240088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 ASUS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CCFFFF"/>
    <a:srgbClr val="FF0066"/>
    <a:srgbClr val="CC0099"/>
    <a:srgbClr val="008000"/>
    <a:srgbClr val="FF9900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79"/>
  </p:normalViewPr>
  <p:slideViewPr>
    <p:cSldViewPr showGuides="1">
      <p:cViewPr varScale="1">
        <p:scale>
          <a:sx n="153" d="100"/>
          <a:sy n="153" d="100"/>
        </p:scale>
        <p:origin x="660" y="126"/>
      </p:cViewPr>
      <p:guideLst>
        <p:guide orient="horz" pos="1021"/>
        <p:guide pos="18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AB4069B-3B94-45D0-AF55-9321061FAFD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907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C7BEA2-5B89-4FF4-A182-71E57F676D89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24/10/2022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vi-VN" altLang="x-none" sz="1200" dirty="0">
                <a:latin typeface="Arial" panose="020B0604020202020204" pitchFamily="34" charset="0"/>
              </a:rPr>
              <a:t>‹#›</a:t>
            </a:fld>
            <a:endParaRPr lang="vi-VN" altLang="x-none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9583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Tahoma" panose="020B0604030504040204" pitchFamily="34" charset="0"/>
              </a:rPr>
              <a:t>5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78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491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36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7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10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12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54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defTabSz="457200" eaLnBrk="1" hangingPunct="1">
              <a:spcBef>
                <a:spcPct val="0"/>
              </a:spcBef>
            </a:pPr>
            <a:fld id="{9A0DB2DC-4C9A-4742-B13C-FB6460FD3503}" type="slidenum">
              <a:rPr lang="vi-VN" altLang="en-US" dirty="0">
                <a:latin typeface="Arial" panose="020B0604020202020204" pitchFamily="34" charset="0"/>
              </a:rPr>
              <a:t>15</a:t>
            </a:fld>
            <a:endParaRPr lang="vi-V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63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defTabSz="457200" eaLnBrk="1" hangingPunct="1">
              <a:spcBef>
                <a:spcPct val="0"/>
              </a:spcBef>
            </a:pPr>
            <a:fld id="{9A0DB2DC-4C9A-4742-B13C-FB6460FD3503}" type="slidenum">
              <a:rPr lang="vi-VN" altLang="en-US" dirty="0">
                <a:latin typeface="Arial" panose="020B0604020202020204" pitchFamily="34" charset="0"/>
              </a:rPr>
              <a:t>16</a:t>
            </a:fld>
            <a:endParaRPr lang="vi-V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92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378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29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36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399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30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7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31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35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vi-VN" altLang="en-US" dirty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vi-VN" altLang="en-US" sz="1200" dirty="0">
                <a:latin typeface="Arial" panose="020B0604020202020204" pitchFamily="34" charset="0"/>
              </a:rPr>
              <a:t>32</a:t>
            </a:fld>
            <a:endParaRPr lang="vi-VN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4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31" y="530264"/>
            <a:ext cx="4319588" cy="1128031"/>
          </a:xfrm>
        </p:spPr>
        <p:txBody>
          <a:bodyPr anchor="b"/>
          <a:lstStyle>
            <a:lvl1pPr algn="ctr">
              <a:defRPr sz="28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1701796"/>
            <a:ext cx="4319588" cy="782271"/>
          </a:xfrm>
        </p:spPr>
        <p:txBody>
          <a:bodyPr/>
          <a:lstStyle>
            <a:lvl1pPr marL="0" indent="0" algn="ctr">
              <a:buNone/>
              <a:defRPr sz="1135"/>
            </a:lvl1pPr>
            <a:lvl2pPr marL="215900" indent="0" algn="ctr">
              <a:buNone/>
              <a:defRPr sz="945"/>
            </a:lvl2pPr>
            <a:lvl3pPr marL="431800" indent="0" algn="ctr">
              <a:buNone/>
              <a:defRPr sz="850"/>
            </a:lvl3pPr>
            <a:lvl4pPr marL="647700" indent="0" algn="ctr">
              <a:buNone/>
              <a:defRPr sz="755"/>
            </a:lvl4pPr>
            <a:lvl5pPr marL="864235" indent="0" algn="ctr">
              <a:buNone/>
              <a:defRPr sz="755"/>
            </a:lvl5pPr>
            <a:lvl6pPr marL="1080135" indent="0" algn="ctr">
              <a:buNone/>
              <a:defRPr sz="755"/>
            </a:lvl6pPr>
            <a:lvl7pPr marL="1296035" indent="0" algn="ctr">
              <a:buNone/>
              <a:defRPr sz="755"/>
            </a:lvl7pPr>
            <a:lvl8pPr marL="1511935" indent="0" algn="ctr">
              <a:buNone/>
              <a:defRPr sz="755"/>
            </a:lvl8pPr>
            <a:lvl9pPr marL="1727835" indent="0" algn="ctr">
              <a:buNone/>
              <a:defRPr sz="75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172505"/>
            <a:ext cx="1241881" cy="2745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2" y="172505"/>
            <a:ext cx="3653651" cy="2745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7973" y="129755"/>
            <a:ext cx="5183505" cy="276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95288" y="3003550"/>
            <a:ext cx="129698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908175" y="3003550"/>
            <a:ext cx="19431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067175" y="3003550"/>
            <a:ext cx="129698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31" y="530265"/>
            <a:ext cx="4319588" cy="1128031"/>
          </a:xfrm>
        </p:spPr>
        <p:txBody>
          <a:bodyPr anchor="b"/>
          <a:lstStyle>
            <a:lvl1pPr algn="ctr">
              <a:defRPr sz="27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1701797"/>
            <a:ext cx="4319588" cy="782271"/>
          </a:xfrm>
        </p:spPr>
        <p:txBody>
          <a:bodyPr/>
          <a:lstStyle>
            <a:lvl1pPr marL="0" indent="0" algn="ctr">
              <a:buNone/>
              <a:defRPr sz="1119"/>
            </a:lvl1pPr>
            <a:lvl2pPr marL="213302" indent="0" algn="ctr">
              <a:buNone/>
              <a:defRPr sz="933"/>
            </a:lvl2pPr>
            <a:lvl3pPr marL="426604" indent="0" algn="ctr">
              <a:buNone/>
              <a:defRPr sz="840"/>
            </a:lvl3pPr>
            <a:lvl4pPr marL="639906" indent="0" algn="ctr">
              <a:buNone/>
              <a:defRPr sz="746"/>
            </a:lvl4pPr>
            <a:lvl5pPr marL="853209" indent="0" algn="ctr">
              <a:buNone/>
              <a:defRPr sz="746"/>
            </a:lvl5pPr>
            <a:lvl6pPr marL="1066511" indent="0" algn="ctr">
              <a:buNone/>
              <a:defRPr sz="746"/>
            </a:lvl6pPr>
            <a:lvl7pPr marL="1279813" indent="0" algn="ctr">
              <a:buNone/>
              <a:defRPr sz="746"/>
            </a:lvl7pPr>
            <a:lvl8pPr marL="1493115" indent="0" algn="ctr">
              <a:buNone/>
              <a:defRPr sz="746"/>
            </a:lvl8pPr>
            <a:lvl9pPr marL="1706417" indent="0" algn="ctr">
              <a:buNone/>
              <a:defRPr sz="74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05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3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2" y="807773"/>
            <a:ext cx="4967526" cy="1347787"/>
          </a:xfrm>
        </p:spPr>
        <p:txBody>
          <a:bodyPr anchor="b"/>
          <a:lstStyle>
            <a:lvl1pPr>
              <a:defRPr sz="27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2" y="2168310"/>
            <a:ext cx="4967526" cy="708769"/>
          </a:xfrm>
        </p:spPr>
        <p:txBody>
          <a:bodyPr/>
          <a:lstStyle>
            <a:lvl1pPr marL="0" indent="0">
              <a:buNone/>
              <a:defRPr sz="1119">
                <a:solidFill>
                  <a:schemeClr val="tx1">
                    <a:tint val="75000"/>
                  </a:schemeClr>
                </a:solidFill>
              </a:defRPr>
            </a:lvl1pPr>
            <a:lvl2pPr marL="21330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2pPr>
            <a:lvl3pPr marL="426604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3pPr>
            <a:lvl4pPr marL="639906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4pPr>
            <a:lvl5pPr marL="853209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5pPr>
            <a:lvl6pPr marL="1066511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6pPr>
            <a:lvl7pPr marL="1279813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7pPr>
            <a:lvl8pPr marL="1493115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8pPr>
            <a:lvl9pPr marL="1706417" indent="0">
              <a:buNone/>
              <a:defRPr sz="7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57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862524"/>
            <a:ext cx="2447766" cy="20558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862524"/>
            <a:ext cx="2447766" cy="20558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99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72506"/>
            <a:ext cx="4967526" cy="62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794272"/>
            <a:ext cx="2436517" cy="389260"/>
          </a:xfrm>
        </p:spPr>
        <p:txBody>
          <a:bodyPr anchor="b"/>
          <a:lstStyle>
            <a:lvl1pPr marL="0" indent="0">
              <a:buNone/>
              <a:defRPr sz="1119" b="1"/>
            </a:lvl1pPr>
            <a:lvl2pPr marL="213302" indent="0">
              <a:buNone/>
              <a:defRPr sz="933" b="1"/>
            </a:lvl2pPr>
            <a:lvl3pPr marL="426604" indent="0">
              <a:buNone/>
              <a:defRPr sz="840" b="1"/>
            </a:lvl3pPr>
            <a:lvl4pPr marL="639906" indent="0">
              <a:buNone/>
              <a:defRPr sz="746" b="1"/>
            </a:lvl4pPr>
            <a:lvl5pPr marL="853209" indent="0">
              <a:buNone/>
              <a:defRPr sz="746" b="1"/>
            </a:lvl5pPr>
            <a:lvl6pPr marL="1066511" indent="0">
              <a:buNone/>
              <a:defRPr sz="746" b="1"/>
            </a:lvl6pPr>
            <a:lvl7pPr marL="1279813" indent="0">
              <a:buNone/>
              <a:defRPr sz="746" b="1"/>
            </a:lvl7pPr>
            <a:lvl8pPr marL="1493115" indent="0">
              <a:buNone/>
              <a:defRPr sz="746" b="1"/>
            </a:lvl8pPr>
            <a:lvl9pPr marL="1706417" indent="0">
              <a:buNone/>
              <a:defRPr sz="7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1183532"/>
            <a:ext cx="2436517" cy="17407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794272"/>
            <a:ext cx="2448516" cy="389260"/>
          </a:xfrm>
        </p:spPr>
        <p:txBody>
          <a:bodyPr anchor="b"/>
          <a:lstStyle>
            <a:lvl1pPr marL="0" indent="0">
              <a:buNone/>
              <a:defRPr sz="1119" b="1"/>
            </a:lvl1pPr>
            <a:lvl2pPr marL="213302" indent="0">
              <a:buNone/>
              <a:defRPr sz="933" b="1"/>
            </a:lvl2pPr>
            <a:lvl3pPr marL="426604" indent="0">
              <a:buNone/>
              <a:defRPr sz="840" b="1"/>
            </a:lvl3pPr>
            <a:lvl4pPr marL="639906" indent="0">
              <a:buNone/>
              <a:defRPr sz="746" b="1"/>
            </a:lvl4pPr>
            <a:lvl5pPr marL="853209" indent="0">
              <a:buNone/>
              <a:defRPr sz="746" b="1"/>
            </a:lvl5pPr>
            <a:lvl6pPr marL="1066511" indent="0">
              <a:buNone/>
              <a:defRPr sz="746" b="1"/>
            </a:lvl6pPr>
            <a:lvl7pPr marL="1279813" indent="0">
              <a:buNone/>
              <a:defRPr sz="746" b="1"/>
            </a:lvl7pPr>
            <a:lvl8pPr marL="1493115" indent="0">
              <a:buNone/>
              <a:defRPr sz="746" b="1"/>
            </a:lvl8pPr>
            <a:lvl9pPr marL="1706417" indent="0">
              <a:buNone/>
              <a:defRPr sz="7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1183532"/>
            <a:ext cx="2448516" cy="17407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939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09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3" cy="756021"/>
          </a:xfrm>
        </p:spPr>
        <p:txBody>
          <a:bodyPr anchor="b"/>
          <a:lstStyle>
            <a:lvl1pPr>
              <a:defRPr sz="14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7" y="466514"/>
            <a:ext cx="2915722" cy="2302563"/>
          </a:xfrm>
        </p:spPr>
        <p:txBody>
          <a:bodyPr/>
          <a:lstStyle>
            <a:lvl1pPr>
              <a:defRPr sz="1493"/>
            </a:lvl1pPr>
            <a:lvl2pPr>
              <a:defRPr sz="1307"/>
            </a:lvl2pPr>
            <a:lvl3pPr>
              <a:defRPr sz="1119"/>
            </a:lvl3pPr>
            <a:lvl4pPr>
              <a:defRPr sz="933"/>
            </a:lvl4pPr>
            <a:lvl5pPr>
              <a:defRPr sz="933"/>
            </a:lvl5pPr>
            <a:lvl6pPr>
              <a:defRPr sz="933"/>
            </a:lvl6pPr>
            <a:lvl7pPr>
              <a:defRPr sz="933"/>
            </a:lvl7pPr>
            <a:lvl8pPr>
              <a:defRPr sz="933"/>
            </a:lvl8pPr>
            <a:lvl9pPr>
              <a:defRPr sz="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3" cy="1800799"/>
          </a:xfrm>
        </p:spPr>
        <p:txBody>
          <a:bodyPr/>
          <a:lstStyle>
            <a:lvl1pPr marL="0" indent="0">
              <a:buNone/>
              <a:defRPr sz="746"/>
            </a:lvl1pPr>
            <a:lvl2pPr marL="213302" indent="0">
              <a:buNone/>
              <a:defRPr sz="653"/>
            </a:lvl2pPr>
            <a:lvl3pPr marL="426604" indent="0">
              <a:buNone/>
              <a:defRPr sz="560"/>
            </a:lvl3pPr>
            <a:lvl4pPr marL="639906" indent="0">
              <a:buNone/>
              <a:defRPr sz="467"/>
            </a:lvl4pPr>
            <a:lvl5pPr marL="853209" indent="0">
              <a:buNone/>
              <a:defRPr sz="467"/>
            </a:lvl5pPr>
            <a:lvl6pPr marL="1066511" indent="0">
              <a:buNone/>
              <a:defRPr sz="467"/>
            </a:lvl6pPr>
            <a:lvl7pPr marL="1279813" indent="0">
              <a:buNone/>
              <a:defRPr sz="467"/>
            </a:lvl7pPr>
            <a:lvl8pPr marL="1493115" indent="0">
              <a:buNone/>
              <a:defRPr sz="467"/>
            </a:lvl8pPr>
            <a:lvl9pPr marL="1706417" indent="0">
              <a:buNone/>
              <a:defRPr sz="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06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3" cy="756021"/>
          </a:xfrm>
        </p:spPr>
        <p:txBody>
          <a:bodyPr anchor="b"/>
          <a:lstStyle>
            <a:lvl1pPr>
              <a:defRPr sz="149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48517" y="466514"/>
            <a:ext cx="2915722" cy="2302563"/>
          </a:xfrm>
        </p:spPr>
        <p:txBody>
          <a:bodyPr/>
          <a:lstStyle>
            <a:lvl1pPr marL="0" indent="0">
              <a:buNone/>
              <a:defRPr sz="1493"/>
            </a:lvl1pPr>
            <a:lvl2pPr marL="213302" indent="0">
              <a:buNone/>
              <a:defRPr sz="1307"/>
            </a:lvl2pPr>
            <a:lvl3pPr marL="426604" indent="0">
              <a:buNone/>
              <a:defRPr sz="1119"/>
            </a:lvl3pPr>
            <a:lvl4pPr marL="639906" indent="0">
              <a:buNone/>
              <a:defRPr sz="933"/>
            </a:lvl4pPr>
            <a:lvl5pPr marL="853209" indent="0">
              <a:buNone/>
              <a:defRPr sz="933"/>
            </a:lvl5pPr>
            <a:lvl6pPr marL="1066511" indent="0">
              <a:buNone/>
              <a:defRPr sz="933"/>
            </a:lvl6pPr>
            <a:lvl7pPr marL="1279813" indent="0">
              <a:buNone/>
              <a:defRPr sz="933"/>
            </a:lvl7pPr>
            <a:lvl8pPr marL="1493115" indent="0">
              <a:buNone/>
              <a:defRPr sz="933"/>
            </a:lvl8pPr>
            <a:lvl9pPr marL="1706417" indent="0">
              <a:buNone/>
              <a:defRPr sz="9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3" cy="1800799"/>
          </a:xfrm>
        </p:spPr>
        <p:txBody>
          <a:bodyPr/>
          <a:lstStyle>
            <a:lvl1pPr marL="0" indent="0">
              <a:buNone/>
              <a:defRPr sz="746"/>
            </a:lvl1pPr>
            <a:lvl2pPr marL="213302" indent="0">
              <a:buNone/>
              <a:defRPr sz="653"/>
            </a:lvl2pPr>
            <a:lvl3pPr marL="426604" indent="0">
              <a:buNone/>
              <a:defRPr sz="560"/>
            </a:lvl3pPr>
            <a:lvl4pPr marL="639906" indent="0">
              <a:buNone/>
              <a:defRPr sz="467"/>
            </a:lvl4pPr>
            <a:lvl5pPr marL="853209" indent="0">
              <a:buNone/>
              <a:defRPr sz="467"/>
            </a:lvl5pPr>
            <a:lvl6pPr marL="1066511" indent="0">
              <a:buNone/>
              <a:defRPr sz="467"/>
            </a:lvl6pPr>
            <a:lvl7pPr marL="1279813" indent="0">
              <a:buNone/>
              <a:defRPr sz="467"/>
            </a:lvl7pPr>
            <a:lvl8pPr marL="1493115" indent="0">
              <a:buNone/>
              <a:defRPr sz="467"/>
            </a:lvl8pPr>
            <a:lvl9pPr marL="1706417" indent="0">
              <a:buNone/>
              <a:defRPr sz="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70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5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172505"/>
            <a:ext cx="1241881" cy="2745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2" y="172505"/>
            <a:ext cx="3653651" cy="27458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39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4061993" y="-552328"/>
            <a:ext cx="485048" cy="1577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454499" y="-466498"/>
            <a:ext cx="794841" cy="1715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930693" y="2307905"/>
            <a:ext cx="497150" cy="1367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4392227" y="2205280"/>
            <a:ext cx="1367224" cy="103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4605679" y="-324852"/>
            <a:ext cx="834920" cy="147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1" y="1866051"/>
            <a:ext cx="885853" cy="137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5071512" y="1659162"/>
            <a:ext cx="687939" cy="158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119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4113966" y="-310534"/>
            <a:ext cx="1346949" cy="19560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387508" y="366152"/>
            <a:ext cx="4984343" cy="2507785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8794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119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8794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119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788336" y="657768"/>
            <a:ext cx="4182781" cy="60096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50574" y="1332807"/>
            <a:ext cx="2067015" cy="135575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2941956" y="1332807"/>
            <a:ext cx="2067015" cy="135575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1499617"/>
            <a:ext cx="962995" cy="174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4412602" y="2176570"/>
            <a:ext cx="1352847" cy="1063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289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6936" y="840047"/>
            <a:ext cx="744039" cy="2406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3963881" y="1444519"/>
            <a:ext cx="1299357" cy="22917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387508" y="366152"/>
            <a:ext cx="4984343" cy="2507785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8794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119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defTabSz="287945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119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788336" y="657768"/>
            <a:ext cx="4182781" cy="600961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40780" y="1340463"/>
            <a:ext cx="1365791" cy="147065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746"/>
            </a:lvl1pPr>
            <a:lvl2pPr lvl="1" rtl="0">
              <a:spcBef>
                <a:spcPts val="0"/>
              </a:spcBef>
              <a:buSzPct val="100000"/>
              <a:defRPr sz="746"/>
            </a:lvl2pPr>
            <a:lvl3pPr lvl="2" rtl="0">
              <a:spcBef>
                <a:spcPts val="0"/>
              </a:spcBef>
              <a:buSzPct val="100000"/>
              <a:defRPr sz="746"/>
            </a:lvl3pPr>
            <a:lvl4pPr lvl="3" rtl="0">
              <a:spcBef>
                <a:spcPts val="0"/>
              </a:spcBef>
              <a:buSzPct val="100000"/>
              <a:defRPr sz="746"/>
            </a:lvl4pPr>
            <a:lvl5pPr lvl="4" rtl="0">
              <a:spcBef>
                <a:spcPts val="0"/>
              </a:spcBef>
              <a:buSzPct val="100000"/>
              <a:defRPr sz="746"/>
            </a:lvl5pPr>
            <a:lvl6pPr lvl="5" rtl="0">
              <a:spcBef>
                <a:spcPts val="0"/>
              </a:spcBef>
              <a:buSzPct val="100000"/>
              <a:defRPr sz="746"/>
            </a:lvl6pPr>
            <a:lvl7pPr lvl="6" rtl="0">
              <a:spcBef>
                <a:spcPts val="0"/>
              </a:spcBef>
              <a:buSzPct val="100000"/>
              <a:defRPr sz="746"/>
            </a:lvl7pPr>
            <a:lvl8pPr lvl="7" rtl="0">
              <a:spcBef>
                <a:spcPts val="0"/>
              </a:spcBef>
              <a:buSzPct val="100000"/>
              <a:defRPr sz="746"/>
            </a:lvl8pPr>
            <a:lvl9pPr lvl="8" rtl="0">
              <a:spcBef>
                <a:spcPts val="0"/>
              </a:spcBef>
              <a:buSzPct val="100000"/>
              <a:defRPr sz="746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2176596" y="1340463"/>
            <a:ext cx="1365791" cy="147065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746"/>
            </a:lvl1pPr>
            <a:lvl2pPr lvl="1" rtl="0">
              <a:spcBef>
                <a:spcPts val="0"/>
              </a:spcBef>
              <a:buSzPct val="100000"/>
              <a:defRPr sz="746"/>
            </a:lvl2pPr>
            <a:lvl3pPr lvl="2" rtl="0">
              <a:spcBef>
                <a:spcPts val="0"/>
              </a:spcBef>
              <a:buSzPct val="100000"/>
              <a:defRPr sz="746"/>
            </a:lvl3pPr>
            <a:lvl4pPr lvl="3" rtl="0">
              <a:spcBef>
                <a:spcPts val="0"/>
              </a:spcBef>
              <a:buSzPct val="100000"/>
              <a:defRPr sz="746"/>
            </a:lvl4pPr>
            <a:lvl5pPr lvl="4" rtl="0">
              <a:spcBef>
                <a:spcPts val="0"/>
              </a:spcBef>
              <a:buSzPct val="100000"/>
              <a:defRPr sz="746"/>
            </a:lvl5pPr>
            <a:lvl6pPr lvl="5" rtl="0">
              <a:spcBef>
                <a:spcPts val="0"/>
              </a:spcBef>
              <a:buSzPct val="100000"/>
              <a:defRPr sz="746"/>
            </a:lvl6pPr>
            <a:lvl7pPr lvl="6" rtl="0">
              <a:spcBef>
                <a:spcPts val="0"/>
              </a:spcBef>
              <a:buSzPct val="100000"/>
              <a:defRPr sz="746"/>
            </a:lvl7pPr>
            <a:lvl8pPr lvl="7" rtl="0">
              <a:spcBef>
                <a:spcPts val="0"/>
              </a:spcBef>
              <a:buSzPct val="100000"/>
              <a:defRPr sz="746"/>
            </a:lvl8pPr>
            <a:lvl9pPr lvl="8" rtl="0">
              <a:spcBef>
                <a:spcPts val="0"/>
              </a:spcBef>
              <a:buSzPct val="100000"/>
              <a:defRPr sz="746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3612413" y="1340463"/>
            <a:ext cx="1365791" cy="1470654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746"/>
            </a:lvl1pPr>
            <a:lvl2pPr lvl="1" rtl="0">
              <a:spcBef>
                <a:spcPts val="0"/>
              </a:spcBef>
              <a:buSzPct val="100000"/>
              <a:defRPr sz="746"/>
            </a:lvl2pPr>
            <a:lvl3pPr lvl="2" rtl="0">
              <a:spcBef>
                <a:spcPts val="0"/>
              </a:spcBef>
              <a:buSzPct val="100000"/>
              <a:defRPr sz="746"/>
            </a:lvl3pPr>
            <a:lvl4pPr lvl="3" rtl="0">
              <a:spcBef>
                <a:spcPts val="0"/>
              </a:spcBef>
              <a:buSzPct val="100000"/>
              <a:defRPr sz="746"/>
            </a:lvl4pPr>
            <a:lvl5pPr lvl="4" rtl="0">
              <a:spcBef>
                <a:spcPts val="0"/>
              </a:spcBef>
              <a:buSzPct val="100000"/>
              <a:defRPr sz="746"/>
            </a:lvl5pPr>
            <a:lvl6pPr lvl="5" rtl="0">
              <a:spcBef>
                <a:spcPts val="0"/>
              </a:spcBef>
              <a:buSzPct val="100000"/>
              <a:defRPr sz="746"/>
            </a:lvl6pPr>
            <a:lvl7pPr lvl="6" rtl="0">
              <a:spcBef>
                <a:spcPts val="0"/>
              </a:spcBef>
              <a:buSzPct val="100000"/>
              <a:defRPr sz="746"/>
            </a:lvl7pPr>
            <a:lvl8pPr lvl="7" rtl="0">
              <a:spcBef>
                <a:spcPts val="0"/>
              </a:spcBef>
              <a:buSzPct val="100000"/>
              <a:defRPr sz="746"/>
            </a:lvl8pPr>
            <a:lvl9pPr lvl="8" rtl="0">
              <a:spcBef>
                <a:spcPts val="0"/>
              </a:spcBef>
              <a:buSzPct val="100000"/>
              <a:defRPr sz="746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4373499" y="-57098"/>
            <a:ext cx="1344037" cy="1451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516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87973" y="129754"/>
            <a:ext cx="5183505" cy="5400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7973" y="756021"/>
            <a:ext cx="2543757" cy="10327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927720" y="756021"/>
            <a:ext cx="2543757" cy="10327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87973" y="1860803"/>
            <a:ext cx="2543757" cy="10335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7720" y="1860803"/>
            <a:ext cx="2543757" cy="10335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F3D45-6F7E-409C-A413-934510A3DAF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2" y="807773"/>
            <a:ext cx="4967526" cy="134778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2" y="2168309"/>
            <a:ext cx="4967526" cy="708769"/>
          </a:xfrm>
        </p:spPr>
        <p:txBody>
          <a:bodyPr/>
          <a:lstStyle>
            <a:lvl1pPr marL="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1pPr>
            <a:lvl2pPr marL="21590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800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700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4pPr>
            <a:lvl5pPr marL="8642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5pPr>
            <a:lvl6pPr marL="10801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6pPr>
            <a:lvl7pPr marL="12960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7pPr>
            <a:lvl8pPr marL="15119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8pPr>
            <a:lvl9pPr marL="1727835" indent="0">
              <a:buNone/>
              <a:defRPr sz="7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862523"/>
            <a:ext cx="2447766" cy="2055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862523"/>
            <a:ext cx="2447766" cy="2055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72505"/>
            <a:ext cx="4967526" cy="62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794272"/>
            <a:ext cx="2436517" cy="389260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5900" indent="0">
              <a:buNone/>
              <a:defRPr sz="945" b="1"/>
            </a:lvl2pPr>
            <a:lvl3pPr marL="431800" indent="0">
              <a:buNone/>
              <a:defRPr sz="850" b="1"/>
            </a:lvl3pPr>
            <a:lvl4pPr marL="647700" indent="0">
              <a:buNone/>
              <a:defRPr sz="755" b="1"/>
            </a:lvl4pPr>
            <a:lvl5pPr marL="864235" indent="0">
              <a:buNone/>
              <a:defRPr sz="755" b="1"/>
            </a:lvl5pPr>
            <a:lvl6pPr marL="1080135" indent="0">
              <a:buNone/>
              <a:defRPr sz="755" b="1"/>
            </a:lvl6pPr>
            <a:lvl7pPr marL="1296035" indent="0">
              <a:buNone/>
              <a:defRPr sz="755" b="1"/>
            </a:lvl7pPr>
            <a:lvl8pPr marL="1511935" indent="0">
              <a:buNone/>
              <a:defRPr sz="755" b="1"/>
            </a:lvl8pPr>
            <a:lvl9pPr marL="1727835" indent="0">
              <a:buNone/>
              <a:defRPr sz="7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1183532"/>
            <a:ext cx="2436517" cy="1740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794272"/>
            <a:ext cx="2448516" cy="389260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5900" indent="0">
              <a:buNone/>
              <a:defRPr sz="945" b="1"/>
            </a:lvl2pPr>
            <a:lvl3pPr marL="431800" indent="0">
              <a:buNone/>
              <a:defRPr sz="850" b="1"/>
            </a:lvl3pPr>
            <a:lvl4pPr marL="647700" indent="0">
              <a:buNone/>
              <a:defRPr sz="755" b="1"/>
            </a:lvl4pPr>
            <a:lvl5pPr marL="864235" indent="0">
              <a:buNone/>
              <a:defRPr sz="755" b="1"/>
            </a:lvl5pPr>
            <a:lvl6pPr marL="1080135" indent="0">
              <a:buNone/>
              <a:defRPr sz="755" b="1"/>
            </a:lvl6pPr>
            <a:lvl7pPr marL="1296035" indent="0">
              <a:buNone/>
              <a:defRPr sz="755" b="1"/>
            </a:lvl7pPr>
            <a:lvl8pPr marL="1511935" indent="0">
              <a:buNone/>
              <a:defRPr sz="755" b="1"/>
            </a:lvl8pPr>
            <a:lvl9pPr marL="1727835" indent="0">
              <a:buNone/>
              <a:defRPr sz="7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1183532"/>
            <a:ext cx="2448516" cy="17407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2" cy="756021"/>
          </a:xfrm>
        </p:spPr>
        <p:txBody>
          <a:bodyPr anchor="b"/>
          <a:lstStyle>
            <a:lvl1pPr>
              <a:defRPr sz="15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466513"/>
            <a:ext cx="2915722" cy="2302563"/>
          </a:xfrm>
        </p:spPr>
        <p:txBody>
          <a:bodyPr/>
          <a:lstStyle>
            <a:lvl1pPr>
              <a:defRPr sz="1510"/>
            </a:lvl1pPr>
            <a:lvl2pPr>
              <a:defRPr sz="1325"/>
            </a:lvl2pPr>
            <a:lvl3pPr>
              <a:defRPr sz="1135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2" cy="1800799"/>
          </a:xfrm>
        </p:spPr>
        <p:txBody>
          <a:bodyPr/>
          <a:lstStyle>
            <a:lvl1pPr marL="0" indent="0">
              <a:buNone/>
              <a:defRPr sz="755"/>
            </a:lvl1pPr>
            <a:lvl2pPr marL="215900" indent="0">
              <a:buNone/>
              <a:defRPr sz="660"/>
            </a:lvl2pPr>
            <a:lvl3pPr marL="431800" indent="0">
              <a:buNone/>
              <a:defRPr sz="565"/>
            </a:lvl3pPr>
            <a:lvl4pPr marL="647700" indent="0">
              <a:buNone/>
              <a:defRPr sz="470"/>
            </a:lvl4pPr>
            <a:lvl5pPr marL="864235" indent="0">
              <a:buNone/>
              <a:defRPr sz="470"/>
            </a:lvl5pPr>
            <a:lvl6pPr marL="1080135" indent="0">
              <a:buNone/>
              <a:defRPr sz="470"/>
            </a:lvl6pPr>
            <a:lvl7pPr marL="1296035" indent="0">
              <a:buNone/>
              <a:defRPr sz="470"/>
            </a:lvl7pPr>
            <a:lvl8pPr marL="1511935" indent="0">
              <a:buNone/>
              <a:defRPr sz="470"/>
            </a:lvl8pPr>
            <a:lvl9pPr marL="1727835" indent="0">
              <a:buNone/>
              <a:defRPr sz="4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3" y="216006"/>
            <a:ext cx="1857572" cy="756021"/>
          </a:xfrm>
        </p:spPr>
        <p:txBody>
          <a:bodyPr anchor="b"/>
          <a:lstStyle>
            <a:lvl1pPr>
              <a:defRPr sz="15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466513"/>
            <a:ext cx="2915722" cy="230256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1510"/>
            </a:lvl1pPr>
            <a:lvl2pPr marL="215900" indent="0">
              <a:buNone/>
              <a:defRPr sz="1325"/>
            </a:lvl2pPr>
            <a:lvl3pPr marL="431800" indent="0">
              <a:buNone/>
              <a:defRPr sz="1135"/>
            </a:lvl3pPr>
            <a:lvl4pPr marL="647700" indent="0">
              <a:buNone/>
              <a:defRPr sz="945"/>
            </a:lvl4pPr>
            <a:lvl5pPr marL="864235" indent="0">
              <a:buNone/>
              <a:defRPr sz="945"/>
            </a:lvl5pPr>
            <a:lvl6pPr marL="1080135" indent="0">
              <a:buNone/>
              <a:defRPr sz="945"/>
            </a:lvl6pPr>
            <a:lvl7pPr marL="1296035" indent="0">
              <a:buNone/>
              <a:defRPr sz="945"/>
            </a:lvl7pPr>
            <a:lvl8pPr marL="1511935" indent="0">
              <a:buNone/>
              <a:defRPr sz="945"/>
            </a:lvl8pPr>
            <a:lvl9pPr marL="1727835" indent="0">
              <a:buNone/>
              <a:defRPr sz="945"/>
            </a:lvl9pPr>
          </a:lstStyle>
          <a:p>
            <a:pPr marL="0" marR="0" lvl="0" indent="0" algn="l" defTabSz="431800" rtl="0" eaLnBrk="1" fontAlgn="base" latinLnBrk="0" hangingPunct="1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51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51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3" y="972026"/>
            <a:ext cx="1857572" cy="1800799"/>
          </a:xfrm>
        </p:spPr>
        <p:txBody>
          <a:bodyPr/>
          <a:lstStyle>
            <a:lvl1pPr marL="0" indent="0">
              <a:buNone/>
              <a:defRPr sz="755"/>
            </a:lvl1pPr>
            <a:lvl2pPr marL="215900" indent="0">
              <a:buNone/>
              <a:defRPr sz="660"/>
            </a:lvl2pPr>
            <a:lvl3pPr marL="431800" indent="0">
              <a:buNone/>
              <a:defRPr sz="565"/>
            </a:lvl3pPr>
            <a:lvl4pPr marL="647700" indent="0">
              <a:buNone/>
              <a:defRPr sz="470"/>
            </a:lvl4pPr>
            <a:lvl5pPr marL="864235" indent="0">
              <a:buNone/>
              <a:defRPr sz="470"/>
            </a:lvl5pPr>
            <a:lvl6pPr marL="1080135" indent="0">
              <a:buNone/>
              <a:defRPr sz="470"/>
            </a:lvl6pPr>
            <a:lvl7pPr marL="1296035" indent="0">
              <a:buNone/>
              <a:defRPr sz="470"/>
            </a:lvl7pPr>
            <a:lvl8pPr marL="1511935" indent="0">
              <a:buNone/>
              <a:defRPr sz="470"/>
            </a:lvl8pPr>
            <a:lvl9pPr marL="1727835" indent="0">
              <a:buNone/>
              <a:defRPr sz="4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395288" y="173038"/>
            <a:ext cx="4968875" cy="6254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395288" y="862013"/>
            <a:ext cx="4968875" cy="20558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3003550"/>
            <a:ext cx="129698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56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175" y="3003550"/>
            <a:ext cx="19431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56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65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175" y="3003550"/>
            <a:ext cx="1296988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2pPr>
      <a:lvl3pPr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3pPr>
      <a:lvl4pPr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4pPr>
      <a:lvl5pPr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431800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07950" indent="-107950" algn="l" defTabSz="431800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850" indent="-107950" algn="l" defTabSz="431800" rtl="0" fontAlgn="base">
        <a:lnSpc>
          <a:spcPct val="90000"/>
        </a:lnSpc>
        <a:spcBef>
          <a:spcPts val="24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07950" algn="l" defTabSz="431800" rtl="0" fontAlgn="base">
        <a:lnSpc>
          <a:spcPct val="90000"/>
        </a:lnSpc>
        <a:spcBef>
          <a:spcPts val="240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5650" indent="-107950" algn="l" defTabSz="431800" rtl="0" fontAlgn="base">
        <a:lnSpc>
          <a:spcPct val="90000"/>
        </a:lnSpc>
        <a:spcBef>
          <a:spcPts val="240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107950" algn="l" defTabSz="431800" rtl="0" fontAlgn="base">
        <a:lnSpc>
          <a:spcPct val="90000"/>
        </a:lnSpc>
        <a:spcBef>
          <a:spcPts val="240"/>
        </a:spcBef>
        <a:spcAft>
          <a:spcPct val="0"/>
        </a:spcAft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085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85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885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785" indent="-107950" algn="l" defTabSz="431800" rtl="0" eaLnBrk="1" latinLnBrk="0" hangingPunct="1">
        <a:lnSpc>
          <a:spcPct val="90000"/>
        </a:lnSpc>
        <a:spcBef>
          <a:spcPts val="235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00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800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700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42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9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835" algn="l" defTabSz="431800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3" y="172506"/>
            <a:ext cx="4967526" cy="626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3" y="862524"/>
            <a:ext cx="4967526" cy="205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3003083"/>
            <a:ext cx="129587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87945" eaLnBrk="1" fontAlgn="auto" hangingPunct="1">
              <a:spcBef>
                <a:spcPts val="0"/>
              </a:spcBef>
              <a:spcAft>
                <a:spcPts val="0"/>
              </a:spcAft>
            </a:pPr>
            <a:fld id="{AE34CB99-C7FB-41B1-8223-844C1C1B8BE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287945" eaLnBrk="1" fontAlgn="auto" hangingPunct="1">
                <a:spcBef>
                  <a:spcPts val="0"/>
                </a:spcBef>
                <a:spcAft>
                  <a:spcPts val="0"/>
                </a:spcAft>
              </a:pPr>
              <a:t>10/24/2022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9" y="3003083"/>
            <a:ext cx="1943814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8794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3003083"/>
            <a:ext cx="129587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87945" eaLnBrk="1" fontAlgn="auto" hangingPunct="1">
              <a:spcBef>
                <a:spcPts val="0"/>
              </a:spcBef>
              <a:spcAft>
                <a:spcPts val="0"/>
              </a:spcAft>
            </a:pPr>
            <a:fld id="{D29B21AE-0D7E-4224-8ABE-C7B4B1393D6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28794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2177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426604" rtl="0" eaLnBrk="1" latinLnBrk="0" hangingPunct="1">
        <a:lnSpc>
          <a:spcPct val="90000"/>
        </a:lnSpc>
        <a:spcBef>
          <a:spcPct val="0"/>
        </a:spcBef>
        <a:buNone/>
        <a:defRPr sz="20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651" indent="-106651" algn="l" defTabSz="426604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307" kern="1200">
          <a:solidFill>
            <a:schemeClr val="tx1"/>
          </a:solidFill>
          <a:latin typeface="+mn-lt"/>
          <a:ea typeface="+mn-ea"/>
          <a:cs typeface="+mn-cs"/>
        </a:defRPr>
      </a:lvl1pPr>
      <a:lvl2pPr marL="319954" indent="-106651" algn="l" defTabSz="426604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1119" kern="1200">
          <a:solidFill>
            <a:schemeClr val="tx1"/>
          </a:solidFill>
          <a:latin typeface="+mn-lt"/>
          <a:ea typeface="+mn-ea"/>
          <a:cs typeface="+mn-cs"/>
        </a:defRPr>
      </a:lvl2pPr>
      <a:lvl3pPr marL="533255" indent="-106651" algn="l" defTabSz="426604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3pPr>
      <a:lvl4pPr marL="746558" indent="-106651" algn="l" defTabSz="426604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4pPr>
      <a:lvl5pPr marL="959860" indent="-106651" algn="l" defTabSz="426604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5pPr>
      <a:lvl6pPr marL="1173162" indent="-106651" algn="l" defTabSz="426604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6pPr>
      <a:lvl7pPr marL="1386464" indent="-106651" algn="l" defTabSz="426604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7pPr>
      <a:lvl8pPr marL="1599766" indent="-106651" algn="l" defTabSz="426604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8pPr>
      <a:lvl9pPr marL="1813068" indent="-106651" algn="l" defTabSz="426604" rtl="0" eaLnBrk="1" latinLnBrk="0" hangingPunct="1">
        <a:lnSpc>
          <a:spcPct val="90000"/>
        </a:lnSpc>
        <a:spcBef>
          <a:spcPts val="233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6604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13302" algn="l" defTabSz="426604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2pPr>
      <a:lvl3pPr marL="426604" algn="l" defTabSz="426604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3pPr>
      <a:lvl4pPr marL="639906" algn="l" defTabSz="426604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4pPr>
      <a:lvl5pPr marL="853209" algn="l" defTabSz="426604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5pPr>
      <a:lvl6pPr marL="1066511" algn="l" defTabSz="426604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6pPr>
      <a:lvl7pPr marL="1279813" algn="l" defTabSz="426604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7pPr>
      <a:lvl8pPr marL="1493115" algn="l" defTabSz="426604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8pPr>
      <a:lvl9pPr marL="1706417" algn="l" defTabSz="426604" rtl="0" eaLnBrk="1" latinLnBrk="0" hangingPunct="1">
        <a:defRPr sz="8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nuocmy.org/thong-tin-ve-thanh-pho-los-angel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www.google.com.vn/imgres?imgurl=http://images.bienphong.com.vn/upload//Article/nguyenhoavan/2014/9/13/conggo_va_anlola-1.jpg&amp;imgrefurl=http://www.bienphong.com.vn/nhung-vung-bien-nguy-hiem-nhat-the-gioi-p1/27077.bbp&amp;h=304&amp;w=475&amp;tbnid=rTsis6lVkKi3dM:&amp;docid=op5CrxOaUIWiLM&amp;ei=H4AVVsX2GMO30AT3uaxg&amp;tbm=isch&amp;ved=0CHsQMyhaMFpqFQoTCIWC_ZGZscgCFcMblAod9xwLD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Văn Học Xanh Tươi Poster Nền Văn Học Tươi Màu Xanh Biểu, Cảnh, Phích, Bối  Hình nền Vector để tải xuống miễn ph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-19050"/>
            <a:ext cx="575945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13"/>
          <p:cNvSpPr>
            <a:spLocks noTextEdit="1"/>
          </p:cNvSpPr>
          <p:nvPr/>
        </p:nvSpPr>
        <p:spPr>
          <a:xfrm>
            <a:off x="610448" y="1303664"/>
            <a:ext cx="4267200" cy="11445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CÁCH VIẾT TÊN NGƯỜI, TÊN ĐỊA LÍ NƯỚC NGOÀI!</a:t>
            </a:r>
            <a:endParaRPr lang="en-US" sz="2000" b="1" dirty="0">
              <a:solidFill>
                <a:srgbClr val="FF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307" y="2140745"/>
            <a:ext cx="1295400" cy="1071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166900" y="393810"/>
            <a:ext cx="38227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en-US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vi-VN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v</a:t>
            </a:r>
            <a:r>
              <a:rPr lang="vi-VN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endParaRPr lang="en-US" altLang="en-US" sz="32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/>
          <p:nvPr/>
        </p:nvSpPr>
        <p:spPr>
          <a:xfrm>
            <a:off x="720725" y="2573338"/>
            <a:ext cx="420211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vi-VN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317" name="Picture 5" descr="himalay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3" y="15875"/>
            <a:ext cx="2790825" cy="2592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4"/>
          <p:cNvSpPr txBox="1"/>
          <p:nvPr/>
        </p:nvSpPr>
        <p:spPr>
          <a:xfrm>
            <a:off x="30163" y="2608263"/>
            <a:ext cx="2498725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Hi-ma-lay-a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vi-VN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dãy núi ở châu Á</a:t>
            </a:r>
            <a:r>
              <a:rPr lang="en-US" altLang="vi-VN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1200" b="1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C:\Users\anbinh\Desktop\2-Danube-ri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513" y="30163"/>
            <a:ext cx="2790825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3324225" y="2573338"/>
            <a:ext cx="2055813" cy="6286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buNone/>
            </a:pPr>
            <a:endParaRPr lang="en-US" altLang="vi-VN" sz="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Đa-nuýp</a:t>
            </a:r>
          </a:p>
          <a:p>
            <a:pPr algn="ctr" eaLnBrk="1" hangingPunct="1">
              <a:buNone/>
            </a:pPr>
            <a:r>
              <a:rPr lang="en-US" altLang="vi-VN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sông lớn ở châu Âu</a:t>
            </a:r>
            <a:endParaRPr lang="en-US" altLang="vi-VN" sz="7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63463509794140249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2895600" cy="2503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8"/>
          <p:cNvSpPr/>
          <p:nvPr/>
        </p:nvSpPr>
        <p:spPr>
          <a:xfrm>
            <a:off x="531813" y="2705100"/>
            <a:ext cx="182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Lốt Ăng-giơ-lét</a:t>
            </a:r>
          </a:p>
          <a:p>
            <a:pPr algn="ctr" eaLnBrk="1" hangingPunct="1"/>
            <a:r>
              <a:rPr lang="en-US" alt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vi-VN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phố của </a:t>
            </a:r>
            <a:r>
              <a:rPr lang="vi-VN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endParaRPr lang="en-US" altLang="vi-VN" sz="6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C:\Users\anbinh\Desktop\tải xuố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013" y="1588"/>
            <a:ext cx="2857500" cy="2503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8"/>
          <p:cNvSpPr/>
          <p:nvPr/>
        </p:nvSpPr>
        <p:spPr>
          <a:xfrm>
            <a:off x="3260725" y="2505075"/>
            <a:ext cx="2362200" cy="846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Niu Di – lân</a:t>
            </a:r>
          </a:p>
          <a:p>
            <a:pPr algn="ctr" eaLnBrk="1" hangingPunct="1"/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đảo quốc tại tây nam của Thái Bình Dương</a:t>
            </a:r>
            <a:r>
              <a:rPr lang="en-US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endParaRPr lang="en-US" altLang="vi-VN" sz="5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ChangeArrowheads="1"/>
          </p:cNvSpPr>
          <p:nvPr/>
        </p:nvSpPr>
        <p:spPr bwMode="auto">
          <a:xfrm>
            <a:off x="1965325" y="157163"/>
            <a:ext cx="3733800" cy="7715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None/>
            </a:pPr>
            <a:endParaRPr lang="en-US" altLang="vi-VN" sz="2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Công-gô</a:t>
            </a:r>
            <a:r>
              <a:rPr lang="en-US" altLang="vi-VN" sz="2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nước ở châu Phi</a:t>
            </a:r>
          </a:p>
          <a:p>
            <a:pPr algn="ctr" eaLnBrk="1" hangingPunct="1">
              <a:spcBef>
                <a:spcPct val="50000"/>
              </a:spcBef>
              <a:buNone/>
            </a:pPr>
            <a:endParaRPr lang="en-US" altLang="vi-VN" sz="700" b="1" dirty="0">
              <a:solidFill>
                <a:srgbClr val="0099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1" name="Picture 12" descr="danchuCon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1885950" cy="1087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14" descr="Kết quả hình ảnh cho công-gô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87" y="1109663"/>
            <a:ext cx="2743200" cy="213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6" descr="Đúng như lời đồn &amp;quot; Chờ đến Tết Congo &amp;quot; là có thậ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613" y="1109663"/>
            <a:ext cx="3017837" cy="2124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Tài Liệu Học Tập Mùa Học, đơn Giản, Màu Xanh Da Trời, Bông Hoa Hình nền  Vector để tải xuống miễn ph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5754688" cy="32369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9459" name="Table 19458"/>
          <p:cNvGraphicFramePr/>
          <p:nvPr/>
        </p:nvGraphicFramePr>
        <p:xfrm>
          <a:off x="593725" y="541338"/>
          <a:ext cx="4572000" cy="2159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</a:tblGrid>
              <a:tr h="37147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người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địa lí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Lép Tôn - xtôi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 - ma - lay - a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 - rít - xơ Mát - téc - lích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 - nuýp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369887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 - mát Ê - đi - xơn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Lốt Ăng - giơ - lét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Niu Di - lân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- gô</a:t>
                      </a:r>
                      <a:endParaRPr lang="en-US" sz="1400" dirty="0">
                        <a:solidFill>
                          <a:srgbClr val="0000FF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Rabab (rababmchaymech) - Profile | Pintere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5" y="0"/>
            <a:ext cx="5775325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Box 2"/>
          <p:cNvSpPr txBox="1"/>
          <p:nvPr/>
        </p:nvSpPr>
        <p:spPr>
          <a:xfrm>
            <a:off x="2117725" y="219075"/>
            <a:ext cx="1281113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327025" y="788988"/>
            <a:ext cx="5045075" cy="738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Biết rằng chữ cái đầu mỗi bộ phận tạo th</a:t>
            </a:r>
            <a:r>
              <a:rPr lang="en-US" alt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các tên riêng nói trên đều được viết hoa, hãy nêu nhận xét về cấu tạo v</a:t>
            </a:r>
            <a:r>
              <a:rPr lang="en-US" alt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cách viết mỗi bộ phận trong tên riêng nước </a:t>
            </a:r>
            <a:r>
              <a:rPr lang="vi-VN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  <a:r>
              <a:rPr lang="vi-VN" altLang="en-US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lang="en-US" altLang="en-US" sz="1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350" y="1544638"/>
            <a:ext cx="545147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bộ phận trong tên riêng đó gồm mấy tiếng?</a:t>
            </a:r>
            <a:endParaRPr lang="en-US" altLang="en-US" sz="1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713" y="1912938"/>
            <a:ext cx="5045075" cy="338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tiếng trong cùng một bộ phận được viết như thế n</a:t>
            </a:r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1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6"/>
          <p:cNvSpPr txBox="1"/>
          <p:nvPr/>
        </p:nvSpPr>
        <p:spPr>
          <a:xfrm>
            <a:off x="3046413" y="704850"/>
            <a:ext cx="530225" cy="26828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     </a:t>
            </a:r>
            <a:endParaRPr lang="en-US" altLang="en-US" sz="14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7" name="Text Box 47"/>
          <p:cNvSpPr txBox="1"/>
          <p:nvPr/>
        </p:nvSpPr>
        <p:spPr>
          <a:xfrm>
            <a:off x="2938463" y="714375"/>
            <a:ext cx="336550" cy="268288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1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8" name="Text Box 48"/>
          <p:cNvSpPr txBox="1"/>
          <p:nvPr/>
        </p:nvSpPr>
        <p:spPr>
          <a:xfrm>
            <a:off x="4278313" y="712788"/>
            <a:ext cx="336550" cy="2682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 sz="1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9" name="Text Box 51"/>
          <p:cNvSpPr txBox="1"/>
          <p:nvPr/>
        </p:nvSpPr>
        <p:spPr>
          <a:xfrm>
            <a:off x="4192588" y="704850"/>
            <a:ext cx="1150937" cy="26828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ôn - xtôi</a:t>
            </a:r>
            <a:endParaRPr lang="en-US" altLang="en-US" sz="14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1510" name="Table 21509"/>
          <p:cNvGraphicFramePr/>
          <p:nvPr/>
        </p:nvGraphicFramePr>
        <p:xfrm>
          <a:off x="160338" y="249238"/>
          <a:ext cx="5438775" cy="2117725"/>
        </p:xfrm>
        <a:graphic>
          <a:graphicData uri="http://schemas.openxmlformats.org/drawingml/2006/table">
            <a:tbl>
              <a:tblPr/>
              <a:tblGrid>
                <a:gridCol w="2019300"/>
                <a:gridCol w="725488"/>
                <a:gridCol w="1235075"/>
                <a:gridCol w="1458912"/>
              </a:tblGrid>
              <a:tr h="8477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người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bộ phận 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1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(số tiếng)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2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(số tiếng)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Lép Tôn-xtôi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vi-VN" altLang="x-none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Mô-rít-xơ Mát-téc-lích</a:t>
                      </a:r>
                      <a:endParaRPr lang="en-US" sz="14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42912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Tô-mát Ê-đi-xơn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7" marR="57617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28" name="Rectangle 40"/>
          <p:cNvSpPr/>
          <p:nvPr/>
        </p:nvSpPr>
        <p:spPr>
          <a:xfrm>
            <a:off x="2943225" y="1517650"/>
            <a:ext cx="1524000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xơ(3)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Rectangle 41"/>
          <p:cNvSpPr/>
          <p:nvPr/>
        </p:nvSpPr>
        <p:spPr>
          <a:xfrm>
            <a:off x="4151313" y="1524000"/>
            <a:ext cx="1524000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lích (3)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58"/>
          <p:cNvSpPr/>
          <p:nvPr/>
        </p:nvSpPr>
        <p:spPr>
          <a:xfrm>
            <a:off x="2938463" y="1976438"/>
            <a:ext cx="1425575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mát   (2 )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ectangle 59"/>
          <p:cNvSpPr/>
          <p:nvPr/>
        </p:nvSpPr>
        <p:spPr>
          <a:xfrm>
            <a:off x="4252913" y="1995488"/>
            <a:ext cx="1370012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xơn   (3)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Rectangle 39"/>
          <p:cNvSpPr/>
          <p:nvPr/>
        </p:nvSpPr>
        <p:spPr>
          <a:xfrm>
            <a:off x="2411413" y="1965325"/>
            <a:ext cx="303212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39"/>
          <p:cNvSpPr/>
          <p:nvPr/>
        </p:nvSpPr>
        <p:spPr>
          <a:xfrm>
            <a:off x="2411413" y="1123950"/>
            <a:ext cx="303212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39"/>
          <p:cNvSpPr/>
          <p:nvPr/>
        </p:nvSpPr>
        <p:spPr>
          <a:xfrm>
            <a:off x="2449513" y="1516063"/>
            <a:ext cx="265112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Text Box 46"/>
          <p:cNvSpPr txBox="1"/>
          <p:nvPr/>
        </p:nvSpPr>
        <p:spPr>
          <a:xfrm>
            <a:off x="3019425" y="1112838"/>
            <a:ext cx="1371600" cy="29845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    (1)</a:t>
            </a:r>
            <a:r>
              <a:rPr lang="en-US" altLang="en-US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en-US" sz="16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58"/>
          <p:cNvSpPr/>
          <p:nvPr/>
        </p:nvSpPr>
        <p:spPr>
          <a:xfrm>
            <a:off x="4252913" y="1123950"/>
            <a:ext cx="1319212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xtôi  (2)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68338" y="1128713"/>
            <a:ext cx="38100" cy="2238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127125" y="1485900"/>
            <a:ext cx="38100" cy="2238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73125" y="1925638"/>
            <a:ext cx="38100" cy="2238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49" name="Picture 9" descr="Hàng rào, Vườn, Sân sau, Nhặt hàng rào, Bãi cỏ, Cỏ, Thực vật, Cỏ may png |  Klipart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2660650"/>
            <a:ext cx="1101725" cy="57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0" name="Picture 9" descr="Hàng rào, Vườn, Sân sau, Nhặt hàng rào, Bãi cỏ, Cỏ, Thực vật, Cỏ may png |  Klipart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88" y="2657475"/>
            <a:ext cx="1103312" cy="57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1" name="Picture 9" descr="Hàng rào, Vườn, Sân sau, Nhặt hàng rào, Bãi cỏ, Cỏ, Thực vật, Cỏ may png |  Klipart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825" y="2651125"/>
            <a:ext cx="1103313" cy="579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2" name="Picture 9" descr="Hàng rào, Vườn, Sân sau, Nhặt hàng rào, Bãi cỏ, Cỏ, Thực vật, Cỏ may png |  Klipart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950" y="2671763"/>
            <a:ext cx="1103313" cy="579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3" name="Picture 9" descr="Hàng rào, Vườn, Sân sau, Nhặt hàng rào, Bãi cỏ, Cỏ, Thực vật, Cỏ may png |  Klipartz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263" y="2651125"/>
            <a:ext cx="1220787" cy="579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2" grpId="0" bldLvl="0" animBg="1"/>
      <p:bldP spid="33" grpId="0" bldLvl="0" animBg="1"/>
      <p:bldP spid="47" grpId="0"/>
      <p:bldP spid="49" grpId="0"/>
      <p:bldP spid="30" grpId="0" bldLvl="0" animBg="1"/>
      <p:bldP spid="3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Table 23553"/>
          <p:cNvGraphicFramePr/>
          <p:nvPr/>
        </p:nvGraphicFramePr>
        <p:xfrm>
          <a:off x="284163" y="158750"/>
          <a:ext cx="5257800" cy="2922588"/>
        </p:xfrm>
        <a:graphic>
          <a:graphicData uri="http://schemas.openxmlformats.org/drawingml/2006/table">
            <a:tbl>
              <a:tblPr/>
              <a:tblGrid>
                <a:gridCol w="1676400"/>
                <a:gridCol w="685800"/>
                <a:gridCol w="1487488"/>
                <a:gridCol w="1408112"/>
              </a:tblGrid>
              <a:tr h="85407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địa lí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bộ phận 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1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(số tiếng)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phận 2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(số tiếng)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Hi-ma-lay-a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14337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Đa-nuýp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0005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Lốt Ăng- giơ-lét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191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Niu Di-lân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417513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r>
                        <a:rPr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Công- gô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buNone/>
                      </a:pPr>
                      <a:r>
                        <a:rPr sz="1600" dirty="0">
                          <a:solidFill>
                            <a:srgbClr val="CC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08" marR="57608" marT="21584" marB="21584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35" name="Rectangle 43"/>
          <p:cNvSpPr/>
          <p:nvPr/>
        </p:nvSpPr>
        <p:spPr>
          <a:xfrm>
            <a:off x="4154488" y="1897063"/>
            <a:ext cx="1392237" cy="29686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 (3)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45"/>
          <p:cNvSpPr/>
          <p:nvPr/>
        </p:nvSpPr>
        <p:spPr>
          <a:xfrm>
            <a:off x="2836863" y="1906588"/>
            <a:ext cx="1295400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ốt      (1)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 56"/>
          <p:cNvSpPr/>
          <p:nvPr/>
        </p:nvSpPr>
        <p:spPr>
          <a:xfrm>
            <a:off x="2767013" y="1042988"/>
            <a:ext cx="1373187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a(4)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Rectangle 56"/>
          <p:cNvSpPr/>
          <p:nvPr/>
        </p:nvSpPr>
        <p:spPr>
          <a:xfrm>
            <a:off x="2801938" y="1497013"/>
            <a:ext cx="1828800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nuýp   (2)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" name="Rectangle 56"/>
          <p:cNvSpPr/>
          <p:nvPr/>
        </p:nvSpPr>
        <p:spPr>
          <a:xfrm>
            <a:off x="2847975" y="2286000"/>
            <a:ext cx="1039813" cy="29686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      (1)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14" name="Rectangle 56"/>
          <p:cNvSpPr/>
          <p:nvPr/>
        </p:nvSpPr>
        <p:spPr>
          <a:xfrm>
            <a:off x="2851150" y="2711450"/>
            <a:ext cx="1828800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gô (2)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Rectangle 39"/>
          <p:cNvSpPr/>
          <p:nvPr/>
        </p:nvSpPr>
        <p:spPr>
          <a:xfrm>
            <a:off x="1979613" y="1079500"/>
            <a:ext cx="673100" cy="26670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39"/>
          <p:cNvSpPr/>
          <p:nvPr/>
        </p:nvSpPr>
        <p:spPr>
          <a:xfrm>
            <a:off x="1979613" y="1492250"/>
            <a:ext cx="673100" cy="26670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" name="Rectangle 39"/>
          <p:cNvSpPr/>
          <p:nvPr/>
        </p:nvSpPr>
        <p:spPr>
          <a:xfrm>
            <a:off x="1982788" y="1949450"/>
            <a:ext cx="673100" cy="26670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Rectangle 39"/>
          <p:cNvSpPr/>
          <p:nvPr/>
        </p:nvSpPr>
        <p:spPr>
          <a:xfrm>
            <a:off x="1982788" y="2700338"/>
            <a:ext cx="673100" cy="26670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" name="Rectangle 39"/>
          <p:cNvSpPr/>
          <p:nvPr/>
        </p:nvSpPr>
        <p:spPr>
          <a:xfrm>
            <a:off x="1982788" y="2328863"/>
            <a:ext cx="673100" cy="26670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" name="Rectangle 56"/>
          <p:cNvSpPr/>
          <p:nvPr/>
        </p:nvSpPr>
        <p:spPr>
          <a:xfrm>
            <a:off x="4191000" y="2305050"/>
            <a:ext cx="1357313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 lân    (2)</a:t>
            </a:r>
            <a:endParaRPr lang="en-US" alt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22313" y="1897063"/>
            <a:ext cx="30163" cy="20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0563" y="2305050"/>
            <a:ext cx="61913" cy="3095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7" grpId="0" bldLvl="0" animBg="1"/>
      <p:bldP spid="38" grpId="0" bldLvl="0" animBg="1"/>
      <p:bldP spid="39" grpId="0" bldLvl="0" animBg="1"/>
      <p:bldP spid="40" grpId="0"/>
      <p:bldP spid="10314" grpId="0"/>
      <p:bldP spid="45" grpId="0" bldLvl="0" animBg="1"/>
      <p:bldP spid="46" grpId="0" bldLvl="0" animBg="1"/>
      <p:bldP spid="47" grpId="0" bldLvl="0" animBg="1"/>
      <p:bldP spid="48" grpId="0"/>
      <p:bldP spid="49" grpId="0" bldLvl="0" animBg="1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Nature Landscape Background With Funny Design Suitable For Kids | Landscape  background, Kids background, Flower background 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 Box 3"/>
          <p:cNvSpPr txBox="1"/>
          <p:nvPr/>
        </p:nvSpPr>
        <p:spPr>
          <a:xfrm>
            <a:off x="822325" y="617538"/>
            <a:ext cx="3886200" cy="1852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  <a:p>
            <a:pPr algn="just"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viết tên người, tên địa lí nước ngo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ta 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 chữ cái đầu của mỗi  bộ</a:t>
            </a:r>
            <a:r>
              <a:rPr lang="vi-VN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tạo th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tên đó. Nếu bộ phận tạo th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tên gồm  nhiều tiếng thì  giữa các tiếng cần có gạch nối.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4" name="TextBox 1"/>
          <p:cNvSpPr txBox="1"/>
          <p:nvPr/>
        </p:nvSpPr>
        <p:spPr>
          <a:xfrm>
            <a:off x="60325" y="33338"/>
            <a:ext cx="5638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</a:t>
            </a:r>
            <a:r>
              <a:rPr lang="vi-VN" altLang="en-US"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câu:</a:t>
            </a:r>
          </a:p>
          <a:p>
            <a:pPr algn="ctr" eaLnBrk="1" hangingPunct="1"/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tên người, tên địa lí nước ngo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Rabab (rababmchaymech) - Profile | Pintere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5" y="0"/>
            <a:ext cx="5775325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TextBox 2"/>
          <p:cNvSpPr txBox="1"/>
          <p:nvPr/>
        </p:nvSpPr>
        <p:spPr>
          <a:xfrm>
            <a:off x="1660525" y="209550"/>
            <a:ext cx="128111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8" name="TextBox 1"/>
          <p:cNvSpPr txBox="1"/>
          <p:nvPr/>
        </p:nvSpPr>
        <p:spPr>
          <a:xfrm>
            <a:off x="227013" y="935038"/>
            <a:ext cx="5305425" cy="338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</a:rPr>
              <a:t>3.Cách viết một số tên người, tên địa lí sau đây có gì đặc biệt?</a:t>
            </a:r>
          </a:p>
        </p:txBody>
      </p:sp>
      <p:sp>
        <p:nvSpPr>
          <p:cNvPr id="26629" name="TextBox 3"/>
          <p:cNvSpPr txBox="1"/>
          <p:nvPr/>
        </p:nvSpPr>
        <p:spPr>
          <a:xfrm>
            <a:off x="395288" y="1306513"/>
            <a:ext cx="49530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</a:rPr>
              <a:t>- Tên người:    Thích Ca Mâu Ni,  Khổng Tử, Bạch Cư Dị</a:t>
            </a:r>
          </a:p>
          <a:p>
            <a:pPr algn="just" eaLnBrk="1" hangingPunct="1"/>
            <a:r>
              <a:rPr lang="en-US" altLang="en-US" sz="1600" dirty="0">
                <a:solidFill>
                  <a:srgbClr val="0000FF"/>
                </a:solidFill>
                <a:latin typeface="Times New Roman" panose="02020603050405020304" pitchFamily="18" charset="0"/>
              </a:rPr>
              <a:t>- Tên địa lí:     Hi Mã Lạp Sơn,    Luân Đôn, Bắc Kinh, Thụy Điển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</a:rPr>
              <a:t>	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1" descr="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0"/>
            <a:ext cx="18923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1587" y="2827338"/>
            <a:ext cx="1892300" cy="439738"/>
          </a:xfrm>
          <a:prstGeom prst="rect">
            <a:avLst/>
          </a:prstGeom>
          <a:solidFill>
            <a:srgbClr val="FCFABC"/>
          </a:solidFill>
          <a:ln w="9525">
            <a:solidFill>
              <a:srgbClr val="003300"/>
            </a:solidFill>
            <a:miter lim="800000"/>
          </a:ln>
        </p:spPr>
        <p:txBody>
          <a:bodyPr anchor="ctr">
            <a:spAutoFit/>
          </a:bodyPr>
          <a:lstStyle/>
          <a:p>
            <a:pPr eaLnBrk="1" hangingPunct="1">
              <a:buNone/>
            </a:pPr>
            <a:r>
              <a:rPr sz="1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Thích Ca Mâu Ni, </a:t>
            </a:r>
            <a:r>
              <a:rPr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thật là </a:t>
            </a:r>
            <a:r>
              <a:rPr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Tất-đạt-</a:t>
            </a:r>
            <a:r>
              <a:rPr lang="vi-VN" altLang="x-none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đa.</a:t>
            </a:r>
            <a:endParaRPr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9" descr="khongtu00"/>
          <p:cNvPicPr>
            <a:picLocks noChangeAspect="1"/>
          </p:cNvPicPr>
          <p:nvPr/>
        </p:nvPicPr>
        <p:blipFill>
          <a:blip r:embed="rId3"/>
          <a:srcRect t="2034"/>
          <a:stretch>
            <a:fillRect/>
          </a:stretch>
        </p:blipFill>
        <p:spPr>
          <a:xfrm>
            <a:off x="1890713" y="0"/>
            <a:ext cx="1901825" cy="284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1890713" y="2840038"/>
            <a:ext cx="205740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buNone/>
            </a:pPr>
            <a:r>
              <a:rPr lang="fr-FR" alt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 Tử </a:t>
            </a:r>
            <a:r>
              <a:rPr lang="fr-F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ông l</a:t>
            </a:r>
            <a:r>
              <a:rPr lang="fr-FR" alt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Trung Hoa,  l</a:t>
            </a:r>
            <a:r>
              <a:rPr lang="fr-FR" alt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fr-F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vị Thầy của muôn đời.</a:t>
            </a:r>
            <a:endParaRPr lang="vi-V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23" descr="BUI BACH CU D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538" y="0"/>
            <a:ext cx="1981200" cy="2840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3795713" y="2840038"/>
            <a:ext cx="1965325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eaLnBrk="1" hangingPunct="1">
              <a:buNone/>
            </a:pPr>
            <a:r>
              <a:rPr lang="en-US" altLang="en-US" sz="1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 Cư Dị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alt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thơ h</a:t>
            </a:r>
            <a:r>
              <a:rPr lang="en-US" alt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đầu của lịch sử thi ca Trung Quốc.</a:t>
            </a:r>
            <a:endParaRPr lang="vi-VN" alt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ame template with happy kids playing on nature Vector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3602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898525" y="1225550"/>
            <a:ext cx="3822700" cy="706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40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himalay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0"/>
            <a:ext cx="5762625" cy="295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43113" y="2932113"/>
            <a:ext cx="1774825" cy="822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ctr" defTabSz="4572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b="1" kern="1200" cap="none" spc="0" normalizeH="0" baseline="0" noProof="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 Mã </a:t>
            </a:r>
            <a:r>
              <a:rPr kumimoji="0" lang="en-US" altLang="vi-VN" b="1" kern="1200" cap="none" spc="0" normalizeH="0" baseline="0" noProof="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Lạp</a:t>
            </a:r>
            <a:r>
              <a:rPr kumimoji="0" lang="en-US" altLang="vi-VN" b="1" kern="1200" cap="none" spc="0" normalizeH="0" baseline="0" noProof="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b="1" kern="1200" cap="none" spc="0" normalizeH="0" baseline="0" noProof="0" dirty="0" err="1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r>
              <a:rPr kumimoji="0" lang="en-US" altLang="vi-VN" b="1" kern="1200" cap="none" spc="0" normalizeH="0" baseline="0" noProof="0" dirty="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R="0" algn="ctr" defTabSz="4572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vi-VN" sz="755" b="1" kern="1200" cap="none" spc="0" normalizeH="0" baseline="0" noProof="0" dirty="0">
              <a:solidFill>
                <a:schemeClr val="hlin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Tài Liệu Học Tập Mùa Học, đơn Giản, Màu Xanh Da Trời, Bông Hoa Hình nền  Vector để tải xuống miễn ph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5754688" cy="32369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9699" name="Table 29698"/>
          <p:cNvGraphicFramePr/>
          <p:nvPr/>
        </p:nvGraphicFramePr>
        <p:xfrm>
          <a:off x="960438" y="339725"/>
          <a:ext cx="3838575" cy="1782763"/>
        </p:xfrm>
        <a:graphic>
          <a:graphicData uri="http://schemas.openxmlformats.org/drawingml/2006/table">
            <a:tbl>
              <a:tblPr/>
              <a:tblGrid>
                <a:gridCol w="1919288"/>
                <a:gridCol w="1919287"/>
              </a:tblGrid>
              <a:tr h="3651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người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389" marR="91389" marT="45709" marB="4570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địa lí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389" marR="91389" marT="45709" marB="45709" anchor="ctr">
                    <a:lnL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Thích Ca Mâu Ni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Hi Mã Lạp Sơn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Khổng Tử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Luân Đôn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Bạch Cư Dị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389" marR="91389" marT="45709" marB="4570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Bắc Kinh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43180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rPr>
                        <a:t>Thụy Điển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1389" marR="91389" marT="45709" marB="45709" anchor="ctr">
                    <a:lnL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3" name="Text Box 3"/>
          <p:cNvSpPr txBox="1"/>
          <p:nvPr/>
        </p:nvSpPr>
        <p:spPr>
          <a:xfrm>
            <a:off x="960438" y="2230438"/>
            <a:ext cx="3838575" cy="54292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Những tên riêng được phiên âm theo âm Hán Việt viết giống tên riêng Việt Nam.</a:t>
            </a:r>
            <a:endParaRPr lang="en-US" altLang="en-US" sz="16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Frame Template With Kids Planting Tree In Garden Illustration Royalty Free  Cliparts, Vectors, And Stock Illustration. Image 65826772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62" y="0"/>
            <a:ext cx="5762625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 Box 3"/>
          <p:cNvSpPr txBox="1"/>
          <p:nvPr/>
        </p:nvSpPr>
        <p:spPr>
          <a:xfrm>
            <a:off x="684213" y="755650"/>
            <a:ext cx="4391025" cy="65246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Khi viết tên người, tên địa lí nước ngo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ta viết hoa chữ  cái đầu của mỗi  bộ phận tạo th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tên đó. Nếu bộ phận tạo th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tên gồm  nhiều tiếng thì  giữa các tiếng cần có gạch nối.</a:t>
            </a:r>
            <a:endParaRPr lang="en-US" altLang="en-US" sz="13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3"/>
          <p:cNvSpPr txBox="1"/>
          <p:nvPr/>
        </p:nvSpPr>
        <p:spPr>
          <a:xfrm>
            <a:off x="593725" y="1468438"/>
            <a:ext cx="4718050" cy="6508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2.Có một số tên người, tên địa lí nước ngo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viết giống như cách viết tên riêng Việt Nam. Đó l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tên riêng được phiên âm  theo âm Hán Việt .</a:t>
            </a:r>
            <a:endParaRPr lang="en-US" altLang="en-US" sz="13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5" name="TextBox 2"/>
          <p:cNvSpPr txBox="1"/>
          <p:nvPr/>
        </p:nvSpPr>
        <p:spPr>
          <a:xfrm>
            <a:off x="2193925" y="276225"/>
            <a:ext cx="1104900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1" descr="Khung chữ nhật viền hoa trắng | Mầm non Thị Trấn Củ Ch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475" y="-207962"/>
            <a:ext cx="6003925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Text Box 2"/>
          <p:cNvSpPr txBox="1"/>
          <p:nvPr/>
        </p:nvSpPr>
        <p:spPr>
          <a:xfrm>
            <a:off x="650875" y="1327150"/>
            <a:ext cx="4710113" cy="112871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Gia đình ông Giô-dép lại chuyển về ác- boa để  lu-i paxtơ có thể tiếp tục đi học. ác-boa l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thị trấn nhỏ, không có những lâu đ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đồ sộ, nguy nga, chỉ thấy những ngôi nh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nhỏ bé, cổ kính v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vườn nho con con. Dòng sông quy- dăng- xơ hiền ho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lượn quanh th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phố với những chiếc cầu trắng phau.</a:t>
            </a:r>
            <a:endParaRPr lang="en-US" alt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50875" y="715963"/>
            <a:ext cx="4668838" cy="542925"/>
          </a:xfrm>
          <a:prstGeom prst="rect">
            <a:avLst/>
          </a:prstGeom>
          <a:noFill/>
          <a:ln>
            <a:noFill/>
          </a:ln>
          <a:effectLst/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1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1</a:t>
            </a:r>
            <a:r>
              <a:rPr sz="1600" b="1" dirty="0">
                <a:solidFill>
                  <a:srgbClr val="F4B18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văn sau rồi viết lại cho đúng những tên riêng trong đoạn:</a:t>
            </a:r>
            <a:endParaRPr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9" name="Text Box 15"/>
          <p:cNvSpPr txBox="1"/>
          <p:nvPr/>
        </p:nvSpPr>
        <p:spPr>
          <a:xfrm>
            <a:off x="1630363" y="3067050"/>
            <a:ext cx="908050" cy="32861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6350" y="981075"/>
            <a:ext cx="35401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87700" y="974725"/>
            <a:ext cx="1295400" cy="63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11200" y="239713"/>
            <a:ext cx="1244600" cy="3048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altLang="x-none"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0325" y="2443163"/>
            <a:ext cx="1690688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Đức Ho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alt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81038" y="1258888"/>
            <a:ext cx="7969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2" descr="gia cầm, màu xanh lá khung, hoa - Chia sẻ hình ảnh đẹp miễn ph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075" y="0"/>
            <a:ext cx="594360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2"/>
          <p:cNvSpPr txBox="1"/>
          <p:nvPr/>
        </p:nvSpPr>
        <p:spPr>
          <a:xfrm>
            <a:off x="712788" y="625475"/>
            <a:ext cx="4506912" cy="152876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Gia đình ông Giô-dép lại chuyển về ác- boa để  lu-i paxtơ có thể tiếp tục đi học. ác-boa l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thị trấn nhỏ, không có những lâu đ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đồ sộ, nguy nga, chỉ thấy những ngôi nh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nhỏ bé, cổ kính v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vườn nho con con. Dòng sông quy- dăng- xơ hiền ho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lượn quanh th</a:t>
            </a:r>
            <a:r>
              <a:rPr lang="en-US" alt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phố với những chiếc cầu trắng phau.</a:t>
            </a:r>
            <a:endParaRPr lang="en-US" alt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281488" y="858838"/>
            <a:ext cx="609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3125" y="1163638"/>
            <a:ext cx="609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6125" y="1133475"/>
            <a:ext cx="838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06713" y="1849438"/>
            <a:ext cx="1016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Box 25"/>
          <p:cNvSpPr txBox="1"/>
          <p:nvPr/>
        </p:nvSpPr>
        <p:spPr>
          <a:xfrm>
            <a:off x="3717925" y="2176463"/>
            <a:ext cx="1738313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Đức Ho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alt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" y="0"/>
            <a:ext cx="575758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953243" y="324644"/>
            <a:ext cx="3839633" cy="32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93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25 </a:t>
            </a: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10 </a:t>
            </a: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32775" name="Rectangle 1"/>
          <p:cNvSpPr>
            <a:spLocks noChangeArrowheads="1"/>
          </p:cNvSpPr>
          <p:nvPr/>
        </p:nvSpPr>
        <p:spPr bwMode="auto">
          <a:xfrm>
            <a:off x="2111588" y="629444"/>
            <a:ext cx="1393330" cy="29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7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1307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1307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1307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câu</a:t>
            </a:r>
            <a:endParaRPr lang="en-US" altLang="en-US" sz="1307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6" name="TextBox 1"/>
          <p:cNvSpPr txBox="1">
            <a:spLocks noChangeArrowheads="1"/>
          </p:cNvSpPr>
          <p:nvPr/>
        </p:nvSpPr>
        <p:spPr bwMode="auto">
          <a:xfrm>
            <a:off x="1295876" y="946770"/>
            <a:ext cx="3145625" cy="29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địa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1307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ngoài</a:t>
            </a:r>
            <a:endParaRPr lang="en-US" altLang="en-US" sz="1307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88925" y="1154112"/>
            <a:ext cx="3145625" cy="190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7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1307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endParaRPr lang="en-US" altLang="en-US" sz="1307" b="1" dirty="0" smtClean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1307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1: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</a:t>
            </a: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1307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– boa: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lu-i</a:t>
            </a:r>
            <a:r>
              <a:rPr lang="en-US" altLang="en-US" sz="1307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paxtơ</a:t>
            </a:r>
            <a:r>
              <a:rPr lang="en-US" altLang="en-US" sz="1307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quy-dăng-xơ</a:t>
            </a:r>
            <a:r>
              <a:rPr lang="en-US" altLang="en-US" sz="1307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en-US" sz="1307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/>
          <p:nvPr/>
        </p:nvSpPr>
        <p:spPr>
          <a:xfrm>
            <a:off x="-1587" y="858838"/>
            <a:ext cx="5762625" cy="189706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đình ông Giô-dép lại chuyển về              để                     có thể tiếp tục đi học.                l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thị trấn nhỏ, không có những lâu đ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đồ sộ, nguy nga, chỉ thấy những ngôi nh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nhỏ bé, cổ kính v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vườn nho con con. Dòng sông                       hiền ho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lượn quanh th</a:t>
            </a:r>
            <a:r>
              <a: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phố với những chiếc cầu trắng phau.</a:t>
            </a:r>
            <a:endParaRPr lang="en-US" alt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5" name="Text Box 6"/>
          <p:cNvSpPr txBox="1"/>
          <p:nvPr/>
        </p:nvSpPr>
        <p:spPr>
          <a:xfrm>
            <a:off x="-1587" y="173038"/>
            <a:ext cx="5762625" cy="72866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văn sau rồi viết lại cho đúng những tên riêng trong đoạn:</a:t>
            </a:r>
            <a:endParaRPr lang="en-US" alt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6" name="Text Box 25"/>
          <p:cNvSpPr txBox="1"/>
          <p:nvPr/>
        </p:nvSpPr>
        <p:spPr>
          <a:xfrm>
            <a:off x="2544763" y="180975"/>
            <a:ext cx="2689225" cy="268288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altLang="en-US" sz="1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2" name="Text Box 26"/>
          <p:cNvSpPr txBox="1"/>
          <p:nvPr/>
        </p:nvSpPr>
        <p:spPr>
          <a:xfrm>
            <a:off x="3871913" y="1163638"/>
            <a:ext cx="1057275" cy="3587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/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- boa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3" name="Rectangle 27"/>
          <p:cNvSpPr/>
          <p:nvPr/>
        </p:nvSpPr>
        <p:spPr>
          <a:xfrm>
            <a:off x="366713" y="1201738"/>
            <a:ext cx="1200150" cy="288925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 anchor="ctr" anchorCtr="0"/>
          <a:lstStyle/>
          <a:p>
            <a:pPr algn="ctr"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Lu-i Pa-xtơ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4" name="Rectangle 28"/>
          <p:cNvSpPr/>
          <p:nvPr/>
        </p:nvSpPr>
        <p:spPr>
          <a:xfrm>
            <a:off x="3059113" y="2078038"/>
            <a:ext cx="1584325" cy="360362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 anchor="ctr" anchorCtr="0"/>
          <a:lstStyle/>
          <a:p>
            <a:pPr algn="ctr" eaLnBrk="1" hangingPunct="1"/>
            <a:r>
              <a:rPr lang="en-US" altLang="en-US" sz="1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Quy- dăng-xơ</a:t>
            </a:r>
            <a:endParaRPr lang="en-US" altLang="en-US" sz="19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5" name="Text Box 29"/>
          <p:cNvSpPr txBox="1"/>
          <p:nvPr/>
        </p:nvSpPr>
        <p:spPr>
          <a:xfrm>
            <a:off x="4633913" y="858838"/>
            <a:ext cx="922337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- boa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3"/>
          <p:cNvSpPr/>
          <p:nvPr/>
        </p:nvSpPr>
        <p:spPr>
          <a:xfrm>
            <a:off x="290513" y="1163638"/>
            <a:ext cx="1238250" cy="358775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lstStyle/>
          <a:p>
            <a:pPr eaLnBrk="1" hangingPunct="1"/>
            <a:r>
              <a:rPr lang="en-US" altLang="en-US" sz="1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lu-i pa-xtơ</a:t>
            </a:r>
            <a:endParaRPr lang="en-US" altLang="en-US"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7"/>
          <p:cNvSpPr/>
          <p:nvPr/>
        </p:nvSpPr>
        <p:spPr>
          <a:xfrm>
            <a:off x="3795713" y="1163638"/>
            <a:ext cx="958850" cy="3587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ác boa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ectangle 8"/>
          <p:cNvSpPr/>
          <p:nvPr/>
        </p:nvSpPr>
        <p:spPr>
          <a:xfrm>
            <a:off x="3186113" y="2078038"/>
            <a:ext cx="1635125" cy="3587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quy-dăng-xơ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42913" y="1468438"/>
            <a:ext cx="838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38513" y="2382838"/>
            <a:ext cx="1219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3"/>
          <p:cNvSpPr/>
          <p:nvPr/>
        </p:nvSpPr>
        <p:spPr>
          <a:xfrm>
            <a:off x="4633913" y="858838"/>
            <a:ext cx="898525" cy="3587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ác-boa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710113" y="1163638"/>
            <a:ext cx="6096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8" name="TextBox 2"/>
          <p:cNvSpPr txBox="1"/>
          <p:nvPr/>
        </p:nvSpPr>
        <p:spPr>
          <a:xfrm>
            <a:off x="4024313" y="2790825"/>
            <a:ext cx="137160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200" i="1" dirty="0">
                <a:latin typeface="Calibri" panose="020F0502020204030204" pitchFamily="34" charset="0"/>
              </a:rPr>
              <a:t>Theo</a:t>
            </a:r>
            <a:r>
              <a:rPr lang="en-US" altLang="en-US" sz="1200" dirty="0">
                <a:latin typeface="Calibri" panose="020F0502020204030204" pitchFamily="34" charset="0"/>
              </a:rPr>
              <a:t> Đức Hoài</a:t>
            </a:r>
            <a:endParaRPr lang="vi-VN" altLang="en-US" sz="1200" dirty="0"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48113" y="1468438"/>
            <a:ext cx="60960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2" grpId="0"/>
      <p:bldP spid="45083" grpId="0"/>
      <p:bldP spid="45084" grpId="0"/>
      <p:bldP spid="45085" grpId="0"/>
      <p:bldP spid="19" grpId="0"/>
      <p:bldP spid="21" grpId="0"/>
      <p:bldP spid="22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/>
          <p:nvPr/>
        </p:nvGrpSpPr>
        <p:grpSpPr>
          <a:xfrm>
            <a:off x="-577850" y="0"/>
            <a:ext cx="6200775" cy="3240088"/>
            <a:chOff x="0" y="0"/>
            <a:chExt cx="5745" cy="4320"/>
          </a:xfrm>
        </p:grpSpPr>
        <p:pic>
          <p:nvPicPr>
            <p:cNvPr id="34823" name="Picture 3" descr="LU-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515" cy="4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3556" y="127"/>
              <a:ext cx="2189" cy="25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lvl1pPr marL="107950" indent="-107950" algn="l" defTabSz="431800" rtl="0" fontAlgn="base">
                <a:lnSpc>
                  <a:spcPct val="90000"/>
                </a:lnSpc>
                <a:spcBef>
                  <a:spcPts val="4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3850" indent="-107950" algn="l" defTabSz="431800" rtl="0" fontAlgn="base">
                <a:lnSpc>
                  <a:spcPct val="90000"/>
                </a:lnSpc>
                <a:spcBef>
                  <a:spcPts val="24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9750" indent="-107950" algn="l" defTabSz="431800" rtl="0" fontAlgn="base">
                <a:lnSpc>
                  <a:spcPct val="90000"/>
                </a:lnSpc>
                <a:spcBef>
                  <a:spcPts val="24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55650" indent="-107950" algn="l" defTabSz="431800" rtl="0" fontAlgn="base">
                <a:lnSpc>
                  <a:spcPct val="90000"/>
                </a:lnSpc>
                <a:spcBef>
                  <a:spcPts val="24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71550" indent="-107950" algn="l" defTabSz="431800" rtl="0" fontAlgn="base">
                <a:lnSpc>
                  <a:spcPct val="90000"/>
                </a:lnSpc>
                <a:spcBef>
                  <a:spcPts val="24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defTabSz="4572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Lu-i Pa-xtơ</a:t>
              </a:r>
            </a:p>
            <a:p>
              <a:pPr marL="0" lvl="0" indent="0" algn="just" defTabSz="45720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(1822 -1895) l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nh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Bác học nổi tiếng thế giới đã chế ra các loại vắc xin trị bệnh, trong đó có vắc xin bệnh dại.</a:t>
              </a:r>
              <a:endParaRPr lang="en-US" alt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3074" name="Picture 2" descr="C:\Users\anbinh\Desktop\Louis_Paste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7850" y="-11112"/>
            <a:ext cx="3794125" cy="3233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11" descr="Con Ong, Chú Ong Và Cái Biển - KhoThietKe.Ne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038" y="2078038"/>
            <a:ext cx="879475" cy="1144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19" descr="Phim Hoạt Hình Nấm Nhà-vector Nền-miễn Phí Vector Miễn Phí Tải V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5" y="2574925"/>
            <a:ext cx="665163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19" descr="Phim Hoạt Hình Nấm Nhà-vector Nền-miễn Phí Vector Miễn Phí Tải V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4388" y="2574925"/>
            <a:ext cx="665162" cy="665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3" descr="Cartoon Sunflower Frame Royalty Free Cliparts, Vectors, And Stock  Illustration. Image 14861006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Text Box 2"/>
          <p:cNvSpPr txBox="1"/>
          <p:nvPr/>
        </p:nvSpPr>
        <p:spPr>
          <a:xfrm>
            <a:off x="427038" y="590550"/>
            <a:ext cx="4557712" cy="604838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người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anbe anhxtanh, crítxtian anđécxen, iuri gagarin</a:t>
            </a:r>
            <a:r>
              <a:rPr lang="en-US" altLang="en-US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600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/>
          <p:nvPr/>
        </p:nvSpPr>
        <p:spPr>
          <a:xfrm>
            <a:off x="433388" y="282575"/>
            <a:ext cx="4557712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2.Viết lại những tên riêng sau cho đúng quy tắc:</a:t>
            </a:r>
            <a:endParaRPr lang="en-US" altLang="en-US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2"/>
          <p:cNvSpPr txBox="1"/>
          <p:nvPr/>
        </p:nvSpPr>
        <p:spPr>
          <a:xfrm>
            <a:off x="401638" y="1274763"/>
            <a:ext cx="4860925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địa lí: 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pêtecbua, tôkiô, amadôn, niagara.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0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4"/>
          <p:cNvSpPr txBox="1"/>
          <p:nvPr/>
        </p:nvSpPr>
        <p:spPr>
          <a:xfrm>
            <a:off x="4694238" y="1989138"/>
            <a:ext cx="104775" cy="328612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lstStyle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7" name="Rectangle 17"/>
          <p:cNvSpPr/>
          <p:nvPr/>
        </p:nvSpPr>
        <p:spPr>
          <a:xfrm>
            <a:off x="192088" y="1035050"/>
            <a:ext cx="5038725" cy="12604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 anchor="ctr" anchorCtr="0"/>
          <a:lstStyle/>
          <a:p>
            <a:pPr eaLnBrk="1" hangingPunct="1"/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6868" name="Table 36867"/>
          <p:cNvGraphicFramePr/>
          <p:nvPr/>
        </p:nvGraphicFramePr>
        <p:xfrm>
          <a:off x="47625" y="173038"/>
          <a:ext cx="5713413" cy="2914650"/>
        </p:xfrm>
        <a:graphic>
          <a:graphicData uri="http://schemas.openxmlformats.org/drawingml/2006/table">
            <a:tbl>
              <a:tblPr/>
              <a:tblGrid>
                <a:gridCol w="852488"/>
                <a:gridCol w="2413000"/>
                <a:gridCol w="2447925"/>
              </a:tblGrid>
              <a:tr h="5048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chưa đúng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đúng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24098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người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 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lí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36882" name="Text Box 33"/>
          <p:cNvSpPr txBox="1"/>
          <p:nvPr/>
        </p:nvSpPr>
        <p:spPr>
          <a:xfrm>
            <a:off x="900113" y="630238"/>
            <a:ext cx="2066925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anbe anhxtanh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3" name="Text Box 34"/>
          <p:cNvSpPr txBox="1"/>
          <p:nvPr/>
        </p:nvSpPr>
        <p:spPr>
          <a:xfrm>
            <a:off x="900113" y="987425"/>
            <a:ext cx="2508250" cy="4222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crítxtian anđécxen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4" name="Text Box 35"/>
          <p:cNvSpPr txBox="1"/>
          <p:nvPr/>
        </p:nvSpPr>
        <p:spPr>
          <a:xfrm>
            <a:off x="900113" y="1338263"/>
            <a:ext cx="2362200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iuri gagarin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5" name="Text Box 36"/>
          <p:cNvSpPr txBox="1"/>
          <p:nvPr/>
        </p:nvSpPr>
        <p:spPr>
          <a:xfrm>
            <a:off x="976313" y="1687513"/>
            <a:ext cx="2362200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pêtécbua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6" name="Text Box 37"/>
          <p:cNvSpPr txBox="1"/>
          <p:nvPr/>
        </p:nvSpPr>
        <p:spPr>
          <a:xfrm>
            <a:off x="976313" y="2073275"/>
            <a:ext cx="1828800" cy="420688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tôkiô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7" name="Line 38"/>
          <p:cNvSpPr/>
          <p:nvPr/>
        </p:nvSpPr>
        <p:spPr>
          <a:xfrm>
            <a:off x="-1587" y="1758950"/>
            <a:ext cx="57626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88" name="Text Box 68"/>
          <p:cNvSpPr txBox="1"/>
          <p:nvPr/>
        </p:nvSpPr>
        <p:spPr>
          <a:xfrm>
            <a:off x="950913" y="2382838"/>
            <a:ext cx="2257425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amadôn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89" name="Text Box 69"/>
          <p:cNvSpPr txBox="1"/>
          <p:nvPr/>
        </p:nvSpPr>
        <p:spPr>
          <a:xfrm>
            <a:off x="900113" y="2667000"/>
            <a:ext cx="1708150" cy="420688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niagara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90" name="Line 71"/>
          <p:cNvSpPr/>
          <p:nvPr/>
        </p:nvSpPr>
        <p:spPr>
          <a:xfrm>
            <a:off x="900113" y="2117725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91" name="Line 71"/>
          <p:cNvSpPr/>
          <p:nvPr/>
        </p:nvSpPr>
        <p:spPr>
          <a:xfrm>
            <a:off x="900113" y="2459038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92" name="Line 71"/>
          <p:cNvSpPr/>
          <p:nvPr/>
        </p:nvSpPr>
        <p:spPr>
          <a:xfrm>
            <a:off x="900113" y="2763838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93" name="Line 71"/>
          <p:cNvSpPr/>
          <p:nvPr/>
        </p:nvSpPr>
        <p:spPr>
          <a:xfrm>
            <a:off x="900113" y="1409700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894" name="Line 71"/>
          <p:cNvSpPr/>
          <p:nvPr/>
        </p:nvSpPr>
        <p:spPr>
          <a:xfrm>
            <a:off x="900113" y="1019175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Nature Landscape Background With Funny Design Suitable For Kids | Landscape  background, Kids background, Flower background 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25" y="-6350"/>
            <a:ext cx="3032125" cy="324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6" descr="ไอเดีย ป้ายสมาชิก 40 รายการ | กรอบ, การตกแต่งห้องเรียน, กรอบรูป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" y="38100"/>
            <a:ext cx="274320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4"/>
          <p:cNvSpPr txBox="1"/>
          <p:nvPr/>
        </p:nvSpPr>
        <p:spPr>
          <a:xfrm>
            <a:off x="2879725" y="1163638"/>
            <a:ext cx="2835275" cy="630237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Tháp mười đẹp nhất bông </a:t>
            </a:r>
            <a:r>
              <a:rPr lang="vi-VN" altLang="vi-VN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1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 Nam đẹp nhất có tên bác hồ.</a:t>
            </a:r>
            <a:endParaRPr lang="en-US" altLang="vi-VN" sz="1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325" y="1612900"/>
            <a:ext cx="1978025" cy="9159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CŨ:</a:t>
            </a:r>
          </a:p>
          <a:p>
            <a:pPr lvl="0" eaLnBrk="1" hangingPunct="1">
              <a:buNone/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Sửa lại cho đúng các từ viết sai trong câu ca dao sau:</a:t>
            </a:r>
            <a:endParaRPr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4"/>
          <p:cNvSpPr txBox="1"/>
          <p:nvPr/>
        </p:nvSpPr>
        <p:spPr>
          <a:xfrm>
            <a:off x="4694238" y="2141538"/>
            <a:ext cx="104775" cy="328612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lstStyle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5" name="Rectangle 17"/>
          <p:cNvSpPr/>
          <p:nvPr/>
        </p:nvSpPr>
        <p:spPr>
          <a:xfrm>
            <a:off x="192088" y="1187450"/>
            <a:ext cx="5038725" cy="12604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 anchor="ctr" anchorCtr="0"/>
          <a:lstStyle/>
          <a:p>
            <a:pPr eaLnBrk="1" hangingPunct="1"/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8916" name="Table 38915"/>
          <p:cNvGraphicFramePr/>
          <p:nvPr/>
        </p:nvGraphicFramePr>
        <p:xfrm>
          <a:off x="47625" y="249238"/>
          <a:ext cx="5713413" cy="2884488"/>
        </p:xfrm>
        <a:graphic>
          <a:graphicData uri="http://schemas.openxmlformats.org/drawingml/2006/table">
            <a:tbl>
              <a:tblPr/>
              <a:tblGrid>
                <a:gridCol w="852488"/>
                <a:gridCol w="2413000"/>
                <a:gridCol w="2447925"/>
              </a:tblGrid>
              <a:tr h="381000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92" marB="2159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chưa đúng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92" marB="2159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đúng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92" marB="2159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  <a:tr h="2503488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người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endParaRPr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0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 </a:t>
                      </a:r>
                    </a:p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lí</a:t>
                      </a:r>
                      <a:endParaRPr lang="en-US" sz="2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92" marB="2159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92" marB="2159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92" marB="2159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E0B4"/>
                    </a:solidFill>
                  </a:tcPr>
                </a:tc>
              </a:tr>
            </a:tbl>
          </a:graphicData>
        </a:graphic>
      </p:graphicFrame>
      <p:sp>
        <p:nvSpPr>
          <p:cNvPr id="38930" name="Text Box 33"/>
          <p:cNvSpPr txBox="1"/>
          <p:nvPr/>
        </p:nvSpPr>
        <p:spPr>
          <a:xfrm>
            <a:off x="976313" y="554038"/>
            <a:ext cx="2065337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anbe anhxtanh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1" name="Text Box 34"/>
          <p:cNvSpPr txBox="1"/>
          <p:nvPr/>
        </p:nvSpPr>
        <p:spPr>
          <a:xfrm>
            <a:off x="976313" y="935038"/>
            <a:ext cx="2508250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crítxtian anđécxen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2" name="Text Box 35"/>
          <p:cNvSpPr txBox="1"/>
          <p:nvPr/>
        </p:nvSpPr>
        <p:spPr>
          <a:xfrm>
            <a:off x="976313" y="1319213"/>
            <a:ext cx="2362200" cy="4222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iuri gagarin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3" name="Text Box 36"/>
          <p:cNvSpPr txBox="1"/>
          <p:nvPr/>
        </p:nvSpPr>
        <p:spPr>
          <a:xfrm>
            <a:off x="976313" y="1697038"/>
            <a:ext cx="2362200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 pêtécbua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4" name="Text Box 37"/>
          <p:cNvSpPr txBox="1"/>
          <p:nvPr/>
        </p:nvSpPr>
        <p:spPr>
          <a:xfrm>
            <a:off x="976313" y="2051050"/>
            <a:ext cx="1828800" cy="420688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tôkiô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5" name="Line 38"/>
          <p:cNvSpPr/>
          <p:nvPr/>
        </p:nvSpPr>
        <p:spPr>
          <a:xfrm>
            <a:off x="-1587" y="1773238"/>
            <a:ext cx="57626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6369" name="Text Box 49"/>
          <p:cNvSpPr txBox="1"/>
          <p:nvPr/>
        </p:nvSpPr>
        <p:spPr>
          <a:xfrm>
            <a:off x="3314700" y="2078038"/>
            <a:ext cx="1984375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ô-ki-ô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71" name="Text Box 51"/>
          <p:cNvSpPr txBox="1"/>
          <p:nvPr/>
        </p:nvSpPr>
        <p:spPr>
          <a:xfrm>
            <a:off x="3338513" y="2705100"/>
            <a:ext cx="1406525" cy="420688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i-a-ga-ra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75" name="Text Box 55"/>
          <p:cNvSpPr txBox="1"/>
          <p:nvPr/>
        </p:nvSpPr>
        <p:spPr>
          <a:xfrm>
            <a:off x="3262313" y="554038"/>
            <a:ext cx="2606675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n-be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nh-xtanh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79" name="Text Box 59"/>
          <p:cNvSpPr txBox="1"/>
          <p:nvPr/>
        </p:nvSpPr>
        <p:spPr>
          <a:xfrm>
            <a:off x="3262313" y="1011238"/>
            <a:ext cx="3006725" cy="3587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rít-xti-an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n-đéc-xen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83" name="Text Box 63"/>
          <p:cNvSpPr txBox="1"/>
          <p:nvPr/>
        </p:nvSpPr>
        <p:spPr>
          <a:xfrm>
            <a:off x="3332163" y="1316038"/>
            <a:ext cx="2428875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-u-ri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a-ga-rin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84" name="Text Box 64"/>
          <p:cNvSpPr txBox="1"/>
          <p:nvPr/>
        </p:nvSpPr>
        <p:spPr>
          <a:xfrm>
            <a:off x="3262313" y="1697038"/>
            <a:ext cx="2352675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ê-téc-bua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85" name="Text Box 65"/>
          <p:cNvSpPr txBox="1"/>
          <p:nvPr/>
        </p:nvSpPr>
        <p:spPr>
          <a:xfrm>
            <a:off x="3338513" y="2382838"/>
            <a:ext cx="2033587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-ma-dôn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43" name="Text Box 68"/>
          <p:cNvSpPr txBox="1"/>
          <p:nvPr/>
        </p:nvSpPr>
        <p:spPr>
          <a:xfrm>
            <a:off x="976313" y="2382838"/>
            <a:ext cx="2255837" cy="42068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amadôn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44" name="Text Box 69"/>
          <p:cNvSpPr txBox="1"/>
          <p:nvPr/>
        </p:nvSpPr>
        <p:spPr>
          <a:xfrm>
            <a:off x="979488" y="2705100"/>
            <a:ext cx="1708150" cy="420688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niagara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45" name="Line 71"/>
          <p:cNvSpPr/>
          <p:nvPr/>
        </p:nvSpPr>
        <p:spPr>
          <a:xfrm>
            <a:off x="900113" y="1392238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46" name="Line 71"/>
          <p:cNvSpPr/>
          <p:nvPr/>
        </p:nvSpPr>
        <p:spPr>
          <a:xfrm>
            <a:off x="900113" y="1011238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47" name="Line 71"/>
          <p:cNvSpPr/>
          <p:nvPr/>
        </p:nvSpPr>
        <p:spPr>
          <a:xfrm>
            <a:off x="900113" y="2154238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48" name="Line 71"/>
          <p:cNvSpPr/>
          <p:nvPr/>
        </p:nvSpPr>
        <p:spPr>
          <a:xfrm>
            <a:off x="900113" y="2449513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49" name="Line 71"/>
          <p:cNvSpPr/>
          <p:nvPr/>
        </p:nvSpPr>
        <p:spPr>
          <a:xfrm>
            <a:off x="900113" y="2813050"/>
            <a:ext cx="48609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9" grpId="0"/>
      <p:bldP spid="56371" grpId="0"/>
      <p:bldP spid="56375" grpId="0"/>
      <p:bldP spid="56379" grpId="0"/>
      <p:bldP spid="56383" grpId="0"/>
      <p:bldP spid="56384" grpId="0"/>
      <p:bldP spid="5638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" descr="Minh họa Đồ họa Hình nền cỏ năng lượng - lễ hội vector 2146*640 minh bạch  Png Tải về miễn phí - Xanh, Phim Hoạt Hình, Cò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37" y="1419225"/>
            <a:ext cx="493712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Text Box 2"/>
          <p:cNvSpPr txBox="1"/>
          <p:nvPr/>
        </p:nvSpPr>
        <p:spPr>
          <a:xfrm>
            <a:off x="3014663" y="2641600"/>
            <a:ext cx="2495550" cy="32861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0964" name="Text Box 3"/>
          <p:cNvSpPr txBox="1"/>
          <p:nvPr/>
        </p:nvSpPr>
        <p:spPr>
          <a:xfrm>
            <a:off x="3152775" y="2674938"/>
            <a:ext cx="1724025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9461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63" y="25400"/>
            <a:ext cx="3525837" cy="29162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9462" name="Rectangle 6"/>
          <p:cNvSpPr/>
          <p:nvPr/>
        </p:nvSpPr>
        <p:spPr>
          <a:xfrm>
            <a:off x="-1587" y="2941638"/>
            <a:ext cx="2654300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 anchor="ctr" anchorCtr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An-be Anh-xtanh </a:t>
            </a:r>
            <a:r>
              <a:rPr lang="en-US" altLang="en-US" sz="1400" b="1" dirty="0">
                <a:latin typeface="Times New Roman" panose="02020603050405020304" pitchFamily="18" charset="0"/>
              </a:rPr>
              <a:t>(1879-1955)</a:t>
            </a:r>
          </a:p>
        </p:txBody>
      </p:sp>
      <p:sp>
        <p:nvSpPr>
          <p:cNvPr id="40967" name="Text Box 2"/>
          <p:cNvSpPr txBox="1"/>
          <p:nvPr/>
        </p:nvSpPr>
        <p:spPr>
          <a:xfrm>
            <a:off x="2582863" y="3840163"/>
            <a:ext cx="249555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0968" name="Text Box 3"/>
          <p:cNvSpPr txBox="1"/>
          <p:nvPr/>
        </p:nvSpPr>
        <p:spPr>
          <a:xfrm>
            <a:off x="2720975" y="3873500"/>
            <a:ext cx="1724025" cy="32861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2500313" y="2941638"/>
            <a:ext cx="3260725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 anchor="ctr" anchorCtr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600" dirty="0">
                <a:latin typeface="Times New Roman" panose="02020603050405020304" pitchFamily="18" charset="0"/>
              </a:rPr>
              <a:t>Nhà vật lí học nổi tiếng người Anh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pic>
        <p:nvPicPr>
          <p:cNvPr id="40970" name="Picture 10" descr="Minh họa Đồ họa Hình nền cỏ năng lượng - lễ hội vector 2146*640 minh bạch  Png Tải về miễn phí - Xanh, Phim Hoạt Hình, Cò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-12700"/>
            <a:ext cx="493712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10" descr="Minh họa Đồ họa Hình nền cỏ năng lượng - lễ hội vector 2146*640 minh bạch  Png Tải về miễn phí - Xanh, Phim Hoạt Hình, Cò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150" y="-12700"/>
            <a:ext cx="493713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2" name="Picture 11" descr="Minh họa Đồ họa Hình nền cỏ năng lượng - lễ hội vector 2146*640 minh bạch  Png Tải về miễn phí - Xanh, Phim Hoạt Hình, Cò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563" y="1373188"/>
            <a:ext cx="493712" cy="158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/>
          <p:nvPr/>
        </p:nvSpPr>
        <p:spPr>
          <a:xfrm>
            <a:off x="3014663" y="2641600"/>
            <a:ext cx="2495550" cy="32861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3011" name="Text Box 3"/>
          <p:cNvSpPr txBox="1"/>
          <p:nvPr/>
        </p:nvSpPr>
        <p:spPr>
          <a:xfrm>
            <a:off x="3152775" y="2674938"/>
            <a:ext cx="1724025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3012" name="Text Box 2"/>
          <p:cNvSpPr txBox="1"/>
          <p:nvPr/>
        </p:nvSpPr>
        <p:spPr>
          <a:xfrm>
            <a:off x="2582863" y="3840163"/>
            <a:ext cx="249555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3013" name="Text Box 3"/>
          <p:cNvSpPr txBox="1"/>
          <p:nvPr/>
        </p:nvSpPr>
        <p:spPr>
          <a:xfrm>
            <a:off x="2720975" y="3873500"/>
            <a:ext cx="1724025" cy="32861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2790825" y="15875"/>
            <a:ext cx="3087688" cy="3167063"/>
            <a:chOff x="1623" y="603"/>
            <a:chExt cx="3088" cy="4222"/>
          </a:xfrm>
        </p:grpSpPr>
        <p:pic>
          <p:nvPicPr>
            <p:cNvPr id="43018" name="Picture 6" descr="_Christian_Anderse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7" y="603"/>
              <a:ext cx="2880" cy="32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19" name="Text Box 7"/>
            <p:cNvSpPr txBox="1"/>
            <p:nvPr/>
          </p:nvSpPr>
          <p:spPr>
            <a:xfrm>
              <a:off x="1623" y="3758"/>
              <a:ext cx="3088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Crít-xti-an An-đéc-xen    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văn nổi tiếng thế giới, người    Đan Mạch chuyên viết truyện cổ tích</a:t>
              </a:r>
              <a:endPara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3015" name="Group 9"/>
          <p:cNvGrpSpPr/>
          <p:nvPr/>
        </p:nvGrpSpPr>
        <p:grpSpPr>
          <a:xfrm>
            <a:off x="39688" y="15875"/>
            <a:ext cx="2974975" cy="3197225"/>
            <a:chOff x="1321" y="2484"/>
            <a:chExt cx="2803" cy="4263"/>
          </a:xfrm>
        </p:grpSpPr>
        <p:sp>
          <p:nvSpPr>
            <p:cNvPr id="43016" name="Text Box 10"/>
            <p:cNvSpPr txBox="1"/>
            <p:nvPr/>
          </p:nvSpPr>
          <p:spPr>
            <a:xfrm>
              <a:off x="1321" y="5639"/>
              <a:ext cx="2803" cy="11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I-u-ri Ga-ga-rin. </a:t>
              </a:r>
            </a:p>
            <a:p>
              <a:pPr eaLnBrk="1" hangingPunct="1"/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 h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 vũ trụ người Nga người đầu tiên bay v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1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 vũ trụ </a:t>
              </a:r>
              <a:endParaRPr lang="en-US" altLang="en-US" sz="1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43017" name="Picture 11" descr="Gagarin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1" y="2484"/>
              <a:ext cx="2608" cy="324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Xanh Pê-téc-bu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-28575"/>
            <a:ext cx="5762625" cy="2805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Text Box 3"/>
          <p:cNvSpPr txBox="1"/>
          <p:nvPr/>
        </p:nvSpPr>
        <p:spPr>
          <a:xfrm>
            <a:off x="671513" y="2803525"/>
            <a:ext cx="5353050" cy="32861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Pê-téc-bua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kinh đô cũ của nước Nga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thac-niagara-hoak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" y="0"/>
            <a:ext cx="2930525" cy="2341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3" name="Text Box 3"/>
          <p:cNvSpPr txBox="1"/>
          <p:nvPr/>
        </p:nvSpPr>
        <p:spPr>
          <a:xfrm>
            <a:off x="-1587" y="2376488"/>
            <a:ext cx="2689225" cy="8826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Ni- a-ga-ra: </a:t>
            </a: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Tên một thác nước lớn ở giữa Ca-na-đa v</a:t>
            </a:r>
            <a:r>
              <a:rPr lang="en-US" altLang="en-US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 Mỹ</a:t>
            </a:r>
            <a:endParaRPr lang="en-US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46084" name="Picture 4" descr="untitl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8" y="0"/>
            <a:ext cx="2832100" cy="233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Text Box 5"/>
          <p:cNvSpPr txBox="1"/>
          <p:nvPr/>
        </p:nvSpPr>
        <p:spPr>
          <a:xfrm>
            <a:off x="3024188" y="2411413"/>
            <a:ext cx="2598737" cy="884237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A-ma-dôn</a:t>
            </a: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: Tên một dòng sông v</a:t>
            </a:r>
            <a:r>
              <a:rPr lang="en-US" altLang="en-US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 cánh rừng lớn ở Bra-xin</a:t>
            </a:r>
            <a:endParaRPr lang="en-US" altLang="en-US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Border Design Boys Garden Stock Illustrations – 20 Border Design Boys  Garden Stock Illustrations, Vectors &amp;amp; Clipart - Dreamsti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3602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 Box 3"/>
          <p:cNvSpPr txBox="1"/>
          <p:nvPr/>
        </p:nvSpPr>
        <p:spPr>
          <a:xfrm>
            <a:off x="1431925" y="1011238"/>
            <a:ext cx="2933700" cy="8826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 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đúng tên nước với tên thủ đô,</a:t>
            </a:r>
            <a:r>
              <a:rPr lang="vi-VN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tên thủ đô với tên nước của nước ấy.</a:t>
            </a:r>
            <a:endParaRPr lang="en-US" altLang="en-US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4"/>
          <p:cNvSpPr txBox="1"/>
          <p:nvPr/>
        </p:nvSpPr>
        <p:spPr>
          <a:xfrm>
            <a:off x="4694238" y="2141538"/>
            <a:ext cx="104775" cy="328612"/>
          </a:xfrm>
          <a:prstGeom prst="rect">
            <a:avLst/>
          </a:prstGeom>
          <a:noFill/>
          <a:ln w="9525">
            <a:noFill/>
          </a:ln>
        </p:spPr>
        <p:txBody>
          <a:bodyPr wrap="none" lIns="51435" tIns="25718" rIns="51435" bIns="25718">
            <a:spAutoFit/>
          </a:bodyPr>
          <a:lstStyle/>
          <a:p>
            <a:pPr eaLnBrk="1" hangingPunct="1"/>
            <a:endParaRPr lang="vi-V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31" name="Rectangle 17"/>
          <p:cNvSpPr/>
          <p:nvPr/>
        </p:nvSpPr>
        <p:spPr>
          <a:xfrm>
            <a:off x="192088" y="1187450"/>
            <a:ext cx="5038725" cy="12604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 anchor="ctr" anchorCtr="0"/>
          <a:lstStyle/>
          <a:p>
            <a:pPr eaLnBrk="1" hangingPunct="1"/>
            <a: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16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8132" name="Table 48131"/>
          <p:cNvGraphicFramePr/>
          <p:nvPr/>
        </p:nvGraphicFramePr>
        <p:xfrm>
          <a:off x="71438" y="554038"/>
          <a:ext cx="2733675" cy="2686050"/>
        </p:xfrm>
        <a:graphic>
          <a:graphicData uri="http://schemas.openxmlformats.org/drawingml/2006/table">
            <a:tbl>
              <a:tblPr/>
              <a:tblGrid>
                <a:gridCol w="1247775"/>
                <a:gridCol w="1485900"/>
              </a:tblGrid>
              <a:tr h="6699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Tên nước</a:t>
                      </a:r>
                      <a:endParaRPr lang="en-US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30" marR="57630" marT="21588" marB="2158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Tên thủ đô</a:t>
                      </a:r>
                      <a:endParaRPr lang="en-US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30" marR="57630" marT="21588" marB="2158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  <a:tr h="20161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30" marR="57630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30" marR="57630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</a:tbl>
          </a:graphicData>
        </a:graphic>
      </p:graphicFrame>
      <p:sp>
        <p:nvSpPr>
          <p:cNvPr id="48143" name="Text Box 33"/>
          <p:cNvSpPr txBox="1"/>
          <p:nvPr/>
        </p:nvSpPr>
        <p:spPr>
          <a:xfrm>
            <a:off x="192088" y="1311275"/>
            <a:ext cx="750887" cy="33020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4" name="Text Box 34"/>
          <p:cNvSpPr txBox="1"/>
          <p:nvPr/>
        </p:nvSpPr>
        <p:spPr>
          <a:xfrm>
            <a:off x="69850" y="1695450"/>
            <a:ext cx="1128713" cy="33020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5" name="Text Box 35"/>
          <p:cNvSpPr txBox="1"/>
          <p:nvPr/>
        </p:nvSpPr>
        <p:spPr>
          <a:xfrm>
            <a:off x="69850" y="2068513"/>
            <a:ext cx="14478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Bản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6" name="Text Box 36"/>
          <p:cNvSpPr txBox="1"/>
          <p:nvPr/>
        </p:nvSpPr>
        <p:spPr>
          <a:xfrm>
            <a:off x="134938" y="2454275"/>
            <a:ext cx="768350" cy="32861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7" name="Text Box 37"/>
          <p:cNvSpPr txBox="1"/>
          <p:nvPr/>
        </p:nvSpPr>
        <p:spPr>
          <a:xfrm>
            <a:off x="131763" y="2862263"/>
            <a:ext cx="1066800" cy="33020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8" name="Text Box 33"/>
          <p:cNvSpPr txBox="1"/>
          <p:nvPr/>
        </p:nvSpPr>
        <p:spPr>
          <a:xfrm>
            <a:off x="1509713" y="1316038"/>
            <a:ext cx="1295400" cy="33020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Luân Đôn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9" name="Text Box 34"/>
          <p:cNvSpPr txBox="1"/>
          <p:nvPr/>
        </p:nvSpPr>
        <p:spPr>
          <a:xfrm>
            <a:off x="1509713" y="1697038"/>
            <a:ext cx="1295400" cy="32702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50" name="Text Box 36"/>
          <p:cNvSpPr txBox="1"/>
          <p:nvPr/>
        </p:nvSpPr>
        <p:spPr>
          <a:xfrm>
            <a:off x="1509713" y="2459038"/>
            <a:ext cx="12192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Béc-lin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51" name="Text Box 35"/>
          <p:cNvSpPr txBox="1"/>
          <p:nvPr/>
        </p:nvSpPr>
        <p:spPr>
          <a:xfrm>
            <a:off x="1509713" y="2078038"/>
            <a:ext cx="12954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Tô-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52" name="Text Box 37"/>
          <p:cNvSpPr txBox="1"/>
          <p:nvPr/>
        </p:nvSpPr>
        <p:spPr>
          <a:xfrm>
            <a:off x="1433513" y="2840038"/>
            <a:ext cx="13716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Mát-xcơ-va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8153" name="Table 48152"/>
          <p:cNvGraphicFramePr/>
          <p:nvPr/>
        </p:nvGraphicFramePr>
        <p:xfrm>
          <a:off x="2881313" y="554038"/>
          <a:ext cx="2819400" cy="2686050"/>
        </p:xfrm>
        <a:graphic>
          <a:graphicData uri="http://schemas.openxmlformats.org/drawingml/2006/table">
            <a:tbl>
              <a:tblPr/>
              <a:tblGrid>
                <a:gridCol w="1408113"/>
                <a:gridCol w="1411287"/>
              </a:tblGrid>
              <a:tr h="6699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nước</a:t>
                      </a:r>
                      <a:endParaRPr lang="en-US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thủ đô</a:t>
                      </a:r>
                      <a:endParaRPr lang="en-US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  <a:tr h="2016125"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defTabSz="914400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sz="13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614" marR="57614" marT="21588" marB="2158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BF7"/>
                    </a:solidFill>
                  </a:tcPr>
                </a:tc>
              </a:tr>
            </a:tbl>
          </a:graphicData>
        </a:graphic>
      </p:graphicFrame>
      <p:sp>
        <p:nvSpPr>
          <p:cNvPr id="48164" name="Text Box 33"/>
          <p:cNvSpPr txBox="1"/>
          <p:nvPr/>
        </p:nvSpPr>
        <p:spPr>
          <a:xfrm>
            <a:off x="2957513" y="1316038"/>
            <a:ext cx="13716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 (Hoa Kì)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65" name="Text Box 34"/>
          <p:cNvSpPr txBox="1"/>
          <p:nvPr/>
        </p:nvSpPr>
        <p:spPr>
          <a:xfrm>
            <a:off x="3033713" y="1697038"/>
            <a:ext cx="1227137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66" name="Text Box 35"/>
          <p:cNvSpPr txBox="1"/>
          <p:nvPr/>
        </p:nvSpPr>
        <p:spPr>
          <a:xfrm>
            <a:off x="2957513" y="2078038"/>
            <a:ext cx="12954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Lan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67" name="Text Box 36"/>
          <p:cNvSpPr txBox="1"/>
          <p:nvPr/>
        </p:nvSpPr>
        <p:spPr>
          <a:xfrm>
            <a:off x="3033713" y="2459038"/>
            <a:ext cx="12192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 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68" name="Text Box 37"/>
          <p:cNvSpPr txBox="1"/>
          <p:nvPr/>
        </p:nvSpPr>
        <p:spPr>
          <a:xfrm>
            <a:off x="3033713" y="2840038"/>
            <a:ext cx="12954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69" name="Text Box 33"/>
          <p:cNvSpPr txBox="1"/>
          <p:nvPr/>
        </p:nvSpPr>
        <p:spPr>
          <a:xfrm>
            <a:off x="4405313" y="1316038"/>
            <a:ext cx="12954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Oa-sinh-tơn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70" name="Text Box 34"/>
          <p:cNvSpPr txBox="1"/>
          <p:nvPr/>
        </p:nvSpPr>
        <p:spPr>
          <a:xfrm>
            <a:off x="4405313" y="1697038"/>
            <a:ext cx="11430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71" name="Text Box 35"/>
          <p:cNvSpPr txBox="1"/>
          <p:nvPr/>
        </p:nvSpPr>
        <p:spPr>
          <a:xfrm>
            <a:off x="4389438" y="2078038"/>
            <a:ext cx="1311275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 Cốc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72" name="Text Box 36"/>
          <p:cNvSpPr txBox="1"/>
          <p:nvPr/>
        </p:nvSpPr>
        <p:spPr>
          <a:xfrm>
            <a:off x="4405313" y="2459038"/>
            <a:ext cx="12192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Pa-ri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73" name="Text Box 37"/>
          <p:cNvSpPr txBox="1"/>
          <p:nvPr/>
        </p:nvSpPr>
        <p:spPr>
          <a:xfrm>
            <a:off x="4405313" y="2840038"/>
            <a:ext cx="1295400" cy="328612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Viêng Chăn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-1587" y="1697038"/>
            <a:ext cx="28067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-1587" y="2078038"/>
            <a:ext cx="28067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-1587" y="2459038"/>
            <a:ext cx="28067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-1587" y="2840038"/>
            <a:ext cx="2806700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11475" y="1620838"/>
            <a:ext cx="2805113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903538" y="2078038"/>
            <a:ext cx="2803525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894013" y="2459038"/>
            <a:ext cx="2803525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84488" y="2840038"/>
            <a:ext cx="2803525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8100" y="0"/>
            <a:ext cx="5721350" cy="3373438"/>
          </a:xfrm>
          <a:ln/>
        </p:spPr>
      </p:pic>
      <p:sp>
        <p:nvSpPr>
          <p:cNvPr id="50179" name="TextBox 3"/>
          <p:cNvSpPr txBox="1"/>
          <p:nvPr/>
        </p:nvSpPr>
        <p:spPr>
          <a:xfrm>
            <a:off x="3186113" y="325438"/>
            <a:ext cx="27432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MÁT-XCƠ- VA ( NGA)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938"/>
            <a:ext cx="5759450" cy="3232150"/>
          </a:xfrm>
          <a:ln/>
        </p:spPr>
      </p:pic>
      <p:sp>
        <p:nvSpPr>
          <p:cNvPr id="51203" name="TextBox 3"/>
          <p:cNvSpPr txBox="1"/>
          <p:nvPr/>
        </p:nvSpPr>
        <p:spPr>
          <a:xfrm>
            <a:off x="214313" y="176213"/>
            <a:ext cx="35052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ĐÔ TÔ-KI-Ô( NHẬT BẢN)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22275" y="130175"/>
            <a:ext cx="4914900" cy="2763838"/>
          </a:xfrm>
          <a:ln/>
        </p:spPr>
      </p:pic>
      <p:sp>
        <p:nvSpPr>
          <p:cNvPr id="52227" name="TextBox 3"/>
          <p:cNvSpPr txBox="1"/>
          <p:nvPr/>
        </p:nvSpPr>
        <p:spPr>
          <a:xfrm>
            <a:off x="976313" y="2868613"/>
            <a:ext cx="39624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THỦ ĐÔ LUÂN ĐÔN( NƯỚC ANH)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order template with boy and girl playing cart Vector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99125" cy="3524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4"/>
          <p:cNvSpPr txBox="1"/>
          <p:nvPr/>
        </p:nvSpPr>
        <p:spPr>
          <a:xfrm>
            <a:off x="904875" y="858838"/>
            <a:ext cx="3948113" cy="860425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háp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ười đẹp nhất bông sen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Việt Nam đẹp nhất có tên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ác 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vi-VN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ồ.</a:t>
            </a:r>
            <a:endParaRPr lang="en-US" altLang="vi-VN" sz="2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759450" cy="3240088"/>
          </a:xfrm>
          <a:ln/>
        </p:spPr>
      </p:pic>
      <p:sp>
        <p:nvSpPr>
          <p:cNvPr id="53251" name="TextBox 3"/>
          <p:cNvSpPr txBox="1"/>
          <p:nvPr/>
        </p:nvSpPr>
        <p:spPr>
          <a:xfrm>
            <a:off x="2346325" y="20638"/>
            <a:ext cx="32004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ĐÔ PHNÔM- PÊNH</a:t>
            </a:r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CAM- PU- CHIA)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Frame Template With Kids Planting Tree In Garden Illustration Royalty Free  Cliparts, Vectors, And Stock Illustration. Image 65826772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62" y="0"/>
            <a:ext cx="5762625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 Box 3"/>
          <p:cNvSpPr txBox="1"/>
          <p:nvPr/>
        </p:nvSpPr>
        <p:spPr>
          <a:xfrm>
            <a:off x="684213" y="755650"/>
            <a:ext cx="4391025" cy="652463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Khi viết tên người, tên địa lí nước ngo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ta viết hoa chữ  cái đầu của mỗi  bộ phận tạo th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tên đó. Nếu bộ phận tạo th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tên gồm  nhiều tiếng thì  giữa các tiếng cần có gạch nối.</a:t>
            </a:r>
            <a:endParaRPr lang="en-US" altLang="en-US" sz="13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3"/>
          <p:cNvSpPr txBox="1"/>
          <p:nvPr/>
        </p:nvSpPr>
        <p:spPr>
          <a:xfrm>
            <a:off x="593725" y="1468438"/>
            <a:ext cx="4718050" cy="650875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2.Có một số tên người, tên địa lí nước ngo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viết giống như cách viết tên riêng Việt Nam. Đó l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3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tên riêng được phiên âm  theo âm Hán Việt .</a:t>
            </a:r>
            <a:endParaRPr lang="en-US" altLang="en-US" sz="13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77" name="TextBox 2"/>
          <p:cNvSpPr txBox="1"/>
          <p:nvPr/>
        </p:nvSpPr>
        <p:spPr>
          <a:xfrm>
            <a:off x="2193925" y="276225"/>
            <a:ext cx="1104900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8" descr="Cloud Frame And Wooden Board In Garden Illustration Royalty Free Cliparts,  Vectors, And Stock Illustration. Image 87052402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5945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TextBox 2"/>
          <p:cNvSpPr txBox="1"/>
          <p:nvPr/>
        </p:nvSpPr>
        <p:spPr>
          <a:xfrm>
            <a:off x="823913" y="325438"/>
            <a:ext cx="27432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5300" name="TextBox 3"/>
          <p:cNvSpPr txBox="1"/>
          <p:nvPr/>
        </p:nvSpPr>
        <p:spPr>
          <a:xfrm>
            <a:off x="976313" y="477838"/>
            <a:ext cx="27432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5301" name="TextBox 4"/>
          <p:cNvSpPr txBox="1"/>
          <p:nvPr/>
        </p:nvSpPr>
        <p:spPr>
          <a:xfrm>
            <a:off x="1128713" y="630238"/>
            <a:ext cx="2743200" cy="381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5302" name="TextBox 6"/>
          <p:cNvSpPr txBox="1"/>
          <p:nvPr/>
        </p:nvSpPr>
        <p:spPr>
          <a:xfrm>
            <a:off x="809625" y="742950"/>
            <a:ext cx="2155825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vi-VN" altLang="en-US" sz="5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BIỆT!</a:t>
            </a:r>
            <a:endParaRPr lang="en-US" altLang="en-US" sz="54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A cute blank note - Nohat - Free for design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59450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25525" y="1060174"/>
            <a:ext cx="3708400" cy="558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07950" indent="-107950" algn="l" defTabSz="43180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38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15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15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15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5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5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15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10 </a:t>
            </a:r>
            <a:r>
              <a:rPr lang="en-US" altLang="en-US" sz="15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15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endParaRPr lang="en-US" altLang="en-US" sz="15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5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</a:t>
            </a:r>
            <a:r>
              <a:rPr lang="en-US" altLang="en-US" sz="15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5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endParaRPr lang="en-US" altLang="en-US" sz="1500" b="1" i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1825" y="1587958"/>
            <a:ext cx="449580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07950" indent="-107950" algn="l" defTabSz="43180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38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15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tên người, tên địa lý nước ngo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2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0413"/>
            <a:ext cx="1408113" cy="1166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" y="0"/>
            <a:ext cx="575758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953243" y="324644"/>
            <a:ext cx="3839633" cy="32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93" b="1" dirty="0" err="1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altLang="en-US" sz="1493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93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25 </a:t>
            </a: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10 </a:t>
            </a:r>
            <a:r>
              <a:rPr lang="en-US" altLang="en-US" sz="1493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1493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93" b="1" dirty="0" smtClean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2022</a:t>
            </a:r>
            <a:endParaRPr lang="en-US" altLang="en-US" sz="1493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5" name="Rectangle 1"/>
          <p:cNvSpPr>
            <a:spLocks noChangeArrowheads="1"/>
          </p:cNvSpPr>
          <p:nvPr/>
        </p:nvSpPr>
        <p:spPr bwMode="auto">
          <a:xfrm>
            <a:off x="2111588" y="629444"/>
            <a:ext cx="1393330" cy="29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7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1307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1307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1307" b="1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câu</a:t>
            </a:r>
            <a:endParaRPr lang="en-US" altLang="en-US" sz="1307" b="1" dirty="0">
              <a:solidFill>
                <a:srgbClr val="FFFFFF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6" name="TextBox 1"/>
          <p:cNvSpPr txBox="1">
            <a:spLocks noChangeArrowheads="1"/>
          </p:cNvSpPr>
          <p:nvPr/>
        </p:nvSpPr>
        <p:spPr bwMode="auto">
          <a:xfrm>
            <a:off x="1295876" y="946770"/>
            <a:ext cx="3145625" cy="29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địa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1307" b="1" dirty="0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 smtClean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ngoài</a:t>
            </a:r>
            <a:endParaRPr lang="en-US" altLang="en-US" sz="1307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88925" y="1154112"/>
            <a:ext cx="3145625" cy="99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33955" indent="-2339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xét</a:t>
            </a:r>
            <a:endParaRPr lang="en-US" altLang="en-US" sz="1307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233955" indent="-2339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Ghi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nhớ</a:t>
            </a:r>
            <a:endParaRPr lang="en-US" altLang="en-US" sz="1307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233955" indent="-23395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130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0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endParaRPr lang="en-US" altLang="en-US" sz="1307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Tài Liệu Học Tập Mùa Học, đơn Giản, Màu Xanh Da Trời, Bông Hoa Hình nền  Vector để tải xuống miễn ph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5754688" cy="3236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8738" y="550863"/>
            <a:ext cx="56388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tên người, tên địa lí nước ngo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8" name="TextBox 2"/>
          <p:cNvSpPr txBox="1"/>
          <p:nvPr/>
        </p:nvSpPr>
        <p:spPr>
          <a:xfrm>
            <a:off x="890588" y="96838"/>
            <a:ext cx="426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10 năm 2021</a:t>
            </a:r>
          </a:p>
          <a:p>
            <a:pPr algn="ctr" eaLnBrk="1" hangingPunct="1"/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</a:t>
            </a:r>
            <a:r>
              <a:rPr lang="en-US" alt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endParaRPr lang="en-US" alt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874713"/>
            <a:ext cx="1281113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3"/>
          <p:cNvSpPr txBox="1"/>
          <p:nvPr/>
        </p:nvSpPr>
        <p:spPr>
          <a:xfrm>
            <a:off x="254000" y="1223963"/>
            <a:ext cx="4162425" cy="298450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Đọc các tên người, tên địa lí nước ngo</a:t>
            </a:r>
            <a:r>
              <a:rPr lang="en-US" altLang="en-US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sau:</a:t>
            </a:r>
            <a:endParaRPr lang="en-US" altLang="en-US"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265113" y="1549400"/>
            <a:ext cx="5357812" cy="604838"/>
          </a:xfrm>
          <a:prstGeom prst="rect">
            <a:avLst/>
          </a:prstGeom>
          <a:noFill/>
          <a:ln w="9525">
            <a:noFill/>
          </a:ln>
        </p:spPr>
        <p:txBody>
          <a:bodyPr lIns="51435" tIns="25718" rIns="51435" bIns="2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Tên người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Lép Tôn - xtôi, Mô - rít - xơ Mát - téc - lích,       Tô - mát Ê - đi - xơn.  </a:t>
            </a:r>
            <a:endParaRPr lang="en-US" altLang="en-US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27125" y="2146300"/>
            <a:ext cx="4152900" cy="606425"/>
          </a:xfrm>
          <a:prstGeom prst="rect">
            <a:avLst/>
          </a:prstGeom>
          <a:noFill/>
          <a:ln>
            <a:noFill/>
          </a:ln>
          <a:effectLst/>
        </p:spPr>
        <p:txBody>
          <a:bodyPr lIns="51435" tIns="25718" rIns="51435" bIns="25718">
            <a:spAutoFit/>
          </a:bodyPr>
          <a:lstStyle>
            <a:lvl1pPr marL="107950" indent="-107950" algn="l" defTabSz="431800" rtl="0" fontAlgn="base">
              <a:lnSpc>
                <a:spcPct val="90000"/>
              </a:lnSpc>
              <a:spcBef>
                <a:spcPts val="4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38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6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1550" indent="-107950" algn="l" defTabSz="431800" rtl="0" fontAlgn="base">
              <a:lnSpc>
                <a:spcPct val="90000"/>
              </a:lnSpc>
              <a:spcBef>
                <a:spcPts val="24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5750" lvl="0" indent="-285750" algn="just" defTabSz="4572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địa lí</a:t>
            </a:r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Hi - ma - lay - a, Đa - nuýp, </a:t>
            </a:r>
            <a:endParaRPr lang="vi-VN" altLang="en-US" sz="1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Lốt Ăng - giơ - lét, Niu Di - lân, Công - gô. </a:t>
            </a:r>
            <a:endParaRPr lang="en-US" altLang="en-US" sz="1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2808288" cy="3211513"/>
            <a:chOff x="0" y="-411"/>
            <a:chExt cx="2889" cy="4175"/>
          </a:xfrm>
        </p:grpSpPr>
        <p:pic>
          <p:nvPicPr>
            <p:cNvPr id="12293" name="Picture 3" descr="Leptonxto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11"/>
              <a:ext cx="2889" cy="33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4" name="Text Box 4"/>
            <p:cNvSpPr txBox="1"/>
            <p:nvPr/>
          </p:nvSpPr>
          <p:spPr>
            <a:xfrm>
              <a:off x="0" y="2924"/>
              <a:ext cx="2744" cy="84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Lép Tôn-xtôi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vi-VN" sz="1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en-US" altLang="vi-VN" sz="1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vi-VN" sz="1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văn lớn của thế giới – người Nga</a:t>
              </a:r>
              <a:endParaRPr lang="en-US" altLang="vi-VN" sz="1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8" name="Picture 2" descr="https://upload.wikimedia.org/wikipedia/commons/c/cd/Maeterlin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463" y="0"/>
            <a:ext cx="2943225" cy="256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8"/>
          <p:cNvSpPr/>
          <p:nvPr/>
        </p:nvSpPr>
        <p:spPr>
          <a:xfrm>
            <a:off x="2811463" y="2624138"/>
            <a:ext cx="2879725" cy="615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Mô- rít- xơ Mát- téc- lích  </a:t>
            </a:r>
            <a:r>
              <a:rPr lang="vi-V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kịch, nh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</a:t>
            </a:r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vi-VN" alt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Flowers in grass vector stock vector. Illustration of card - 113472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325" y="2768600"/>
            <a:ext cx="1023938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7" descr="edis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87" y="0"/>
            <a:ext cx="2847975" cy="32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2928938" y="363538"/>
            <a:ext cx="2667000" cy="1168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Tô-mát Ê-đi-xơn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 học nổi tiếng thế giới</a:t>
            </a:r>
            <a:r>
              <a:rPr lang="vi-VN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Mĩ </a:t>
            </a:r>
            <a:endParaRPr lang="en-US" altLang="vi-VN" sz="20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7" name="Picture 7" descr="Con Ong, Chú Ong Và Cái Biển - KhoThietKe.Ne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125" y="1682750"/>
            <a:ext cx="1203325" cy="1566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8" descr="Flowers in grass vector stock vector. Illustration of card - 113472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388" y="2768600"/>
            <a:ext cx="1023937" cy="471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1559</Words>
  <Application>Microsoft Office PowerPoint</Application>
  <PresentationFormat>Custom</PresentationFormat>
  <Paragraphs>249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HP001 4 hàng</vt:lpstr>
      <vt:lpstr>Tahoma</vt:lpstr>
      <vt:lpstr>Times New Roman</vt:lpstr>
      <vt:lpstr>Default Design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Ninh</dc:creator>
  <cp:lastModifiedBy>Thuy Ninh</cp:lastModifiedBy>
  <cp:revision>8</cp:revision>
  <cp:lastPrinted>2020-10-27T04:57:59Z</cp:lastPrinted>
  <dcterms:created xsi:type="dcterms:W3CDTF">2010-01-30T17:45:00Z</dcterms:created>
  <dcterms:modified xsi:type="dcterms:W3CDTF">2022-10-24T11:56:58Z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1033-11.2.0.10323</vt:lpwstr>
  </property>
  <property fmtid="{D5CDD505-2E9C-101B-9397-08002B2CF9AE}" pid="3" name="ICV">
    <vt:lpwstr>289AE886975A479398AD2D14F571C24A</vt:lpwstr>
  </property>
</Properties>
</file>