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ppt/tags/tag5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593" r:id="rId2"/>
    <p:sldId id="513" r:id="rId3"/>
    <p:sldId id="539" r:id="rId4"/>
    <p:sldId id="598" r:id="rId5"/>
    <p:sldId id="534" r:id="rId6"/>
    <p:sldId id="574" r:id="rId7"/>
    <p:sldId id="603" r:id="rId8"/>
    <p:sldId id="599" r:id="rId9"/>
    <p:sldId id="602" r:id="rId10"/>
    <p:sldId id="600" r:id="rId11"/>
    <p:sldId id="59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08B8"/>
    <a:srgbClr val="59F5F9"/>
    <a:srgbClr val="B2FAFC"/>
    <a:srgbClr val="7EF7FA"/>
    <a:srgbClr val="07AD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25F541-254B-4379-BEC0-C867DFD42435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5BFDD-2C7D-436C-828E-573AE0A1A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61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49D3E0-124D-4DFF-AE99-4EA4CC201DB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Arial" panose="020B0604020202020204"/>
                <a:sym typeface="Arial" panose="020B060402020202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7967326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C7265AB6-29CA-4F24-BF19-E4335353A573}" type="slidenum">
              <a:rPr lang="en-US" altLang="en-US">
                <a:solidFill>
                  <a:prstClr val="black"/>
                </a:solidFill>
              </a:rPr>
              <a:pPr/>
              <a:t>10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09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49D3E0-124D-4DFF-AE99-4EA4CC201DB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Arial" panose="020B0604020202020204"/>
                <a:sym typeface="Arial" panose="020B060402020202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143143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0" name="Google Shape;9480;ga0fe23abdf_0_46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81" name="Google Shape;9481;ga0fe23abdf_0_46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85336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1952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DD5ADD7C-8EA8-4819-9078-D337ABF4079B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2191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vi-VN"/>
              <a:t>	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986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05BFDD-2C7D-436C-828E-573AE0A1A24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42750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05BFDD-2C7D-436C-828E-573AE0A1A24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42750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4126D944-3159-408F-84CC-7772D5815631}" type="slidenum">
              <a:rPr lang="en-US" altLang="en-US">
                <a:solidFill>
                  <a:prstClr val="black"/>
                </a:solidFill>
              </a:rPr>
              <a:pPr/>
              <a:t>8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976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0" name="Google Shape;9480;ga0fe23abdf_0_46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81" name="Google Shape;9481;ga0fe23abdf_0_46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32955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29"/>
            <a:ext cx="10363200" cy="147002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2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0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4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6E9206-D2D6-4057-92D4-39C87A03E66D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871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3"/>
            <a:ext cx="7315200" cy="566739"/>
          </a:xfrm>
        </p:spPr>
        <p:txBody>
          <a:bodyPr anchor="b"/>
          <a:lstStyle>
            <a:lvl1pPr algn="l">
              <a:defRPr sz="269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7"/>
            <a:ext cx="7315200" cy="4114800"/>
          </a:xfrm>
        </p:spPr>
        <p:txBody>
          <a:bodyPr/>
          <a:lstStyle>
            <a:lvl1pPr marL="0" indent="0">
              <a:buNone/>
              <a:defRPr sz="4299"/>
            </a:lvl1pPr>
            <a:lvl2pPr marL="609407" indent="0">
              <a:buNone/>
              <a:defRPr sz="3799"/>
            </a:lvl2pPr>
            <a:lvl3pPr marL="1218815" indent="0">
              <a:buNone/>
              <a:defRPr sz="3199"/>
            </a:lvl3pPr>
            <a:lvl4pPr marL="1828221" indent="0">
              <a:buNone/>
              <a:defRPr sz="2699"/>
            </a:lvl4pPr>
            <a:lvl5pPr marL="2437628" indent="0">
              <a:buNone/>
              <a:defRPr sz="2699"/>
            </a:lvl5pPr>
            <a:lvl6pPr marL="3047034" indent="0">
              <a:buNone/>
              <a:defRPr sz="2699"/>
            </a:lvl6pPr>
            <a:lvl7pPr marL="3656442" indent="0">
              <a:buNone/>
              <a:defRPr sz="2699"/>
            </a:lvl7pPr>
            <a:lvl8pPr marL="4265848" indent="0">
              <a:buNone/>
              <a:defRPr sz="2699"/>
            </a:lvl8pPr>
            <a:lvl9pPr marL="4875255" indent="0">
              <a:buNone/>
              <a:defRPr sz="2699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2"/>
            <a:ext cx="73152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07" indent="0">
              <a:buNone/>
              <a:defRPr sz="1600"/>
            </a:lvl2pPr>
            <a:lvl3pPr marL="1218815" indent="0">
              <a:buNone/>
              <a:defRPr sz="1400"/>
            </a:lvl3pPr>
            <a:lvl4pPr marL="1828221" indent="0">
              <a:buNone/>
              <a:defRPr sz="1200"/>
            </a:lvl4pPr>
            <a:lvl5pPr marL="2437628" indent="0">
              <a:buNone/>
              <a:defRPr sz="1200"/>
            </a:lvl5pPr>
            <a:lvl6pPr marL="3047034" indent="0">
              <a:buNone/>
              <a:defRPr sz="1200"/>
            </a:lvl6pPr>
            <a:lvl7pPr marL="3656442" indent="0">
              <a:buNone/>
              <a:defRPr sz="1200"/>
            </a:lvl7pPr>
            <a:lvl8pPr marL="4265848" indent="0">
              <a:buNone/>
              <a:defRPr sz="1200"/>
            </a:lvl8pPr>
            <a:lvl9pPr marL="4875255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57577C-F53D-4BB9-9408-EB84DEB3CD80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551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D58058-BD14-4845-947D-4A9B79A00D09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391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ECB469-C949-4E3F-B0CB-0C15DA7B7F92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039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6767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52E9E1-D97D-4C90-BB96-FA1ED58B786F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626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4406903"/>
            <a:ext cx="10363200" cy="1362075"/>
          </a:xfrm>
        </p:spPr>
        <p:txBody>
          <a:bodyPr anchor="t"/>
          <a:lstStyle>
            <a:lvl1pPr algn="l">
              <a:defRPr sz="539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2906713"/>
            <a:ext cx="10363200" cy="1500187"/>
          </a:xfrm>
        </p:spPr>
        <p:txBody>
          <a:bodyPr anchor="b"/>
          <a:lstStyle>
            <a:lvl1pPr marL="0" indent="0">
              <a:buNone/>
              <a:defRPr sz="2699">
                <a:solidFill>
                  <a:schemeClr val="tx1">
                    <a:tint val="75000"/>
                  </a:schemeClr>
                </a:solidFill>
              </a:defRPr>
            </a:lvl1pPr>
            <a:lvl2pPr marL="60940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81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82822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62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03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44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584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2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4779EE-1E16-4CC5-A459-C716090F6017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584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1" y="1600203"/>
            <a:ext cx="5384800" cy="4525963"/>
          </a:xfrm>
        </p:spPr>
        <p:txBody>
          <a:bodyPr/>
          <a:lstStyle>
            <a:lvl1pPr>
              <a:defRPr sz="3799"/>
            </a:lvl1pPr>
            <a:lvl2pPr>
              <a:defRPr sz="3199"/>
            </a:lvl2pPr>
            <a:lvl3pPr>
              <a:defRPr sz="2699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600203"/>
            <a:ext cx="5384800" cy="4525963"/>
          </a:xfrm>
        </p:spPr>
        <p:txBody>
          <a:bodyPr/>
          <a:lstStyle>
            <a:lvl1pPr>
              <a:defRPr sz="3799"/>
            </a:lvl1pPr>
            <a:lvl2pPr>
              <a:defRPr sz="3199"/>
            </a:lvl2pPr>
            <a:lvl3pPr>
              <a:defRPr sz="2699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311C9F-D64E-4824-A709-CF61DE4E0BDD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966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1535115"/>
            <a:ext cx="5386917" cy="639763"/>
          </a:xfrm>
        </p:spPr>
        <p:txBody>
          <a:bodyPr anchor="b"/>
          <a:lstStyle>
            <a:lvl1pPr marL="0" indent="0">
              <a:buNone/>
              <a:defRPr sz="3199" b="1"/>
            </a:lvl1pPr>
            <a:lvl2pPr marL="609407" indent="0">
              <a:buNone/>
              <a:defRPr sz="2699" b="1"/>
            </a:lvl2pPr>
            <a:lvl3pPr marL="1218815" indent="0">
              <a:buNone/>
              <a:defRPr sz="2400" b="1"/>
            </a:lvl3pPr>
            <a:lvl4pPr marL="1828221" indent="0">
              <a:buNone/>
              <a:defRPr sz="2200" b="1"/>
            </a:lvl4pPr>
            <a:lvl5pPr marL="2437628" indent="0">
              <a:buNone/>
              <a:defRPr sz="2200" b="1"/>
            </a:lvl5pPr>
            <a:lvl6pPr marL="3047034" indent="0">
              <a:buNone/>
              <a:defRPr sz="2200" b="1"/>
            </a:lvl6pPr>
            <a:lvl7pPr marL="3656442" indent="0">
              <a:buNone/>
              <a:defRPr sz="2200" b="1"/>
            </a:lvl7pPr>
            <a:lvl8pPr marL="4265848" indent="0">
              <a:buNone/>
              <a:defRPr sz="2200" b="1"/>
            </a:lvl8pPr>
            <a:lvl9pPr marL="4875255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2" y="2174877"/>
            <a:ext cx="5386917" cy="3951288"/>
          </a:xfrm>
        </p:spPr>
        <p:txBody>
          <a:bodyPr/>
          <a:lstStyle>
            <a:lvl1pPr>
              <a:defRPr sz="3199"/>
            </a:lvl1pPr>
            <a:lvl2pPr>
              <a:defRPr sz="2699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4" y="1535115"/>
            <a:ext cx="5389033" cy="639763"/>
          </a:xfrm>
        </p:spPr>
        <p:txBody>
          <a:bodyPr anchor="b"/>
          <a:lstStyle>
            <a:lvl1pPr marL="0" indent="0">
              <a:buNone/>
              <a:defRPr sz="3199" b="1"/>
            </a:lvl1pPr>
            <a:lvl2pPr marL="609407" indent="0">
              <a:buNone/>
              <a:defRPr sz="2699" b="1"/>
            </a:lvl2pPr>
            <a:lvl3pPr marL="1218815" indent="0">
              <a:buNone/>
              <a:defRPr sz="2400" b="1"/>
            </a:lvl3pPr>
            <a:lvl4pPr marL="1828221" indent="0">
              <a:buNone/>
              <a:defRPr sz="2200" b="1"/>
            </a:lvl4pPr>
            <a:lvl5pPr marL="2437628" indent="0">
              <a:buNone/>
              <a:defRPr sz="2200" b="1"/>
            </a:lvl5pPr>
            <a:lvl6pPr marL="3047034" indent="0">
              <a:buNone/>
              <a:defRPr sz="2200" b="1"/>
            </a:lvl6pPr>
            <a:lvl7pPr marL="3656442" indent="0">
              <a:buNone/>
              <a:defRPr sz="2200" b="1"/>
            </a:lvl7pPr>
            <a:lvl8pPr marL="4265848" indent="0">
              <a:buNone/>
              <a:defRPr sz="2200" b="1"/>
            </a:lvl8pPr>
            <a:lvl9pPr marL="4875255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4" y="2174877"/>
            <a:ext cx="5389033" cy="3951288"/>
          </a:xfrm>
        </p:spPr>
        <p:txBody>
          <a:bodyPr/>
          <a:lstStyle>
            <a:lvl1pPr>
              <a:defRPr sz="3199"/>
            </a:lvl1pPr>
            <a:lvl2pPr>
              <a:defRPr sz="2699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4318BD-B3C6-4D4B-B871-C29490A2E55A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774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4CAFC4-799C-4CDE-B92B-8C262F06CF3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174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 userDrawn="1"/>
        </p:nvSpPr>
        <p:spPr>
          <a:xfrm>
            <a:off x="1139634" y="1031257"/>
            <a:ext cx="9912735" cy="42891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5" tIns="45708" rIns="91415" bIns="45708" rtlCol="0" anchor="ctr"/>
          <a:lstStyle/>
          <a:p>
            <a:pPr marL="0" marR="0" lvl="0" indent="0" algn="ctr" defTabSz="9141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圆角矩形 5"/>
          <p:cNvSpPr/>
          <p:nvPr userDrawn="1"/>
        </p:nvSpPr>
        <p:spPr>
          <a:xfrm>
            <a:off x="5900058" y="6451901"/>
            <a:ext cx="391889" cy="22009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5" tIns="45708" rIns="91415" bIns="45708" rtlCol="0" anchor="ctr"/>
          <a:lstStyle/>
          <a:p>
            <a:pPr marL="0" marR="0" lvl="0" indent="0" algn="ctr" defTabSz="9141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729073-8FFE-4F18-B513-07581FC6638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4673600" y="6396227"/>
            <a:ext cx="2844800" cy="365125"/>
          </a:xfrm>
        </p:spPr>
        <p:txBody>
          <a:bodyPr/>
          <a:lstStyle>
            <a:lvl1pPr algn="ctr">
              <a:defRPr>
                <a:latin typeface="ITC Avant Garde Std Bk" panose="020B0502020202020204" pitchFamily="34" charset="0"/>
              </a:defRPr>
            </a:lvl1pPr>
          </a:lstStyle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700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5160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49"/>
            <a:ext cx="4011084" cy="1162051"/>
          </a:xfrm>
        </p:spPr>
        <p:txBody>
          <a:bodyPr anchor="b"/>
          <a:lstStyle>
            <a:lvl1pPr algn="l">
              <a:defRPr sz="269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4299"/>
            </a:lvl1pPr>
            <a:lvl2pPr>
              <a:defRPr sz="3799"/>
            </a:lvl2pPr>
            <a:lvl3pPr>
              <a:defRPr sz="3199"/>
            </a:lvl3pPr>
            <a:lvl4pPr>
              <a:defRPr sz="2699"/>
            </a:lvl4pPr>
            <a:lvl5pPr>
              <a:defRPr sz="2699"/>
            </a:lvl5pPr>
            <a:lvl6pPr>
              <a:defRPr sz="2699"/>
            </a:lvl6pPr>
            <a:lvl7pPr>
              <a:defRPr sz="2699"/>
            </a:lvl7pPr>
            <a:lvl8pPr>
              <a:defRPr sz="2699"/>
            </a:lvl8pPr>
            <a:lvl9pPr>
              <a:defRPr sz="26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6"/>
            <a:ext cx="4011084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07" indent="0">
              <a:buNone/>
              <a:defRPr sz="1600"/>
            </a:lvl2pPr>
            <a:lvl3pPr marL="1218815" indent="0">
              <a:buNone/>
              <a:defRPr sz="1400"/>
            </a:lvl3pPr>
            <a:lvl4pPr marL="1828221" indent="0">
              <a:buNone/>
              <a:defRPr sz="1200"/>
            </a:lvl4pPr>
            <a:lvl5pPr marL="2437628" indent="0">
              <a:buNone/>
              <a:defRPr sz="1200"/>
            </a:lvl5pPr>
            <a:lvl6pPr marL="3047034" indent="0">
              <a:buNone/>
              <a:defRPr sz="1200"/>
            </a:lvl6pPr>
            <a:lvl7pPr marL="3656442" indent="0">
              <a:buNone/>
              <a:defRPr sz="1200"/>
            </a:lvl7pPr>
            <a:lvl8pPr marL="4265848" indent="0">
              <a:buNone/>
              <a:defRPr sz="1200"/>
            </a:lvl8pPr>
            <a:lvl9pPr marL="4875255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C7FCF6-76BD-4495-B08F-4C059D2BA31F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433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40"/>
            <a:ext cx="10972800" cy="114300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4"/>
            <a:ext cx="284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196EC2F-0988-4314-AD4B-24FF16D7B45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1" y="6356354"/>
            <a:ext cx="3860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4"/>
            <a:ext cx="284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19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defTabSz="1218815" rtl="0" eaLnBrk="1" latinLnBrk="0" hangingPunct="1">
        <a:spcBef>
          <a:spcPct val="0"/>
        </a:spcBef>
        <a:buNone/>
        <a:defRPr sz="58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055" indent="-457055" algn="l" defTabSz="1218815" rtl="0" eaLnBrk="1" latinLnBrk="0" hangingPunct="1">
        <a:spcBef>
          <a:spcPct val="20000"/>
        </a:spcBef>
        <a:buFont typeface="Arial" pitchFamily="34" charset="0"/>
        <a:buChar char="•"/>
        <a:defRPr sz="4299" kern="1200">
          <a:solidFill>
            <a:schemeClr val="tx1"/>
          </a:solidFill>
          <a:latin typeface="+mn-lt"/>
          <a:ea typeface="+mn-ea"/>
          <a:cs typeface="+mn-cs"/>
        </a:defRPr>
      </a:lvl1pPr>
      <a:lvl2pPr marL="990286" indent="-380878" algn="l" defTabSz="1218815" rtl="0" eaLnBrk="1" latinLnBrk="0" hangingPunct="1">
        <a:spcBef>
          <a:spcPct val="20000"/>
        </a:spcBef>
        <a:buFont typeface="Arial" pitchFamily="34" charset="0"/>
        <a:buChar char="–"/>
        <a:defRPr sz="3799" kern="1200">
          <a:solidFill>
            <a:schemeClr val="tx1"/>
          </a:solidFill>
          <a:latin typeface="+mn-lt"/>
          <a:ea typeface="+mn-ea"/>
          <a:cs typeface="+mn-cs"/>
        </a:defRPr>
      </a:lvl2pPr>
      <a:lvl3pPr marL="1523518" indent="-304703" algn="l" defTabSz="1218815" rtl="0" eaLnBrk="1" latinLnBrk="0" hangingPunct="1">
        <a:spcBef>
          <a:spcPct val="20000"/>
        </a:spcBef>
        <a:buFont typeface="Arial" pitchFamily="34" charset="0"/>
        <a:buChar char="•"/>
        <a:defRPr sz="3199" kern="1200">
          <a:solidFill>
            <a:schemeClr val="tx1"/>
          </a:solidFill>
          <a:latin typeface="+mn-lt"/>
          <a:ea typeface="+mn-ea"/>
          <a:cs typeface="+mn-cs"/>
        </a:defRPr>
      </a:lvl3pPr>
      <a:lvl4pPr marL="2132925" indent="-304703" algn="l" defTabSz="1218815" rtl="0" eaLnBrk="1" latinLnBrk="0" hangingPunct="1">
        <a:spcBef>
          <a:spcPct val="20000"/>
        </a:spcBef>
        <a:buFont typeface="Arial" pitchFamily="34" charset="0"/>
        <a:buChar char="–"/>
        <a:defRPr sz="2699" kern="1200">
          <a:solidFill>
            <a:schemeClr val="tx1"/>
          </a:solidFill>
          <a:latin typeface="+mn-lt"/>
          <a:ea typeface="+mn-ea"/>
          <a:cs typeface="+mn-cs"/>
        </a:defRPr>
      </a:lvl4pPr>
      <a:lvl5pPr marL="2742331" indent="-304703" algn="l" defTabSz="1218815" rtl="0" eaLnBrk="1" latinLnBrk="0" hangingPunct="1">
        <a:spcBef>
          <a:spcPct val="20000"/>
        </a:spcBef>
        <a:buFont typeface="Arial" pitchFamily="34" charset="0"/>
        <a:buChar char="»"/>
        <a:defRPr sz="2699" kern="1200">
          <a:solidFill>
            <a:schemeClr val="tx1"/>
          </a:solidFill>
          <a:latin typeface="+mn-lt"/>
          <a:ea typeface="+mn-ea"/>
          <a:cs typeface="+mn-cs"/>
        </a:defRPr>
      </a:lvl5pPr>
      <a:lvl6pPr marL="3351738" indent="-304703" algn="l" defTabSz="1218815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6pPr>
      <a:lvl7pPr marL="3961145" indent="-304703" algn="l" defTabSz="1218815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7pPr>
      <a:lvl8pPr marL="4570552" indent="-304703" algn="l" defTabSz="1218815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8pPr>
      <a:lvl9pPr marL="5179958" indent="-304703" algn="l" defTabSz="1218815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8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07" algn="l" defTabSz="12188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815" algn="l" defTabSz="12188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221" algn="l" defTabSz="12188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628" algn="l" defTabSz="12188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034" algn="l" defTabSz="12188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442" algn="l" defTabSz="12188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5848" algn="l" defTabSz="12188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255" algn="l" defTabSz="12188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xmlns="" id="{F64B09D5-1A24-4771-B062-E2F428B4F1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8" y="-68957"/>
            <a:ext cx="12187592" cy="6855520"/>
          </a:xfrm>
          <a:prstGeom prst="rect">
            <a:avLst/>
          </a:prstGeom>
        </p:spPr>
      </p:pic>
      <p:sp>
        <p:nvSpPr>
          <p:cNvPr id="8" name="Google Shape;7902;p32">
            <a:extLst>
              <a:ext uri="{FF2B5EF4-FFF2-40B4-BE49-F238E27FC236}">
                <a16:creationId xmlns:a16="http://schemas.microsoft.com/office/drawing/2014/main" xmlns="" id="{DB2D576B-7386-4F6C-ABA4-C6F916B6C9CC}"/>
              </a:ext>
            </a:extLst>
          </p:cNvPr>
          <p:cNvSpPr txBox="1">
            <a:spLocks/>
          </p:cNvSpPr>
          <p:nvPr/>
        </p:nvSpPr>
        <p:spPr>
          <a:xfrm>
            <a:off x="2001189" y="1828800"/>
            <a:ext cx="7887200" cy="998621"/>
          </a:xfrm>
          <a:prstGeom prst="rect">
            <a:avLst/>
          </a:prstGeom>
          <a:solidFill>
            <a:srgbClr val="FFFBEE">
              <a:lumMod val="90000"/>
            </a:srgbClr>
          </a:solidFill>
          <a:ln>
            <a:solidFill>
              <a:srgbClr val="FFFBEE">
                <a:lumMod val="75000"/>
              </a:srgbClr>
            </a:solidFill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Chewy" panose="02000000000000000000"/>
              <a:buNone/>
              <a:defRPr sz="6000" b="0" i="0" u="none" strike="noStrike" cap="none">
                <a:solidFill>
                  <a:schemeClr val="dk1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Chewy" panose="02000000000000000000"/>
              <a:buNone/>
              <a:defRPr sz="5200" b="0" i="0" u="none" strike="noStrike" cap="none"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Chewy" panose="02000000000000000000"/>
              <a:buNone/>
              <a:defRPr sz="5200" b="0" i="0" u="none" strike="noStrike" cap="none"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Chewy" panose="02000000000000000000"/>
              <a:buNone/>
              <a:defRPr sz="5200" b="0" i="0" u="none" strike="noStrike" cap="none"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Chewy" panose="02000000000000000000"/>
              <a:buNone/>
              <a:defRPr sz="5200" b="0" i="0" u="none" strike="noStrike" cap="none"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Chewy" panose="02000000000000000000"/>
              <a:buNone/>
              <a:defRPr sz="5200" b="0" i="0" u="none" strike="noStrike" cap="none"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Chewy" panose="02000000000000000000"/>
              <a:buNone/>
              <a:defRPr sz="5200" b="0" i="0" u="none" strike="noStrike" cap="none"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Chewy" panose="02000000000000000000"/>
              <a:buNone/>
              <a:defRPr sz="5200" b="0" i="0" u="none" strike="noStrike" cap="none"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Chewy" panose="02000000000000000000"/>
              <a:buNone/>
              <a:defRPr sz="5200" b="0" i="0" u="none" strike="noStrike" cap="none"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9pPr>
          </a:lstStyle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41F00"/>
              </a:buClr>
              <a:buSzPts val="5200"/>
              <a:buFont typeface="Chewy" panose="02000000000000000000"/>
              <a:buNone/>
              <a:tabLst/>
              <a:defRPr/>
            </a:pPr>
            <a:r>
              <a:rPr kumimoji="0" lang="en-GB" b="1" i="0" u="none" strike="noStrike" kern="0" cap="none" spc="0" normalizeH="0" baseline="0" noProof="0" dirty="0" err="1">
                <a:ln>
                  <a:noFill/>
                </a:ln>
                <a:solidFill>
                  <a:srgbClr val="841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hewy" panose="02000000000000000000"/>
              </a:rPr>
              <a:t>Luyện</a:t>
            </a:r>
            <a:r>
              <a:rPr kumimoji="0" lang="en-GB" b="1" i="0" u="none" strike="noStrike" kern="0" cap="none" spc="0" normalizeH="0" baseline="0" noProof="0">
                <a:ln>
                  <a:noFill/>
                </a:ln>
                <a:solidFill>
                  <a:srgbClr val="841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hewy" panose="02000000000000000000"/>
              </a:rPr>
              <a:t> t</a:t>
            </a:r>
            <a:r>
              <a:rPr kumimoji="0" lang="en-US" b="1" i="0" u="none" strike="noStrike" kern="0" cap="none" spc="0" normalizeH="0" baseline="0" noProof="0">
                <a:ln>
                  <a:noFill/>
                </a:ln>
                <a:solidFill>
                  <a:srgbClr val="841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hewy" panose="02000000000000000000"/>
              </a:rPr>
              <a:t>ừ và câu</a:t>
            </a:r>
            <a:endParaRPr kumimoji="0" lang="en-GB" b="1" i="0" u="none" strike="noStrike" kern="0" cap="none" spc="0" normalizeH="0" baseline="0" noProof="0">
              <a:ln>
                <a:noFill/>
              </a:ln>
              <a:solidFill>
                <a:srgbClr val="841F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Chewy" panose="0200000000000000000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C289BA9-1306-4C50-95E7-5E6E77C53BFC}"/>
              </a:ext>
            </a:extLst>
          </p:cNvPr>
          <p:cNvSpPr/>
          <p:nvPr/>
        </p:nvSpPr>
        <p:spPr>
          <a:xfrm>
            <a:off x="743877" y="2837930"/>
            <a:ext cx="11299734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vi-VN" altLang="en-US" sz="4267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</a:t>
            </a:r>
            <a:r>
              <a:rPr lang="en-US" altLang="en-US" sz="4267" b="1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Mở</a:t>
            </a:r>
            <a:r>
              <a:rPr lang="en-US" altLang="en-US" sz="4267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rộng</a:t>
            </a:r>
            <a:r>
              <a:rPr lang="en-US" altLang="en-US" sz="4267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vốn</a:t>
            </a:r>
            <a:r>
              <a:rPr lang="en-US" altLang="en-US" sz="4267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từ</a:t>
            </a:r>
            <a:r>
              <a:rPr lang="en-US" altLang="en-US" sz="4267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: </a:t>
            </a:r>
            <a:r>
              <a:rPr lang="en-US" altLang="en-US" sz="4267" b="1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Trung</a:t>
            </a:r>
            <a:r>
              <a:rPr lang="en-US" altLang="en-US" sz="4267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thực</a:t>
            </a:r>
            <a:r>
              <a:rPr lang="en-US" altLang="en-US" sz="4267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– </a:t>
            </a:r>
            <a:r>
              <a:rPr lang="en-US" altLang="en-US" sz="4267" b="1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Tự</a:t>
            </a:r>
            <a:r>
              <a:rPr lang="en-US" altLang="en-US" sz="4267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trọng</a:t>
            </a:r>
            <a:endParaRPr lang="en-US" sz="4267" b="1" kern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73513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34" name="Group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042136"/>
              </p:ext>
            </p:extLst>
          </p:nvPr>
        </p:nvGraphicFramePr>
        <p:xfrm>
          <a:off x="1508125" y="1362371"/>
          <a:ext cx="9144000" cy="1676400"/>
        </p:xfrm>
        <a:graphic>
          <a:graphicData uri="http://schemas.openxmlformats.org/drawingml/2006/table">
            <a:tbl>
              <a:tblPr/>
              <a:tblGrid>
                <a:gridCol w="2895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48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7662" name="Rectangle 3"/>
          <p:cNvSpPr>
            <a:spLocks noChangeArrowheads="1"/>
          </p:cNvSpPr>
          <p:nvPr/>
        </p:nvSpPr>
        <p:spPr bwMode="auto">
          <a:xfrm>
            <a:off x="1508125" y="1362371"/>
            <a:ext cx="28194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alt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alt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alt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nghĩa</a:t>
            </a:r>
            <a:r>
              <a:rPr lang="en-US" alt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là                        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“ở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giữa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”. </a:t>
            </a:r>
          </a:p>
        </p:txBody>
      </p:sp>
      <p:sp>
        <p:nvSpPr>
          <p:cNvPr id="27663" name="Rectangle 5"/>
          <p:cNvSpPr>
            <a:spLocks noChangeArrowheads="1"/>
          </p:cNvSpPr>
          <p:nvPr/>
        </p:nvSpPr>
        <p:spPr bwMode="auto">
          <a:xfrm>
            <a:off x="1508125" y="2124371"/>
            <a:ext cx="28956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b. Trung có nghĩa là                                              </a:t>
            </a:r>
            <a:r>
              <a:rPr lang="en-US" altLang="en-US" sz="2400" b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 một lòng một dạ”</a:t>
            </a:r>
          </a:p>
        </p:txBody>
      </p:sp>
      <p:sp>
        <p:nvSpPr>
          <p:cNvPr id="27664" name="Text Box 38"/>
          <p:cNvSpPr txBox="1">
            <a:spLocks noChangeArrowheads="1"/>
          </p:cNvSpPr>
          <p:nvPr/>
        </p:nvSpPr>
        <p:spPr bwMode="auto">
          <a:xfrm>
            <a:off x="914400" y="457023"/>
            <a:ext cx="975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 3.  Xếp các từ ghép trong ngoặc đơn thành hai nhóm dựa theo nghĩa của tiếng trung </a:t>
            </a:r>
            <a:r>
              <a:rPr lang="en-US" altLang="en-US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</p:txBody>
      </p:sp>
      <p:sp>
        <p:nvSpPr>
          <p:cNvPr id="27665" name="Text Box 52"/>
          <p:cNvSpPr txBox="1">
            <a:spLocks noChangeArrowheads="1"/>
          </p:cNvSpPr>
          <p:nvPr/>
        </p:nvSpPr>
        <p:spPr bwMode="auto">
          <a:xfrm>
            <a:off x="4403725" y="1514771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trung thu, </a:t>
            </a:r>
            <a:endParaRPr lang="en-US" altLang="en-US" sz="24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66" name="Text Box 53"/>
          <p:cNvSpPr txBox="1">
            <a:spLocks noChangeArrowheads="1"/>
          </p:cNvSpPr>
          <p:nvPr/>
        </p:nvSpPr>
        <p:spPr bwMode="auto">
          <a:xfrm>
            <a:off x="4403725" y="2132308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trung thành, </a:t>
            </a:r>
            <a:endParaRPr lang="en-US" altLang="en-US" sz="24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67" name="Text Box 56"/>
          <p:cNvSpPr txBox="1">
            <a:spLocks noChangeArrowheads="1"/>
          </p:cNvSpPr>
          <p:nvPr/>
        </p:nvSpPr>
        <p:spPr bwMode="auto">
          <a:xfrm>
            <a:off x="8778875" y="1594146"/>
            <a:ext cx="18288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tâm.</a:t>
            </a:r>
            <a:endParaRPr lang="en-US" altLang="en-US" sz="260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68" name="Text Box 57"/>
          <p:cNvSpPr txBox="1">
            <a:spLocks noChangeArrowheads="1"/>
          </p:cNvSpPr>
          <p:nvPr/>
        </p:nvSpPr>
        <p:spPr bwMode="auto">
          <a:xfrm>
            <a:off x="6765925" y="2132308"/>
            <a:ext cx="20574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nghĩa,</a:t>
            </a:r>
          </a:p>
        </p:txBody>
      </p:sp>
      <p:sp>
        <p:nvSpPr>
          <p:cNvPr id="27669" name="Text Box 58"/>
          <p:cNvSpPr txBox="1">
            <a:spLocks noChangeArrowheads="1"/>
          </p:cNvSpPr>
          <p:nvPr/>
        </p:nvSpPr>
        <p:spPr bwMode="auto">
          <a:xfrm>
            <a:off x="8747125" y="2132308"/>
            <a:ext cx="1905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thực,</a:t>
            </a:r>
          </a:p>
        </p:txBody>
      </p:sp>
      <p:sp>
        <p:nvSpPr>
          <p:cNvPr id="27670" name="Text Box 59"/>
          <p:cNvSpPr txBox="1">
            <a:spLocks noChangeArrowheads="1"/>
          </p:cNvSpPr>
          <p:nvPr/>
        </p:nvSpPr>
        <p:spPr bwMode="auto">
          <a:xfrm>
            <a:off x="6765925" y="2541883"/>
            <a:ext cx="1981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hậu,</a:t>
            </a:r>
          </a:p>
        </p:txBody>
      </p:sp>
      <p:sp>
        <p:nvSpPr>
          <p:cNvPr id="27671" name="Text Box 60"/>
          <p:cNvSpPr txBox="1">
            <a:spLocks noChangeArrowheads="1"/>
          </p:cNvSpPr>
          <p:nvPr/>
        </p:nvSpPr>
        <p:spPr bwMode="auto">
          <a:xfrm>
            <a:off x="8785225" y="2629196"/>
            <a:ext cx="19050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kiên.</a:t>
            </a:r>
            <a:endParaRPr lang="en-US" altLang="en-US" sz="260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72" name="Text Box 61"/>
          <p:cNvSpPr txBox="1">
            <a:spLocks noChangeArrowheads="1"/>
          </p:cNvSpPr>
          <p:nvPr/>
        </p:nvSpPr>
        <p:spPr bwMode="auto">
          <a:xfrm>
            <a:off x="6765925" y="1527471"/>
            <a:ext cx="1981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bình,</a:t>
            </a:r>
          </a:p>
        </p:txBody>
      </p:sp>
      <p:sp>
        <p:nvSpPr>
          <p:cNvPr id="27673" name="Text Box 67"/>
          <p:cNvSpPr txBox="1">
            <a:spLocks noChangeArrowheads="1"/>
          </p:cNvSpPr>
          <p:nvPr/>
        </p:nvSpPr>
        <p:spPr bwMode="auto">
          <a:xfrm>
            <a:off x="803549" y="3193356"/>
            <a:ext cx="108481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Bài 4 . Đặt câu với một từ đã cho trong bài tập 3</a:t>
            </a:r>
            <a:endParaRPr lang="en-US" altLang="en-US" sz="36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68"/>
          <p:cNvSpPr txBox="1">
            <a:spLocks noChangeArrowheads="1"/>
          </p:cNvSpPr>
          <p:nvPr/>
        </p:nvSpPr>
        <p:spPr bwMode="auto">
          <a:xfrm>
            <a:off x="1071026" y="4311540"/>
            <a:ext cx="102228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  Các chiến sĩ luôn </a:t>
            </a:r>
            <a:r>
              <a:rPr lang="en-US" altLang="en-US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trung thành </a:t>
            </a:r>
            <a:r>
              <a:rPr lang="en-US" altLang="en-US" sz="2400" b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 Tổ quốc.</a:t>
            </a:r>
          </a:p>
        </p:txBody>
      </p:sp>
      <p:sp>
        <p:nvSpPr>
          <p:cNvPr id="28" name="Text Box 68"/>
          <p:cNvSpPr txBox="1">
            <a:spLocks noChangeArrowheads="1"/>
          </p:cNvSpPr>
          <p:nvPr/>
        </p:nvSpPr>
        <p:spPr bwMode="auto">
          <a:xfrm>
            <a:off x="1071026" y="4767585"/>
            <a:ext cx="102228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  Phụ nữ Việt Nam là những con người</a:t>
            </a:r>
            <a:r>
              <a:rPr lang="en-US" alt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trung hậu</a:t>
            </a:r>
            <a:r>
              <a:rPr lang="en-US" alt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đảm đang.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E329010D-0AA0-4A91-B868-5478FF0E0CAE}"/>
              </a:ext>
            </a:extLst>
          </p:cNvPr>
          <p:cNvSpPr txBox="1"/>
          <p:nvPr/>
        </p:nvSpPr>
        <p:spPr>
          <a:xfrm>
            <a:off x="1062655" y="5290805"/>
            <a:ext cx="10185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Thành phố Hồ Chí Minh là </a:t>
            </a:r>
            <a:r>
              <a:rPr kumimoji="0" 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trung tâm </a:t>
            </a:r>
            <a:r>
              <a:rPr kumimoji="0" 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kinh tế lớn nhất cả nước.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85F851FC-9360-4FD3-B55B-1E464D3A85FB}"/>
              </a:ext>
            </a:extLst>
          </p:cNvPr>
          <p:cNvSpPr txBox="1"/>
          <p:nvPr/>
        </p:nvSpPr>
        <p:spPr>
          <a:xfrm>
            <a:off x="1046752" y="5752470"/>
            <a:ext cx="7473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Bạn Nam rất </a:t>
            </a:r>
            <a:r>
              <a:rPr kumimoji="0" lang="vi-VN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trung thực</a:t>
            </a:r>
            <a:r>
              <a:rPr kumimoji="0" lang="vi-VN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596E6737-7461-40A2-863B-E4BC4088AEE2}"/>
              </a:ext>
            </a:extLst>
          </p:cNvPr>
          <p:cNvSpPr txBox="1"/>
          <p:nvPr/>
        </p:nvSpPr>
        <p:spPr>
          <a:xfrm>
            <a:off x="1108349" y="3892313"/>
            <a:ext cx="7078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Chúng em rước đèn </a:t>
            </a:r>
            <a:r>
              <a:rPr kumimoji="0" lang="vi-VN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trung thu </a:t>
            </a:r>
            <a:r>
              <a:rPr kumimoji="0" lang="vi-VN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rất vui.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8174949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1" grpId="0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xmlns="" id="{F64B09D5-1A24-4771-B062-E2F428B4F1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7592" cy="6855520"/>
          </a:xfrm>
          <a:prstGeom prst="rect">
            <a:avLst/>
          </a:prstGeom>
        </p:spPr>
      </p:pic>
      <p:sp>
        <p:nvSpPr>
          <p:cNvPr id="17" name="Text Box 7">
            <a:extLst>
              <a:ext uri="{FF2B5EF4-FFF2-40B4-BE49-F238E27FC236}">
                <a16:creationId xmlns:a16="http://schemas.microsoft.com/office/drawing/2014/main" xmlns="" id="{CE47851A-45BB-40E5-B30F-2BFF0AB14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6304" y="1726550"/>
            <a:ext cx="407626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vi-VN" altLang="en-US" sz="3200" b="1" i="0" u="none" strike="noStrike" kern="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/>
                <a:sym typeface="Arial" panose="020B0604020202020204"/>
              </a:rPr>
              <a:t>- </a:t>
            </a:r>
            <a:r>
              <a:rPr kumimoji="0" lang="en-US" altLang="en-US" sz="3200" b="1" i="0" u="none" strike="noStrike" kern="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/>
                <a:sym typeface="Arial" panose="020B0604020202020204"/>
              </a:rPr>
              <a:t>Xem lại bài. </a:t>
            </a:r>
          </a:p>
        </p:txBody>
      </p:sp>
      <p:sp>
        <p:nvSpPr>
          <p:cNvPr id="5" name="Text Box 7">
            <a:extLst>
              <a:ext uri="{FF2B5EF4-FFF2-40B4-BE49-F238E27FC236}">
                <a16:creationId xmlns:a16="http://schemas.microsoft.com/office/drawing/2014/main" xmlns="" id="{D74EAF84-29E9-43F8-8819-A4219FAA5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7727" y="2474766"/>
            <a:ext cx="841907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vi-VN" altLang="en-US" sz="3200" b="1" i="0" u="none" strike="noStrike" kern="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/>
                <a:sym typeface="Arial" panose="020B0604020202020204"/>
              </a:rPr>
              <a:t>- </a:t>
            </a:r>
            <a:r>
              <a:rPr kumimoji="0" lang="en-US" altLang="en-US" sz="3200" b="1" i="0" u="none" strike="noStrike" kern="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/>
                <a:sym typeface="Arial" panose="020B0604020202020204"/>
              </a:rPr>
              <a:t>Chuẩn bị bài: Cách viết tên người, </a:t>
            </a:r>
            <a:r>
              <a:rPr kumimoji="0" lang="vi-VN" altLang="en-US" sz="3200" b="1" i="0" u="none" strike="noStrike" kern="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3200" b="1" i="0" u="none" strike="noStrike" kern="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/>
                <a:sym typeface="Arial" panose="020B0604020202020204"/>
              </a:rPr>
              <a:t>tên địa lý Việt Nam.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290B004-22C4-4138-B7EC-4C452B684E82}"/>
              </a:ext>
            </a:extLst>
          </p:cNvPr>
          <p:cNvSpPr/>
          <p:nvPr/>
        </p:nvSpPr>
        <p:spPr>
          <a:xfrm>
            <a:off x="4026197" y="190503"/>
            <a:ext cx="4149060" cy="1231106"/>
          </a:xfrm>
          <a:prstGeom prst="rect">
            <a:avLst/>
          </a:prstGeom>
          <a:noFill/>
        </p:spPr>
        <p:txBody>
          <a:bodyPr wrap="square" lIns="121920" tIns="60960" rIns="121920" bIns="60960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>
                <a:ln w="22225">
                  <a:solidFill>
                    <a:srgbClr val="F17475"/>
                  </a:solidFill>
                  <a:prstDash val="solid"/>
                </a:ln>
                <a:solidFill>
                  <a:srgbClr val="F17475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Dặn dò</a:t>
            </a:r>
          </a:p>
        </p:txBody>
      </p:sp>
    </p:spTree>
    <p:extLst>
      <p:ext uri="{BB962C8B-B14F-4D97-AF65-F5344CB8AC3E}">
        <p14:creationId xmlns:p14="http://schemas.microsoft.com/office/powerpoint/2010/main" val="1122909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Shape 9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1C289BA9-1306-4C50-95E7-5E6E77C53BFC}"/>
              </a:ext>
            </a:extLst>
          </p:cNvPr>
          <p:cNvSpPr/>
          <p:nvPr/>
        </p:nvSpPr>
        <p:spPr>
          <a:xfrm>
            <a:off x="1792196" y="1515953"/>
            <a:ext cx="10186336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vi-VN" altLang="en-US" sz="4267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Mở</a:t>
            </a:r>
            <a:r>
              <a:rPr lang="en-US" altLang="en-US" sz="4267" b="1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rộng</a:t>
            </a:r>
            <a:r>
              <a:rPr lang="en-US" altLang="en-US" sz="4267" b="1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vốn</a:t>
            </a:r>
            <a:r>
              <a:rPr lang="en-US" altLang="en-US" sz="4267" b="1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từ</a:t>
            </a:r>
            <a:r>
              <a:rPr lang="en-US" altLang="en-US" sz="4267" b="1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: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Trung</a:t>
            </a:r>
            <a:r>
              <a:rPr lang="en-US" altLang="en-US" sz="4267" b="1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thực</a:t>
            </a:r>
            <a:r>
              <a:rPr lang="en-US" altLang="en-US" sz="4267" b="1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–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Tự</a:t>
            </a:r>
            <a:r>
              <a:rPr lang="en-US" altLang="en-US" sz="4267" b="1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trọng</a:t>
            </a:r>
            <a:endParaRPr lang="en-US" sz="4267" b="1" kern="0" dirty="0">
              <a:ln w="0"/>
              <a:solidFill>
                <a:srgbClr val="1F684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361D4C05-2009-4E4A-A103-BB3A1253F1F9}"/>
              </a:ext>
            </a:extLst>
          </p:cNvPr>
          <p:cNvSpPr/>
          <p:nvPr/>
        </p:nvSpPr>
        <p:spPr>
          <a:xfrm>
            <a:off x="4199334" y="766965"/>
            <a:ext cx="3967753" cy="748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en-GB" sz="4267" b="1" kern="0" dirty="0" err="1">
                <a:solidFill>
                  <a:srgbClr val="841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hewy" panose="02000000000000000000"/>
              </a:rPr>
              <a:t>Luyện</a:t>
            </a:r>
            <a:r>
              <a:rPr lang="en-GB" sz="4267" b="1" kern="0" dirty="0">
                <a:solidFill>
                  <a:srgbClr val="841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hewy" panose="02000000000000000000"/>
              </a:rPr>
              <a:t> t</a:t>
            </a:r>
            <a:r>
              <a:rPr lang="en-US" sz="4267" b="1" kern="0" dirty="0">
                <a:solidFill>
                  <a:srgbClr val="841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hewy" panose="02000000000000000000"/>
              </a:rPr>
              <a:t>ừ </a:t>
            </a:r>
            <a:r>
              <a:rPr lang="en-US" sz="4267" b="1" kern="0" dirty="0" err="1">
                <a:solidFill>
                  <a:srgbClr val="841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hewy" panose="02000000000000000000"/>
              </a:rPr>
              <a:t>và</a:t>
            </a:r>
            <a:r>
              <a:rPr lang="en-US" sz="4267" b="1" kern="0" dirty="0">
                <a:solidFill>
                  <a:srgbClr val="841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hewy" panose="02000000000000000000"/>
              </a:rPr>
              <a:t> </a:t>
            </a:r>
            <a:r>
              <a:rPr lang="en-US" sz="4267" b="1" kern="0" dirty="0" err="1">
                <a:solidFill>
                  <a:srgbClr val="841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hewy" panose="02000000000000000000"/>
              </a:rPr>
              <a:t>câu</a:t>
            </a:r>
            <a:endParaRPr lang="en-US" sz="4267" kern="0" dirty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4" name="Rounded Rectangle 7">
            <a:extLst>
              <a:ext uri="{FF2B5EF4-FFF2-40B4-BE49-F238E27FC236}">
                <a16:creationId xmlns:a16="http://schemas.microsoft.com/office/drawing/2014/main" xmlns="" id="{987AAB9C-019F-4321-A946-06CB2AC623B0}"/>
              </a:ext>
            </a:extLst>
          </p:cNvPr>
          <p:cNvSpPr/>
          <p:nvPr/>
        </p:nvSpPr>
        <p:spPr>
          <a:xfrm>
            <a:off x="2262553" y="2553382"/>
            <a:ext cx="6281220" cy="1891174"/>
          </a:xfrm>
          <a:prstGeom prst="roundRect">
            <a:avLst/>
          </a:prstGeom>
          <a:solidFill>
            <a:schemeClr val="bg1">
              <a:lumMod val="90000"/>
            </a:schemeClr>
          </a:solidFill>
          <a:ln w="254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lvl="0" algn="ctr" defTabSz="1219170">
              <a:buClr>
                <a:srgbClr val="000000"/>
              </a:buClr>
              <a:buSzPts val="1100"/>
              <a:defRPr/>
            </a:pPr>
            <a:endParaRPr lang="en-US" altLang="en-US" sz="3000" b="1" dirty="0"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  <a:p>
            <a:pPr lvl="0" algn="ctr" defTabSz="1219170">
              <a:buClr>
                <a:srgbClr val="000000"/>
              </a:buClr>
              <a:buSzPts val="1100"/>
              <a:defRPr/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SGK TIẾNG VIỆT LỚP 4</a:t>
            </a:r>
          </a:p>
          <a:p>
            <a:pPr lvl="0" algn="ctr" defTabSz="1219170">
              <a:buClr>
                <a:srgbClr val="000000"/>
              </a:buClr>
              <a:buSzPts val="1100"/>
              <a:defRPr/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TẬP 1, TRANG </a:t>
            </a:r>
            <a:r>
              <a:rPr lang="vi-V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62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1C289BA9-1306-4C50-95E7-5E6E77C53BFC}"/>
              </a:ext>
            </a:extLst>
          </p:cNvPr>
          <p:cNvSpPr/>
          <p:nvPr/>
        </p:nvSpPr>
        <p:spPr>
          <a:xfrm>
            <a:off x="754151" y="63602"/>
            <a:ext cx="11224381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vi-VN" altLang="en-US" sz="4267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Thứ</a:t>
            </a:r>
            <a:r>
              <a:rPr lang="en-US" altLang="en-US" sz="4267" b="1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 smtClean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sáu</a:t>
            </a:r>
            <a:r>
              <a:rPr lang="en-US" altLang="en-US" sz="4267" b="1" dirty="0" smtClean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ngày</a:t>
            </a:r>
            <a:r>
              <a:rPr lang="en-US" altLang="en-US" sz="4267" b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smtClean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13  </a:t>
            </a:r>
            <a:r>
              <a:rPr lang="en-US" altLang="en-US" sz="4267" b="1" dirty="0" err="1" smtClean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tháng</a:t>
            </a:r>
            <a:r>
              <a:rPr lang="en-US" altLang="en-US" sz="4267" b="1" dirty="0" smtClean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10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năm</a:t>
            </a:r>
            <a:r>
              <a:rPr lang="en-US" altLang="en-US" sz="4267" b="1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2022</a:t>
            </a:r>
            <a:endParaRPr lang="en-US" sz="4267" b="1" kern="0" dirty="0">
              <a:ln w="0"/>
              <a:solidFill>
                <a:srgbClr val="1F684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1499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4" grpId="0" animBg="1"/>
      <p:bldP spid="5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>
            <a:extLst>
              <a:ext uri="{FF2B5EF4-FFF2-40B4-BE49-F238E27FC236}">
                <a16:creationId xmlns:a16="http://schemas.microsoft.com/office/drawing/2014/main" xmlns="" id="{E703E4F2-A896-43A6-ACB2-1E5F4B431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884" y="377939"/>
            <a:ext cx="11159232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vi-VN" altLang="en-US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1</a:t>
            </a:r>
            <a:r>
              <a:rPr lang="vi-VN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Chọn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từ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thích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hợp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cho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trong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ngoặc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đơn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để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điền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vào</a:t>
            </a:r>
            <a:r>
              <a:rPr lang="en-US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chỗ chấm </a:t>
            </a:r>
            <a:r>
              <a:rPr lang="en-US" altLang="en-US" sz="2800" b="1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trong</a:t>
            </a:r>
            <a:r>
              <a:rPr lang="en-US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đoạn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văn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sau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: 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xmlns="" id="{43E40CAB-D31A-4169-B3E4-CCDA56C53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884" y="1686289"/>
            <a:ext cx="11159232" cy="39703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 </a:t>
            </a:r>
            <a:r>
              <a:rPr lang="vi-VN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Ai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cũng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khen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Minh,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lớp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trưởng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lớp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em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con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ngoan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trò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giỏi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 Minh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phụ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giúp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bố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mẹ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nhiều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việc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nhưng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luôn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luôn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học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đúng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giờ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làm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bài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đầy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đủ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chưa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bao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giờ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để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ai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phiền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trách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điều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gì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Cô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chủ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nhiệm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lớp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em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thường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bảo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: “Minh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học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sinh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có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lòng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...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”.</a:t>
            </a:r>
            <a:r>
              <a:rPr lang="vi-VN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học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sinh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giỏi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nhất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trường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nhưng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Minh không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…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Minh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giúp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đỡ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các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học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kém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rất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nhiệt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spc="-133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tình</a:t>
            </a:r>
            <a:r>
              <a:rPr lang="en-US" altLang="en-US" sz="2800" spc="-133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có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kết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quả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khiến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các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hay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mặc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cảm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…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nhất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cũng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dần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dần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thấ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y ...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hơn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vì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học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hành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tiến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bộ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 Khi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phê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bình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nhắc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nhở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những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mắc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khuyết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điểm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Minh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có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cách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góp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ý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rất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chân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tình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nên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không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làm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nào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...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Lớp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4A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chúng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em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rất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…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về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Minh.</a:t>
            </a:r>
            <a:endParaRPr lang="en-US" alt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6" name="Text Box 8">
            <a:extLst>
              <a:ext uri="{FF2B5EF4-FFF2-40B4-BE49-F238E27FC236}">
                <a16:creationId xmlns:a16="http://schemas.microsoft.com/office/drawing/2014/main" xmlns="" id="{8DCD6ED3-3A34-4E73-8E4C-846B727C5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1683" y="6074761"/>
            <a:ext cx="9432316" cy="43704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377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2800" b="1" dirty="0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(</a:t>
            </a:r>
            <a:r>
              <a:rPr lang="en-US" altLang="en-US" sz="2800" b="1" dirty="0" err="1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Từ</a:t>
            </a:r>
            <a:r>
              <a:rPr lang="en-US" altLang="en-US" sz="2800" b="1" dirty="0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để</a:t>
            </a:r>
            <a:r>
              <a:rPr lang="en-US" altLang="en-US" sz="2800" b="1" dirty="0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chọn</a:t>
            </a:r>
            <a:r>
              <a:rPr lang="en-US" altLang="en-US" sz="2800" b="1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: </a:t>
            </a:r>
            <a:r>
              <a:rPr lang="vi-VN" altLang="en-US" sz="2800" b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tự tin, tự ti, tự trọng, tự kiêu, tự hào, tự ái</a:t>
            </a:r>
            <a:r>
              <a:rPr lang="en-US" altLang="en-US" sz="2800" b="1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)</a:t>
            </a:r>
            <a:endParaRPr lang="en-US" altLang="en-US" sz="2800" b="1" dirty="0">
              <a:solidFill>
                <a:srgbClr val="D6EDE4">
                  <a:lumMod val="2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2910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417089" y="3668998"/>
            <a:ext cx="254924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Tự kiêu: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430944" y="4801460"/>
            <a:ext cx="176554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Tự ái: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54176" y="4216685"/>
            <a:ext cx="254955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Tự hào: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417088" y="2572035"/>
            <a:ext cx="217774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Tự ti: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87915" y="3119723"/>
            <a:ext cx="27923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Tự trọng: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458217" y="2022760"/>
            <a:ext cx="243320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Tự tin: 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2466090" y="2568860"/>
            <a:ext cx="80129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tự đánh giá mình thấp kém và thiếu tự tin</a:t>
            </a: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2563097" y="4753260"/>
            <a:ext cx="968312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khó chịu khi cảm thấy bị đánh giá thấp hoặc bị coi thường</a:t>
            </a: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2507654" y="2022760"/>
            <a:ext cx="512190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tin vào bản thân mình</a:t>
            </a: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2507655" y="3114960"/>
            <a:ext cx="7490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1D08B8"/>
                </a:solidFill>
                <a:latin typeface="Times New Roman" pitchFamily="18" charset="0"/>
                <a:cs typeface="Times New Roman" pitchFamily="18" charset="0"/>
              </a:rPr>
              <a:t>coi trọng và giữ gìn phẩm giá của mình</a:t>
            </a: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2604651" y="4207160"/>
            <a:ext cx="882353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1D08B8"/>
                </a:solidFill>
                <a:latin typeface="Times New Roman" pitchFamily="18" charset="0"/>
                <a:cs typeface="Times New Roman" pitchFamily="18" charset="0"/>
              </a:rPr>
              <a:t>lấy làm hài lòng, hãnh diện về cái tốt đẹp mình có</a:t>
            </a: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2549219" y="3661060"/>
            <a:ext cx="97258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tự cho mình hơn người và tỏ ra coi  thường người khác</a:t>
            </a:r>
          </a:p>
        </p:txBody>
      </p:sp>
      <p:sp>
        <p:nvSpPr>
          <p:cNvPr id="21519" name="Text Box 19"/>
          <p:cNvSpPr txBox="1">
            <a:spLocks noChangeArrowheads="1"/>
          </p:cNvSpPr>
          <p:nvPr/>
        </p:nvSpPr>
        <p:spPr bwMode="auto">
          <a:xfrm>
            <a:off x="554182" y="1179798"/>
            <a:ext cx="11540835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- Nghĩa của các từ: </a:t>
            </a: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 tin, tự ti, tự trọng, tự kiêu, tự hào, tự ái</a:t>
            </a:r>
            <a:r>
              <a:rPr lang="en-US" altLang="en-US" sz="32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03118071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435" grpId="0"/>
      <p:bldP spid="18436" grpId="0"/>
      <p:bldP spid="18437" grpId="0"/>
      <p:bldP spid="18438" grpId="0"/>
      <p:bldP spid="184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>
            <a:extLst>
              <a:ext uri="{FF2B5EF4-FFF2-40B4-BE49-F238E27FC236}">
                <a16:creationId xmlns:a16="http://schemas.microsoft.com/office/drawing/2014/main" xmlns="" id="{43E40CAB-D31A-4169-B3E4-CCDA56C53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739" y="1776888"/>
            <a:ext cx="11469949" cy="39703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Ai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cũng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khen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Minh,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lớp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trưởng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lớp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em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con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ngoan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trò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giỏi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 Minh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phụ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giúp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bố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mẹ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nhiều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việc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nhưng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luôn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luôn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học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đúng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giờ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làm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bài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đầy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đủ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chưa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bao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giờ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để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ai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phiền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trách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điều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gì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Cô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chủ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nhiệm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lớp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em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thường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bảo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: “Minh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học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sinh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có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lòng</a:t>
            </a:r>
            <a:r>
              <a:rPr lang="vi-VN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             ”.</a:t>
            </a:r>
            <a:r>
              <a:rPr lang="vi-VN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học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sinh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giỏi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nhất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trường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nhưng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Minh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không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          </a:t>
            </a:r>
            <a:r>
              <a:rPr lang="vi-VN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</a:t>
            </a:r>
            <a:r>
              <a:rPr lang="vi-VN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Minh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giúp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đỡ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các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học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kém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rất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nhiệt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spc="-133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tình</a:t>
            </a:r>
            <a:r>
              <a:rPr lang="en-US" altLang="en-US" sz="2800" spc="-133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có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kết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quả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khiến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các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hay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mặc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cảm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         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nhất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cũng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dần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dần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thấ</a:t>
            </a:r>
            <a:r>
              <a:rPr lang="vi-VN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y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        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vì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học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hành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tiến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bộ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 Khi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phê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bình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nhắc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nhở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những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mắc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khuyết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điểm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Minh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có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cách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góp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ý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rất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chân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tình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nên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không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làm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nào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           .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Lớp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4A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chúng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em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rất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            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về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Minh.</a:t>
            </a:r>
            <a:endParaRPr lang="en-US" alt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9" name="Text Box 5">
            <a:extLst>
              <a:ext uri="{FF2B5EF4-FFF2-40B4-BE49-F238E27FC236}">
                <a16:creationId xmlns:a16="http://schemas.microsoft.com/office/drawing/2014/main" xmlns="" id="{71768258-D247-43D5-80E3-E683DEEBD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739" y="407291"/>
            <a:ext cx="11469949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vi-VN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1. </a:t>
            </a:r>
            <a:r>
              <a:rPr lang="en-US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Chọn từ thích hợp cho trong ngoặc đơn để điền vào chỗ chấm trong đoạn văn sau: </a:t>
            </a:r>
            <a:endParaRPr lang="en-US" alt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20" name="Text Box 8">
            <a:extLst>
              <a:ext uri="{FF2B5EF4-FFF2-40B4-BE49-F238E27FC236}">
                <a16:creationId xmlns:a16="http://schemas.microsoft.com/office/drawing/2014/main" xmlns="" id="{2B20C0E8-EEAB-42D5-8F75-63917CADD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1683" y="6074761"/>
            <a:ext cx="9432316" cy="43704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377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2800" b="1" dirty="0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(</a:t>
            </a:r>
            <a:r>
              <a:rPr lang="en-US" altLang="en-US" sz="2800" b="1" dirty="0" err="1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Từ</a:t>
            </a:r>
            <a:r>
              <a:rPr lang="en-US" altLang="en-US" sz="2800" b="1" dirty="0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để</a:t>
            </a:r>
            <a:r>
              <a:rPr lang="en-US" altLang="en-US" sz="2800" b="1" dirty="0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chọn</a:t>
            </a:r>
            <a:r>
              <a:rPr lang="en-US" altLang="en-US" sz="2800" b="1" dirty="0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: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(</a:t>
            </a:r>
            <a:r>
              <a:rPr lang="vi-V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tự </a:t>
            </a:r>
            <a:r>
              <a:rPr lang="vi-V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tin, tự ti, tự trọng, tự kiêu, tự hào, tự ái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325562" y="3500437"/>
            <a:ext cx="1303010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9728482" y="3903423"/>
            <a:ext cx="1116911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324030" y="3903423"/>
            <a:ext cx="967621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548281" y="5223986"/>
            <a:ext cx="1059389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8161060" y="4761213"/>
            <a:ext cx="1059389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969296" y="3069669"/>
            <a:ext cx="1306813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Box 6">
            <a:extLst>
              <a:ext uri="{FF2B5EF4-FFF2-40B4-BE49-F238E27FC236}">
                <a16:creationId xmlns:a16="http://schemas.microsoft.com/office/drawing/2014/main" xmlns="" id="{03827037-6F71-417F-92A7-7D1CA458E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240" y="3047788"/>
            <a:ext cx="152877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tự</a:t>
            </a:r>
            <a:r>
              <a:rPr lang="en-US" altLang="en-US" sz="2800" b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trọng</a:t>
            </a:r>
            <a:r>
              <a:rPr lang="en-US" altLang="en-US" sz="2800" b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 </a:t>
            </a:r>
          </a:p>
        </p:txBody>
      </p:sp>
      <p:sp>
        <p:nvSpPr>
          <p:cNvPr id="29" name="Text Box 7">
            <a:extLst>
              <a:ext uri="{FF2B5EF4-FFF2-40B4-BE49-F238E27FC236}">
                <a16:creationId xmlns:a16="http://schemas.microsoft.com/office/drawing/2014/main" xmlns="" id="{720329AF-9D57-4BA8-9ECA-BF356D221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12367" y="3903423"/>
            <a:ext cx="15910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tự</a:t>
            </a:r>
            <a:r>
              <a:rPr lang="en-US" altLang="en-US" sz="2800" b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tin</a:t>
            </a:r>
          </a:p>
        </p:txBody>
      </p:sp>
      <p:sp>
        <p:nvSpPr>
          <p:cNvPr id="22" name="Text Box 3">
            <a:extLst>
              <a:ext uri="{FF2B5EF4-FFF2-40B4-BE49-F238E27FC236}">
                <a16:creationId xmlns:a16="http://schemas.microsoft.com/office/drawing/2014/main" xmlns="" id="{5217740D-F3DC-415C-BCBF-FC76EC926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0194" y="4760583"/>
            <a:ext cx="130237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tự</a:t>
            </a:r>
            <a:r>
              <a:rPr lang="en-US" altLang="en-US" sz="2800" b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ái</a:t>
            </a:r>
            <a:r>
              <a:rPr lang="en-US" altLang="en-US" sz="2800" b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</a:p>
        </p:txBody>
      </p:sp>
      <p:sp>
        <p:nvSpPr>
          <p:cNvPr id="17" name="Text Box 4">
            <a:extLst>
              <a:ext uri="{FF2B5EF4-FFF2-40B4-BE49-F238E27FC236}">
                <a16:creationId xmlns:a16="http://schemas.microsoft.com/office/drawing/2014/main" xmlns="" id="{A1437DB2-905F-421C-821D-5F66A8068A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103" y="5210352"/>
            <a:ext cx="16029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tự</a:t>
            </a:r>
            <a:r>
              <a:rPr lang="en-US" altLang="en-US" sz="2800" b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hào</a:t>
            </a:r>
            <a:endParaRPr lang="en-US" altLang="en-US" sz="2800" b="1" dirty="0">
              <a:solidFill>
                <a:srgbClr val="FF66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8" name="Text Box 5">
            <a:extLst>
              <a:ext uri="{FF2B5EF4-FFF2-40B4-BE49-F238E27FC236}">
                <a16:creationId xmlns:a16="http://schemas.microsoft.com/office/drawing/2014/main" xmlns="" id="{A80A95DB-C94A-476C-813A-072CE25B8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2601" y="3500437"/>
            <a:ext cx="130597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tự</a:t>
            </a:r>
            <a:r>
              <a:rPr lang="en-US" altLang="en-US" sz="2800" b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kiêu</a:t>
            </a:r>
            <a:r>
              <a:rPr lang="en-US" altLang="en-US" sz="2800" b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</a:p>
        </p:txBody>
      </p:sp>
      <p:sp>
        <p:nvSpPr>
          <p:cNvPr id="30" name="Text Box 8">
            <a:extLst>
              <a:ext uri="{FF2B5EF4-FFF2-40B4-BE49-F238E27FC236}">
                <a16:creationId xmlns:a16="http://schemas.microsoft.com/office/drawing/2014/main" xmlns="" id="{E6626D74-8940-46DC-8ED1-B6B62F0438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6595" y="3903423"/>
            <a:ext cx="10786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tự</a:t>
            </a:r>
            <a:r>
              <a:rPr lang="en-US" altLang="en-US" sz="2800" b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ti</a:t>
            </a:r>
            <a:endParaRPr lang="en-US" altLang="en-US" sz="2800" b="1" dirty="0">
              <a:solidFill>
                <a:srgbClr val="FF66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846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21" grpId="0" animBg="1"/>
      <p:bldP spid="23" grpId="0" animBg="1"/>
      <p:bldP spid="2" grpId="0" animBg="1"/>
      <p:bldP spid="28" grpId="0"/>
      <p:bldP spid="29" grpId="0"/>
      <p:bldP spid="22" grpId="0"/>
      <p:bldP spid="17" grpId="0"/>
      <p:bldP spid="18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C9B67E45-FB33-457E-B27F-45641D6356B7}"/>
              </a:ext>
            </a:extLst>
          </p:cNvPr>
          <p:cNvSpPr>
            <a:spLocks/>
          </p:cNvSpPr>
          <p:nvPr/>
        </p:nvSpPr>
        <p:spPr bwMode="auto">
          <a:xfrm>
            <a:off x="2410047" y="389395"/>
            <a:ext cx="6391352" cy="5175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2747" tIns="31373" rIns="62747" bIns="31373" anchor="ctr"/>
          <a:lstStyle>
            <a:lvl1pPr defTabSz="11223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223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2236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223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2236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223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223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223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223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112233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/>
                <a:sym typeface="Arial" panose="020B0604020202020204"/>
              </a:rPr>
              <a:t>2.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Chọn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từ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ứng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với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mỗi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nghĩa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sau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:</a:t>
            </a:r>
          </a:p>
        </p:txBody>
      </p:sp>
      <p:sp>
        <p:nvSpPr>
          <p:cNvPr id="7" name="Oval 5" descr="Green marble">
            <a:extLst>
              <a:ext uri="{FF2B5EF4-FFF2-40B4-BE49-F238E27FC236}">
                <a16:creationId xmlns:a16="http://schemas.microsoft.com/office/drawing/2014/main" xmlns="" id="{1D7FC923-B190-48D6-9E0C-8E2DC936B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2513" y="1128687"/>
            <a:ext cx="1612900" cy="672246"/>
          </a:xfrm>
          <a:prstGeom prst="ellipse">
            <a:avLst/>
          </a:prstGeom>
          <a:solidFill>
            <a:srgbClr val="FFFF9E"/>
          </a:solidFill>
          <a:ln w="38100">
            <a:solidFill>
              <a:schemeClr val="accent6">
                <a:lumMod val="40000"/>
                <a:lumOff val="60000"/>
              </a:schemeClr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4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Nghĩa</a:t>
            </a:r>
          </a:p>
        </p:txBody>
      </p:sp>
      <p:sp>
        <p:nvSpPr>
          <p:cNvPr id="8" name="Oval 6" descr="Brown marble">
            <a:extLst>
              <a:ext uri="{FF2B5EF4-FFF2-40B4-BE49-F238E27FC236}">
                <a16:creationId xmlns:a16="http://schemas.microsoft.com/office/drawing/2014/main" xmlns="" id="{B173041A-51DB-4696-B992-8096DD1A8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9392" y="1128831"/>
            <a:ext cx="1198563" cy="672246"/>
          </a:xfrm>
          <a:prstGeom prst="ellipse">
            <a:avLst/>
          </a:prstGeom>
          <a:solidFill>
            <a:srgbClr val="5CFFFF"/>
          </a:solidFill>
          <a:ln w="38100">
            <a:solidFill>
              <a:schemeClr val="accent6">
                <a:lumMod val="40000"/>
                <a:lumOff val="60000"/>
              </a:schemeClr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4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Từ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xmlns="" id="{6C2F20BB-EB8E-4F99-97E1-E4A7900AA4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6" y="1843835"/>
            <a:ext cx="7151488" cy="954107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377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a,</a:t>
            </a:r>
            <a:r>
              <a:rPr kumimoji="0" lang="vi-VN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lòng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dạ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gắn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bó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với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lý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tưởng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,</a:t>
            </a:r>
            <a:r>
              <a:rPr kumimoji="0" lang="vi-VN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tổ chức hay với người nào đó.</a:t>
            </a: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xmlns="" id="{A32CC0A7-2EFC-4D90-92DB-DBEE98ACB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791" y="3362340"/>
            <a:ext cx="7151488" cy="857977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2" name="Text Box 12">
            <a:extLst>
              <a:ext uri="{FF2B5EF4-FFF2-40B4-BE49-F238E27FC236}">
                <a16:creationId xmlns:a16="http://schemas.microsoft.com/office/drawing/2014/main" xmlns="" id="{FEEC41A9-273B-4FF9-8073-C10B3A733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6" y="3274922"/>
            <a:ext cx="71514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b,Trước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sau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như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không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gì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lay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chuyển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nổi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xmlns="" id="{0A4A4C2C-5CE5-4945-93F2-EC06C25FC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176" y="4122828"/>
            <a:ext cx="7151488" cy="785812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xmlns="" id="{6FD3D072-4E2D-4A68-B221-0B3F164DDA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176" y="5032391"/>
            <a:ext cx="7151488" cy="8763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xmlns="" id="{956B48B9-EA58-4637-B368-781F9F1FF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176" y="6002432"/>
            <a:ext cx="7151488" cy="636599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6" name="Text Box 16">
            <a:extLst>
              <a:ext uri="{FF2B5EF4-FFF2-40B4-BE49-F238E27FC236}">
                <a16:creationId xmlns:a16="http://schemas.microsoft.com/office/drawing/2014/main" xmlns="" id="{C6107834-E632-4297-B3D6-F12E0AA97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7" y="4226424"/>
            <a:ext cx="71514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c,Một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lòng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dạ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vì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việc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nghĩa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</a:t>
            </a:r>
          </a:p>
        </p:txBody>
      </p:sp>
      <p:sp>
        <p:nvSpPr>
          <p:cNvPr id="17" name="Text Box 17">
            <a:extLst>
              <a:ext uri="{FF2B5EF4-FFF2-40B4-BE49-F238E27FC236}">
                <a16:creationId xmlns:a16="http://schemas.microsoft.com/office/drawing/2014/main" xmlns="" id="{3C3CDBE0-9AFA-4BAB-8483-9EF996D41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7" y="5114428"/>
            <a:ext cx="71514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d,Ăn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ở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nhân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hậu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thành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thật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trước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sau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như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</a:t>
            </a:r>
          </a:p>
        </p:txBody>
      </p:sp>
      <p:sp>
        <p:nvSpPr>
          <p:cNvPr id="18" name="Text Box 18">
            <a:extLst>
              <a:ext uri="{FF2B5EF4-FFF2-40B4-BE49-F238E27FC236}">
                <a16:creationId xmlns:a16="http://schemas.microsoft.com/office/drawing/2014/main" xmlns="" id="{4D443F50-7357-4BD1-82E3-7A197C7E1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6" y="6042524"/>
            <a:ext cx="71514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e,Ngay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thẳng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thật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thà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</a:t>
            </a: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xmlns="" id="{1E1FFA56-0F88-4573-96BD-8000E3199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2264" y="1964390"/>
            <a:ext cx="2438400" cy="898883"/>
          </a:xfrm>
          <a:prstGeom prst="rect">
            <a:avLst/>
          </a:prstGeom>
          <a:noFill/>
          <a:ln w="12700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20" name="Text Box 20">
            <a:extLst>
              <a:ext uri="{FF2B5EF4-FFF2-40B4-BE49-F238E27FC236}">
                <a16:creationId xmlns:a16="http://schemas.microsoft.com/office/drawing/2014/main" xmlns="" id="{6FFD00CE-3012-4E9C-B5F5-B8D483954B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8463" y="5045799"/>
            <a:ext cx="24510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  trung thực</a:t>
            </a:r>
          </a:p>
        </p:txBody>
      </p:sp>
      <p:sp>
        <p:nvSpPr>
          <p:cNvPr id="21" name="Text Box 21">
            <a:extLst>
              <a:ext uri="{FF2B5EF4-FFF2-40B4-BE49-F238E27FC236}">
                <a16:creationId xmlns:a16="http://schemas.microsoft.com/office/drawing/2014/main" xmlns="" id="{DD184DB7-F642-4129-8706-4AC232A27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8463" y="2154115"/>
            <a:ext cx="24510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4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 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trung thành</a:t>
            </a:r>
          </a:p>
        </p:txBody>
      </p:sp>
      <p:sp>
        <p:nvSpPr>
          <p:cNvPr id="22" name="Rectangle 22">
            <a:extLst>
              <a:ext uri="{FF2B5EF4-FFF2-40B4-BE49-F238E27FC236}">
                <a16:creationId xmlns:a16="http://schemas.microsoft.com/office/drawing/2014/main" xmlns="" id="{4539A153-8D7F-4535-B3D1-F1D56A4E8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2264" y="3029719"/>
            <a:ext cx="2438400" cy="857977"/>
          </a:xfrm>
          <a:prstGeom prst="rect">
            <a:avLst/>
          </a:prstGeom>
          <a:noFill/>
          <a:ln w="12700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xmlns="" id="{CE31CA1D-807F-4E44-A5EF-4E0AAABB5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4964" y="4028428"/>
            <a:ext cx="2438400" cy="785812"/>
          </a:xfrm>
          <a:prstGeom prst="rect">
            <a:avLst/>
          </a:prstGeom>
          <a:noFill/>
          <a:ln w="12700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24" name="Rectangle 25">
            <a:extLst>
              <a:ext uri="{FF2B5EF4-FFF2-40B4-BE49-F238E27FC236}">
                <a16:creationId xmlns:a16="http://schemas.microsoft.com/office/drawing/2014/main" xmlns="" id="{E835AC29-9C84-4DDD-AB4E-C71D8F050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0608" y="5963559"/>
            <a:ext cx="2438400" cy="755894"/>
          </a:xfrm>
          <a:prstGeom prst="rect">
            <a:avLst/>
          </a:prstGeom>
          <a:noFill/>
          <a:ln w="12700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25" name="Text Box 26">
            <a:extLst>
              <a:ext uri="{FF2B5EF4-FFF2-40B4-BE49-F238E27FC236}">
                <a16:creationId xmlns:a16="http://schemas.microsoft.com/office/drawing/2014/main" xmlns="" id="{F46A1107-EA99-48C9-BAAE-958A75F3C5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8463" y="3158471"/>
            <a:ext cx="21129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4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  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trung hậu</a:t>
            </a:r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xmlns="" id="{51B5C02A-1683-4748-BC8C-DAD098446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8464" y="4145603"/>
            <a:ext cx="23622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  trung kiên</a:t>
            </a:r>
          </a:p>
        </p:txBody>
      </p:sp>
      <p:sp>
        <p:nvSpPr>
          <p:cNvPr id="27" name="Text Box 28">
            <a:extLst>
              <a:ext uri="{FF2B5EF4-FFF2-40B4-BE49-F238E27FC236}">
                <a16:creationId xmlns:a16="http://schemas.microsoft.com/office/drawing/2014/main" xmlns="" id="{384A5BFA-9233-4841-805C-B6EB06137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9115" y="6042394"/>
            <a:ext cx="23298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4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 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trung nghĩa</a:t>
            </a:r>
          </a:p>
        </p:txBody>
      </p:sp>
      <p:sp>
        <p:nvSpPr>
          <p:cNvPr id="33" name="Rectangle 23">
            <a:extLst>
              <a:ext uri="{FF2B5EF4-FFF2-40B4-BE49-F238E27FC236}">
                <a16:creationId xmlns:a16="http://schemas.microsoft.com/office/drawing/2014/main" xmlns="" id="{6E73CBC7-1813-47D4-AD2F-5243F7C59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4964" y="4950225"/>
            <a:ext cx="2438400" cy="785812"/>
          </a:xfrm>
          <a:prstGeom prst="rect">
            <a:avLst/>
          </a:prstGeom>
          <a:noFill/>
          <a:ln w="12700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065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C9B67E45-FB33-457E-B27F-45641D6356B7}"/>
              </a:ext>
            </a:extLst>
          </p:cNvPr>
          <p:cNvSpPr>
            <a:spLocks/>
          </p:cNvSpPr>
          <p:nvPr/>
        </p:nvSpPr>
        <p:spPr bwMode="auto">
          <a:xfrm>
            <a:off x="2410047" y="389395"/>
            <a:ext cx="6391352" cy="5175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2747" tIns="31373" rIns="62747" bIns="31373" anchor="ctr"/>
          <a:lstStyle>
            <a:lvl1pPr defTabSz="11223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223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2236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223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2236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223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223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223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223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112233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/>
                <a:sym typeface="Arial" panose="020B0604020202020204"/>
              </a:rPr>
              <a:t>2.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Chọn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từ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ứng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với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mỗi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nghĩa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sau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:</a:t>
            </a:r>
          </a:p>
        </p:txBody>
      </p:sp>
      <p:sp>
        <p:nvSpPr>
          <p:cNvPr id="7" name="Oval 5" descr="Green marble">
            <a:extLst>
              <a:ext uri="{FF2B5EF4-FFF2-40B4-BE49-F238E27FC236}">
                <a16:creationId xmlns:a16="http://schemas.microsoft.com/office/drawing/2014/main" xmlns="" id="{1D7FC923-B190-48D6-9E0C-8E2DC936B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2513" y="1128687"/>
            <a:ext cx="1612900" cy="672246"/>
          </a:xfrm>
          <a:prstGeom prst="ellipse">
            <a:avLst/>
          </a:prstGeom>
          <a:solidFill>
            <a:srgbClr val="FFFF9E"/>
          </a:solidFill>
          <a:ln w="38100">
            <a:solidFill>
              <a:schemeClr val="accent6">
                <a:lumMod val="40000"/>
                <a:lumOff val="60000"/>
              </a:schemeClr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4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Nghĩa</a:t>
            </a:r>
          </a:p>
        </p:txBody>
      </p:sp>
      <p:sp>
        <p:nvSpPr>
          <p:cNvPr id="8" name="Oval 6" descr="Brown marble">
            <a:extLst>
              <a:ext uri="{FF2B5EF4-FFF2-40B4-BE49-F238E27FC236}">
                <a16:creationId xmlns:a16="http://schemas.microsoft.com/office/drawing/2014/main" xmlns="" id="{B173041A-51DB-4696-B992-8096DD1A8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9392" y="1128831"/>
            <a:ext cx="1198563" cy="672246"/>
          </a:xfrm>
          <a:prstGeom prst="ellipse">
            <a:avLst/>
          </a:prstGeom>
          <a:solidFill>
            <a:srgbClr val="5CFFFF"/>
          </a:solidFill>
          <a:ln w="38100">
            <a:solidFill>
              <a:schemeClr val="accent6">
                <a:lumMod val="40000"/>
                <a:lumOff val="60000"/>
              </a:schemeClr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4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Từ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xmlns="" id="{6C2F20BB-EB8E-4F99-97E1-E4A7900AA4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6" y="1843835"/>
            <a:ext cx="7151488" cy="954107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377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a,</a:t>
            </a:r>
            <a:r>
              <a:rPr kumimoji="0" lang="vi-VN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lòng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dạ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gắn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bó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với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lý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tưởng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,</a:t>
            </a:r>
            <a:r>
              <a:rPr kumimoji="0" lang="vi-VN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tổ chức hay với người nào đó.</a:t>
            </a: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xmlns="" id="{A32CC0A7-2EFC-4D90-92DB-DBEE98ACB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721" y="3208692"/>
            <a:ext cx="7151488" cy="857977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2" name="Text Box 12">
            <a:extLst>
              <a:ext uri="{FF2B5EF4-FFF2-40B4-BE49-F238E27FC236}">
                <a16:creationId xmlns:a16="http://schemas.microsoft.com/office/drawing/2014/main" xmlns="" id="{FEEC41A9-273B-4FF9-8073-C10B3A733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6" y="3274922"/>
            <a:ext cx="71514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b,Trước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sau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như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không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gì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lay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chuyển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nổi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xmlns="" id="{0A4A4C2C-5CE5-4945-93F2-EC06C25FC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176" y="4122828"/>
            <a:ext cx="7151488" cy="785812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xmlns="" id="{6FD3D072-4E2D-4A68-B221-0B3F164DDA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176" y="5058329"/>
            <a:ext cx="7151488" cy="8763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xmlns="" id="{956B48B9-EA58-4637-B368-781F9F1FF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176" y="6002432"/>
            <a:ext cx="7151488" cy="636599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6" name="Text Box 16">
            <a:extLst>
              <a:ext uri="{FF2B5EF4-FFF2-40B4-BE49-F238E27FC236}">
                <a16:creationId xmlns:a16="http://schemas.microsoft.com/office/drawing/2014/main" xmlns="" id="{C6107834-E632-4297-B3D6-F12E0AA97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7" y="4226424"/>
            <a:ext cx="71514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c,Một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lòng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dạ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vì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việc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nghĩa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</a:t>
            </a:r>
          </a:p>
        </p:txBody>
      </p:sp>
      <p:sp>
        <p:nvSpPr>
          <p:cNvPr id="17" name="Text Box 17">
            <a:extLst>
              <a:ext uri="{FF2B5EF4-FFF2-40B4-BE49-F238E27FC236}">
                <a16:creationId xmlns:a16="http://schemas.microsoft.com/office/drawing/2014/main" xmlns="" id="{3C3CDBE0-9AFA-4BAB-8483-9EF996D41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7" y="5114428"/>
            <a:ext cx="71514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d,Ăn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ở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nhân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hậu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thành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thật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trước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sau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như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</a:t>
            </a:r>
          </a:p>
        </p:txBody>
      </p:sp>
      <p:sp>
        <p:nvSpPr>
          <p:cNvPr id="18" name="Text Box 18">
            <a:extLst>
              <a:ext uri="{FF2B5EF4-FFF2-40B4-BE49-F238E27FC236}">
                <a16:creationId xmlns:a16="http://schemas.microsoft.com/office/drawing/2014/main" xmlns="" id="{4D443F50-7357-4BD1-82E3-7A197C7E1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6" y="6042524"/>
            <a:ext cx="71514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e,Ngay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thẳng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thật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thà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</a:t>
            </a: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xmlns="" id="{1E1FFA56-0F88-4573-96BD-8000E3199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2264" y="1964390"/>
            <a:ext cx="2438400" cy="898883"/>
          </a:xfrm>
          <a:prstGeom prst="rect">
            <a:avLst/>
          </a:prstGeom>
          <a:noFill/>
          <a:ln w="12700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20" name="Text Box 20">
            <a:extLst>
              <a:ext uri="{FF2B5EF4-FFF2-40B4-BE49-F238E27FC236}">
                <a16:creationId xmlns:a16="http://schemas.microsoft.com/office/drawing/2014/main" xmlns="" id="{6FFD00CE-3012-4E9C-B5F5-B8D483954B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8463" y="5045799"/>
            <a:ext cx="24510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  trung thực</a:t>
            </a:r>
          </a:p>
        </p:txBody>
      </p:sp>
      <p:sp>
        <p:nvSpPr>
          <p:cNvPr id="21" name="Text Box 21">
            <a:extLst>
              <a:ext uri="{FF2B5EF4-FFF2-40B4-BE49-F238E27FC236}">
                <a16:creationId xmlns:a16="http://schemas.microsoft.com/office/drawing/2014/main" xmlns="" id="{DD184DB7-F642-4129-8706-4AC232A27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8463" y="2154115"/>
            <a:ext cx="24510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4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 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trung thành</a:t>
            </a:r>
          </a:p>
        </p:txBody>
      </p:sp>
      <p:sp>
        <p:nvSpPr>
          <p:cNvPr id="22" name="Rectangle 22">
            <a:extLst>
              <a:ext uri="{FF2B5EF4-FFF2-40B4-BE49-F238E27FC236}">
                <a16:creationId xmlns:a16="http://schemas.microsoft.com/office/drawing/2014/main" xmlns="" id="{4539A153-8D7F-4535-B3D1-F1D56A4E8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2264" y="3029719"/>
            <a:ext cx="2438400" cy="857977"/>
          </a:xfrm>
          <a:prstGeom prst="rect">
            <a:avLst/>
          </a:prstGeom>
          <a:noFill/>
          <a:ln w="12700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xmlns="" id="{CE31CA1D-807F-4E44-A5EF-4E0AAABB5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4964" y="4028428"/>
            <a:ext cx="2438400" cy="785812"/>
          </a:xfrm>
          <a:prstGeom prst="rect">
            <a:avLst/>
          </a:prstGeom>
          <a:noFill/>
          <a:ln w="12700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24" name="Rectangle 25">
            <a:extLst>
              <a:ext uri="{FF2B5EF4-FFF2-40B4-BE49-F238E27FC236}">
                <a16:creationId xmlns:a16="http://schemas.microsoft.com/office/drawing/2014/main" xmlns="" id="{E835AC29-9C84-4DDD-AB4E-C71D8F050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0608" y="5963559"/>
            <a:ext cx="2438400" cy="755894"/>
          </a:xfrm>
          <a:prstGeom prst="rect">
            <a:avLst/>
          </a:prstGeom>
          <a:noFill/>
          <a:ln w="12700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25" name="Text Box 26">
            <a:extLst>
              <a:ext uri="{FF2B5EF4-FFF2-40B4-BE49-F238E27FC236}">
                <a16:creationId xmlns:a16="http://schemas.microsoft.com/office/drawing/2014/main" xmlns="" id="{F46A1107-EA99-48C9-BAAE-958A75F3C5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8463" y="3158471"/>
            <a:ext cx="21129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4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  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trung hậu</a:t>
            </a:r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xmlns="" id="{51B5C02A-1683-4748-BC8C-DAD098446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8464" y="4145603"/>
            <a:ext cx="23622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  trung kiên</a:t>
            </a:r>
          </a:p>
        </p:txBody>
      </p:sp>
      <p:sp>
        <p:nvSpPr>
          <p:cNvPr id="27" name="Text Box 28">
            <a:extLst>
              <a:ext uri="{FF2B5EF4-FFF2-40B4-BE49-F238E27FC236}">
                <a16:creationId xmlns:a16="http://schemas.microsoft.com/office/drawing/2014/main" xmlns="" id="{384A5BFA-9233-4841-805C-B6EB06137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9115" y="6042394"/>
            <a:ext cx="23298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4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 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trung nghĩa</a:t>
            </a:r>
          </a:p>
        </p:txBody>
      </p:sp>
      <p:sp>
        <p:nvSpPr>
          <p:cNvPr id="33" name="Rectangle 23">
            <a:extLst>
              <a:ext uri="{FF2B5EF4-FFF2-40B4-BE49-F238E27FC236}">
                <a16:creationId xmlns:a16="http://schemas.microsoft.com/office/drawing/2014/main" xmlns="" id="{6E73CBC7-1813-47D4-AD2F-5243F7C59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4964" y="4950225"/>
            <a:ext cx="2438400" cy="785812"/>
          </a:xfrm>
          <a:prstGeom prst="rect">
            <a:avLst/>
          </a:prstGeom>
          <a:noFill/>
          <a:ln w="12700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28" name="Line 29">
            <a:extLst>
              <a:ext uri="{FF2B5EF4-FFF2-40B4-BE49-F238E27FC236}">
                <a16:creationId xmlns:a16="http://schemas.microsoft.com/office/drawing/2014/main" xmlns="" id="{E47C9DF7-8E4E-4076-9266-10C2716D81BE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2664" y="2581828"/>
            <a:ext cx="6096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29" name="Line 30">
            <a:extLst>
              <a:ext uri="{FF2B5EF4-FFF2-40B4-BE49-F238E27FC236}">
                <a16:creationId xmlns:a16="http://schemas.microsoft.com/office/drawing/2014/main" xmlns="" id="{D7C77509-B598-4CE5-B492-4AB31B366618}"/>
              </a:ext>
            </a:extLst>
          </p:cNvPr>
          <p:cNvSpPr>
            <a:spLocks noChangeShapeType="1"/>
          </p:cNvSpPr>
          <p:nvPr/>
        </p:nvSpPr>
        <p:spPr bwMode="auto">
          <a:xfrm>
            <a:off x="7705364" y="3529565"/>
            <a:ext cx="609600" cy="102076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30" name="Line 31">
            <a:extLst>
              <a:ext uri="{FF2B5EF4-FFF2-40B4-BE49-F238E27FC236}">
                <a16:creationId xmlns:a16="http://schemas.microsoft.com/office/drawing/2014/main" xmlns="" id="{9027DE0E-1049-49A7-A219-2949B6560EE8}"/>
              </a:ext>
            </a:extLst>
          </p:cNvPr>
          <p:cNvSpPr>
            <a:spLocks noChangeShapeType="1"/>
          </p:cNvSpPr>
          <p:nvPr/>
        </p:nvSpPr>
        <p:spPr bwMode="auto">
          <a:xfrm>
            <a:off x="7705365" y="4563029"/>
            <a:ext cx="596900" cy="18669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31" name="Line 32">
            <a:extLst>
              <a:ext uri="{FF2B5EF4-FFF2-40B4-BE49-F238E27FC236}">
                <a16:creationId xmlns:a16="http://schemas.microsoft.com/office/drawing/2014/main" xmlns="" id="{830B1694-CB55-45D9-96D8-06277CD914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81209" y="3448817"/>
            <a:ext cx="633756" cy="186690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32" name="Line 33">
            <a:extLst>
              <a:ext uri="{FF2B5EF4-FFF2-40B4-BE49-F238E27FC236}">
                <a16:creationId xmlns:a16="http://schemas.microsoft.com/office/drawing/2014/main" xmlns="" id="{CBAD9228-1B03-4555-A083-951562D237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05365" y="5363128"/>
            <a:ext cx="595313" cy="1066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9406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34" name="Group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957842"/>
              </p:ext>
            </p:extLst>
          </p:nvPr>
        </p:nvGraphicFramePr>
        <p:xfrm>
          <a:off x="1524000" y="2633928"/>
          <a:ext cx="9144000" cy="1676400"/>
        </p:xfrm>
        <a:graphic>
          <a:graphicData uri="http://schemas.openxmlformats.org/drawingml/2006/table">
            <a:tbl>
              <a:tblPr/>
              <a:tblGrid>
                <a:gridCol w="2895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48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24000" y="2633928"/>
            <a:ext cx="28194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 Trung có nghĩa là                        </a:t>
            </a:r>
            <a:r>
              <a:rPr lang="en-US" altLang="en-US" sz="2400" b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“ở giữa”. 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0" y="3395928"/>
            <a:ext cx="2895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b. Trung có nghĩa là                                              </a:t>
            </a:r>
            <a:r>
              <a:rPr lang="en-US" altLang="en-US" sz="2400" b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 một lòng một dạ”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1235075" y="368995"/>
            <a:ext cx="1036118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3. 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Xếp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ghép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ngoặc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nhóm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dựa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nghĩa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alt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</p:txBody>
      </p: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1745335" y="1843782"/>
            <a:ext cx="2072236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thu,</a:t>
            </a:r>
            <a:endParaRPr lang="en-US" altLang="en-US" sz="320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3719728" y="1280225"/>
            <a:ext cx="241760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thành,</a:t>
            </a:r>
          </a:p>
        </p:txBody>
      </p:sp>
      <p:sp>
        <p:nvSpPr>
          <p:cNvPr id="7209" name="Text Box 41"/>
          <p:cNvSpPr txBox="1">
            <a:spLocks noChangeArrowheads="1"/>
          </p:cNvSpPr>
          <p:nvPr/>
        </p:nvSpPr>
        <p:spPr bwMode="auto">
          <a:xfrm>
            <a:off x="7873100" y="1843619"/>
            <a:ext cx="2244922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alt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alt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en-US" altLang="en-US" sz="32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10" name="Text Box 42"/>
          <p:cNvSpPr txBox="1">
            <a:spLocks noChangeArrowheads="1"/>
          </p:cNvSpPr>
          <p:nvPr/>
        </p:nvSpPr>
        <p:spPr bwMode="auto">
          <a:xfrm>
            <a:off x="6137337" y="1234363"/>
            <a:ext cx="273454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alt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nghĩa</a:t>
            </a:r>
            <a:r>
              <a:rPr lang="en-US" alt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sp>
        <p:nvSpPr>
          <p:cNvPr id="7211" name="Text Box 43"/>
          <p:cNvSpPr txBox="1">
            <a:spLocks noChangeArrowheads="1"/>
          </p:cNvSpPr>
          <p:nvPr/>
        </p:nvSpPr>
        <p:spPr bwMode="auto">
          <a:xfrm>
            <a:off x="8464971" y="1296154"/>
            <a:ext cx="215857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alt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thực</a:t>
            </a:r>
            <a:r>
              <a:rPr lang="en-US" alt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sp>
        <p:nvSpPr>
          <p:cNvPr id="7212" name="Text Box 44"/>
          <p:cNvSpPr txBox="1">
            <a:spLocks noChangeArrowheads="1"/>
          </p:cNvSpPr>
          <p:nvPr/>
        </p:nvSpPr>
        <p:spPr bwMode="auto">
          <a:xfrm>
            <a:off x="3671212" y="1782441"/>
            <a:ext cx="22449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alt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hậu</a:t>
            </a:r>
            <a:r>
              <a:rPr lang="en-US" alt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,</a:t>
            </a:r>
          </a:p>
        </p:txBody>
      </p:sp>
      <p:sp>
        <p:nvSpPr>
          <p:cNvPr id="7213" name="Text Box 45"/>
          <p:cNvSpPr txBox="1">
            <a:spLocks noChangeArrowheads="1"/>
          </p:cNvSpPr>
          <p:nvPr/>
        </p:nvSpPr>
        <p:spPr bwMode="auto">
          <a:xfrm>
            <a:off x="5817257" y="1880929"/>
            <a:ext cx="2158579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alt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alt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altLang="en-US" sz="32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14" name="Text Box 46"/>
          <p:cNvSpPr txBox="1">
            <a:spLocks noChangeArrowheads="1"/>
          </p:cNvSpPr>
          <p:nvPr/>
        </p:nvSpPr>
        <p:spPr bwMode="auto">
          <a:xfrm>
            <a:off x="1412875" y="1304897"/>
            <a:ext cx="338079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(trung bình,</a:t>
            </a:r>
          </a:p>
        </p:txBody>
      </p:sp>
      <p:sp>
        <p:nvSpPr>
          <p:cNvPr id="7220" name="Text Box 52"/>
          <p:cNvSpPr txBox="1">
            <a:spLocks noChangeArrowheads="1"/>
          </p:cNvSpPr>
          <p:nvPr/>
        </p:nvSpPr>
        <p:spPr bwMode="auto">
          <a:xfrm>
            <a:off x="4419600" y="2786328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trung thu, </a:t>
            </a:r>
            <a:endParaRPr lang="en-US" altLang="en-US" sz="24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21" name="Text Box 53"/>
          <p:cNvSpPr txBox="1">
            <a:spLocks noChangeArrowheads="1"/>
          </p:cNvSpPr>
          <p:nvPr/>
        </p:nvSpPr>
        <p:spPr bwMode="auto">
          <a:xfrm>
            <a:off x="4419600" y="3402278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trung thành, </a:t>
            </a:r>
            <a:endParaRPr lang="en-US" altLang="en-US" sz="24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24" name="Text Box 56"/>
          <p:cNvSpPr txBox="1">
            <a:spLocks noChangeArrowheads="1"/>
          </p:cNvSpPr>
          <p:nvPr/>
        </p:nvSpPr>
        <p:spPr bwMode="auto">
          <a:xfrm>
            <a:off x="8794750" y="2865703"/>
            <a:ext cx="18288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tâm.</a:t>
            </a:r>
            <a:endParaRPr lang="en-US" altLang="en-US" sz="260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25" name="Text Box 57"/>
          <p:cNvSpPr txBox="1">
            <a:spLocks noChangeArrowheads="1"/>
          </p:cNvSpPr>
          <p:nvPr/>
        </p:nvSpPr>
        <p:spPr bwMode="auto">
          <a:xfrm>
            <a:off x="6781800" y="3402278"/>
            <a:ext cx="20574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nghĩa,</a:t>
            </a:r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8763000" y="3402278"/>
            <a:ext cx="1905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thực,</a:t>
            </a: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6781800" y="3811853"/>
            <a:ext cx="1981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hậu,</a:t>
            </a:r>
          </a:p>
        </p:txBody>
      </p:sp>
      <p:sp>
        <p:nvSpPr>
          <p:cNvPr id="7228" name="Text Box 60"/>
          <p:cNvSpPr txBox="1">
            <a:spLocks noChangeArrowheads="1"/>
          </p:cNvSpPr>
          <p:nvPr/>
        </p:nvSpPr>
        <p:spPr bwMode="auto">
          <a:xfrm>
            <a:off x="8801100" y="3900753"/>
            <a:ext cx="19050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kiên.</a:t>
            </a:r>
            <a:endParaRPr lang="en-US" altLang="en-US" sz="260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29" name="Text Box 61"/>
          <p:cNvSpPr txBox="1">
            <a:spLocks noChangeArrowheads="1"/>
          </p:cNvSpPr>
          <p:nvPr/>
        </p:nvSpPr>
        <p:spPr bwMode="auto">
          <a:xfrm>
            <a:off x="6781800" y="2797440"/>
            <a:ext cx="1981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bình,</a:t>
            </a:r>
          </a:p>
        </p:txBody>
      </p:sp>
    </p:spTree>
    <p:extLst>
      <p:ext uri="{BB962C8B-B14F-4D97-AF65-F5344CB8AC3E}">
        <p14:creationId xmlns:p14="http://schemas.microsoft.com/office/powerpoint/2010/main" val="2695713031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12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64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16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68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16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560"/>
                            </p:stCondLst>
                            <p:childTnLst>
                              <p:par>
                                <p:cTn id="4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440"/>
                            </p:stCondLst>
                            <p:childTnLst>
                              <p:par>
                                <p:cTn id="5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7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7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7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7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34" dur="500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7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7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45" dur="500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7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7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56" dur="500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206" grpId="0"/>
      <p:bldP spid="7207" grpId="0"/>
      <p:bldP spid="7207" grpId="1"/>
      <p:bldP spid="7208" grpId="0"/>
      <p:bldP spid="7208" grpId="1"/>
      <p:bldP spid="7209" grpId="0"/>
      <p:bldP spid="7209" grpId="1"/>
      <p:bldP spid="7210" grpId="0"/>
      <p:bldP spid="7210" grpId="1"/>
      <p:bldP spid="7211" grpId="0"/>
      <p:bldP spid="7211" grpId="1"/>
      <p:bldP spid="7212" grpId="0"/>
      <p:bldP spid="7212" grpId="1"/>
      <p:bldP spid="7213" grpId="0"/>
      <p:bldP spid="7213" grpId="1"/>
      <p:bldP spid="7214" grpId="0"/>
      <p:bldP spid="7214" grpId="1"/>
      <p:bldP spid="7220" grpId="0"/>
      <p:bldP spid="7221" grpId="0"/>
      <p:bldP spid="7224" grpId="0"/>
      <p:bldP spid="7225" grpId="0"/>
      <p:bldP spid="7226" grpId="0"/>
      <p:bldP spid="7227" grpId="0"/>
      <p:bldP spid="7228" grpId="0"/>
      <p:bldP spid="72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Shape 9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ounded Rectangle 7">
            <a:extLst>
              <a:ext uri="{FF2B5EF4-FFF2-40B4-BE49-F238E27FC236}">
                <a16:creationId xmlns:a16="http://schemas.microsoft.com/office/drawing/2014/main" xmlns="" id="{3ECA64CD-F204-4BD2-BA48-3169F7124B2B}"/>
              </a:ext>
            </a:extLst>
          </p:cNvPr>
          <p:cNvSpPr/>
          <p:nvPr/>
        </p:nvSpPr>
        <p:spPr>
          <a:xfrm>
            <a:off x="2047124" y="427816"/>
            <a:ext cx="7163391" cy="1574700"/>
          </a:xfrm>
          <a:prstGeom prst="roundRect">
            <a:avLst/>
          </a:prstGeom>
          <a:solidFill>
            <a:schemeClr val="bg1">
              <a:lumMod val="90000"/>
            </a:schemeClr>
          </a:solidFill>
          <a:ln w="254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just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en-US" sz="3200" b="1" i="0" u="sng" strike="noStrike" kern="0" cap="none" spc="0" normalizeH="0" baseline="0" noProof="0" dirty="0">
              <a:ln>
                <a:noFill/>
              </a:ln>
              <a:solidFill>
                <a:srgbClr val="C433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  <a:p>
            <a:pPr lvl="0" defTabSz="1219170">
              <a:buClr>
                <a:srgbClr val="000000"/>
              </a:buClr>
              <a:buSzPts val="1100"/>
              <a:defRPr/>
            </a:pPr>
            <a:r>
              <a:rPr lang="en-US" sz="3200" b="1" kern="0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Trung</a:t>
            </a:r>
            <a:r>
              <a:rPr lang="en-US" sz="3200" b="1" kern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3200" b="1" kern="0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thu</a:t>
            </a:r>
            <a:r>
              <a:rPr kumimoji="0" lang="en-US" sz="3200" b="1" i="0" u="none" strike="noStrike" kern="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: </a:t>
            </a:r>
            <a:r>
              <a:rPr lang="en-US" sz="3200" b="1" kern="0" dirty="0" err="1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R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ằm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tháng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tám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ngày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tết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của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trẻ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em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theo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phong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tục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cổ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truyền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và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được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diễn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ra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vào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giữa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mùa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thu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</a:t>
            </a:r>
            <a:endParaRPr lang="en-US" sz="3200" kern="0" dirty="0">
              <a:solidFill>
                <a:srgbClr val="7030A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1" i="0" u="none" strike="noStrike" kern="0" cap="none" spc="0" normalizeH="0" baseline="0" noProof="0" dirty="0">
              <a:ln>
                <a:noFill/>
              </a:ln>
              <a:solidFill>
                <a:srgbClr val="C433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54" name="Rounded Rectangle 7">
            <a:extLst>
              <a:ext uri="{FF2B5EF4-FFF2-40B4-BE49-F238E27FC236}">
                <a16:creationId xmlns:a16="http://schemas.microsoft.com/office/drawing/2014/main" xmlns="" id="{3ECA64CD-F204-4BD2-BA48-3169F7124B2B}"/>
              </a:ext>
            </a:extLst>
          </p:cNvPr>
          <p:cNvSpPr/>
          <p:nvPr/>
        </p:nvSpPr>
        <p:spPr>
          <a:xfrm>
            <a:off x="1857343" y="2304439"/>
            <a:ext cx="7163391" cy="1574700"/>
          </a:xfrm>
          <a:prstGeom prst="roundRect">
            <a:avLst/>
          </a:prstGeom>
          <a:solidFill>
            <a:schemeClr val="bg1">
              <a:lumMod val="90000"/>
            </a:schemeClr>
          </a:solidFill>
          <a:ln w="254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Tx/>
              <a:buNone/>
              <a:tabLst/>
              <a:defRPr/>
            </a:pPr>
            <a:endParaRPr lang="en-US" sz="3200" b="1" u="sng" kern="0" dirty="0">
              <a:solidFill>
                <a:srgbClr val="C433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  <a:p>
            <a:pPr marL="0" marR="0" lvl="0" indent="0" algn="just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Trung</a:t>
            </a:r>
            <a:r>
              <a:rPr kumimoji="0" lang="en-US" sz="3200" b="1" i="0" u="none" strike="noStrike" kern="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b</a:t>
            </a:r>
            <a:r>
              <a:rPr lang="vi-VN" sz="3200" b="1" kern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ình</a:t>
            </a:r>
            <a:r>
              <a:rPr kumimoji="0" lang="en-US" sz="3200" b="1" i="0" u="none" strike="noStrike" kern="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:</a:t>
            </a:r>
            <a:r>
              <a:rPr kumimoji="0" lang="en-US" sz="3200" b="1" i="0" u="none" strike="noStrike" kern="0" cap="none" spc="0" normalizeH="0" baseline="0" noProof="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Ở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vào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khoảng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giữa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của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hai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cực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trong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bậc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thang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đánh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giá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1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55" name="Rounded Rectangle 7">
            <a:extLst>
              <a:ext uri="{FF2B5EF4-FFF2-40B4-BE49-F238E27FC236}">
                <a16:creationId xmlns:a16="http://schemas.microsoft.com/office/drawing/2014/main" xmlns="" id="{28CAC058-914E-4160-8414-612311B26D06}"/>
              </a:ext>
            </a:extLst>
          </p:cNvPr>
          <p:cNvSpPr/>
          <p:nvPr/>
        </p:nvSpPr>
        <p:spPr>
          <a:xfrm>
            <a:off x="1857342" y="4072374"/>
            <a:ext cx="7163391" cy="1574700"/>
          </a:xfrm>
          <a:prstGeom prst="roundRect">
            <a:avLst/>
          </a:prstGeom>
          <a:solidFill>
            <a:schemeClr val="bg1">
              <a:lumMod val="90000"/>
            </a:schemeClr>
          </a:solidFill>
          <a:ln w="254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just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en-US" sz="3200" b="1" i="0" u="sng" strike="noStrike" kern="0" cap="none" spc="0" normalizeH="0" baseline="0" noProof="0" dirty="0">
              <a:ln>
                <a:noFill/>
              </a:ln>
              <a:solidFill>
                <a:srgbClr val="C433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  <a:p>
            <a:pPr marL="0" marR="0" lvl="0" indent="0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Trung</a:t>
            </a:r>
            <a:r>
              <a:rPr kumimoji="0" lang="en-US" sz="3200" b="1" i="0" u="none" strike="noStrike" kern="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t</a:t>
            </a:r>
            <a:r>
              <a:rPr lang="vi-VN" sz="3200" b="1" kern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âm</a:t>
            </a:r>
            <a:r>
              <a:rPr kumimoji="0" lang="en-US" sz="3200" b="1" i="0" u="none" strike="noStrike" kern="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: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Phần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giữa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của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khoảng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vi-V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 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không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gian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1" i="0" u="none" strike="noStrike" kern="0" cap="none" spc="0" normalizeH="0" baseline="0" noProof="0" dirty="0">
              <a:ln>
                <a:noFill/>
              </a:ln>
              <a:solidFill>
                <a:srgbClr val="C433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744217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|58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|5.5|4.2|4.7|4|8.8|8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6.1|6.7|3.5|4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6.1|6.7|3.5|4.8"/>
</p:tagLst>
</file>

<file path=ppt/theme/theme1.xml><?xml version="1.0" encoding="utf-8"?>
<a:theme xmlns:a="http://schemas.openxmlformats.org/drawingml/2006/main" name="1_Office Theme">
  <a:themeElements>
    <a:clrScheme name="炫彩扁平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BF53"/>
      </a:accent1>
      <a:accent2>
        <a:srgbClr val="F17475"/>
      </a:accent2>
      <a:accent3>
        <a:srgbClr val="01B3C5"/>
      </a:accent3>
      <a:accent4>
        <a:srgbClr val="77448C"/>
      </a:accent4>
      <a:accent5>
        <a:srgbClr val="00AF92"/>
      </a:accent5>
      <a:accent6>
        <a:srgbClr val="C65885"/>
      </a:accent6>
      <a:hlink>
        <a:srgbClr val="FCC79F"/>
      </a:hlink>
      <a:folHlink>
        <a:srgbClr val="869FB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2248</TotalTime>
  <Words>1056</Words>
  <Application>Microsoft Office PowerPoint</Application>
  <PresentationFormat>Widescreen</PresentationFormat>
  <Paragraphs>112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宋体</vt:lpstr>
      <vt:lpstr>Arial</vt:lpstr>
      <vt:lpstr>Calibri</vt:lpstr>
      <vt:lpstr>Chewy</vt:lpstr>
      <vt:lpstr>等线</vt:lpstr>
      <vt:lpstr>ITC Avant Garde Std Bk</vt:lpstr>
      <vt:lpstr>Nunito</vt:lpstr>
      <vt:lpstr>Times New Roman</vt:lpstr>
      <vt:lpstr>Verdana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ĐÀO THỊ HƯỜNG</dc:creator>
  <cp:lastModifiedBy>Thuy Ninh</cp:lastModifiedBy>
  <cp:revision>231</cp:revision>
  <dcterms:created xsi:type="dcterms:W3CDTF">2021-08-30T12:54:53Z</dcterms:created>
  <dcterms:modified xsi:type="dcterms:W3CDTF">2022-10-14T03:36:04Z</dcterms:modified>
</cp:coreProperties>
</file>