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1"/>
  </p:notesMasterIdLst>
  <p:sldIdLst>
    <p:sldId id="285" r:id="rId2"/>
    <p:sldId id="287" r:id="rId3"/>
    <p:sldId id="320" r:id="rId4"/>
    <p:sldId id="361" r:id="rId5"/>
    <p:sldId id="363" r:id="rId6"/>
    <p:sldId id="364" r:id="rId7"/>
    <p:sldId id="365" r:id="rId8"/>
    <p:sldId id="367" r:id="rId9"/>
    <p:sldId id="286" r:id="rId10"/>
    <p:sldId id="415" r:id="rId11"/>
    <p:sldId id="416" r:id="rId12"/>
    <p:sldId id="417" r:id="rId13"/>
    <p:sldId id="419" r:id="rId14"/>
    <p:sldId id="262" r:id="rId15"/>
    <p:sldId id="256" r:id="rId16"/>
    <p:sldId id="418" r:id="rId17"/>
    <p:sldId id="257" r:id="rId18"/>
    <p:sldId id="258" r:id="rId19"/>
    <p:sldId id="259" r:id="rId20"/>
  </p:sldIdLst>
  <p:sldSz cx="12192000" cy="6858000"/>
  <p:notesSz cx="6858000" cy="9144000"/>
  <p:embeddedFontLs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UTM Wedding K&amp;T" panose="02040603050506020204" pitchFamily="18" charset="0"/>
      <p:regular r:id="rId26"/>
    </p:embeddedFont>
    <p:embeddedFont>
      <p:font typeface="Calibri Light" panose="020F0302020204030204" pitchFamily="34" charset="0"/>
      <p:regular r:id="rId27"/>
      <p:italic r:id="rId28"/>
    </p:embeddedFont>
    <p:embeddedFont>
      <p:font typeface="HP001 4 hàng" panose="020B0603050302020204" pitchFamily="34" charset="0"/>
      <p:regular r:id="rId29"/>
      <p:bold r:id="rId30"/>
    </p:embeddedFont>
    <p:embeddedFont>
      <p:font typeface="等线" panose="020B0604020202020204" charset="-122"/>
      <p:regular r:id="rId31"/>
      <p:bold r:id="rId32"/>
    </p:embeddedFont>
    <p:embeddedFont>
      <p:font typeface="UTM Flavour" panose="02040603050506020204" pitchFamily="18" charset="0"/>
      <p:regular r:id="rId33"/>
    </p:embeddedFont>
    <p:embeddedFont>
      <p:font typeface="UTM Showcard" panose="02040603050506020204" pitchFamily="18" charset="0"/>
      <p:regular r:id="rId34"/>
    </p:embeddedFont>
    <p:embeddedFont>
      <p:font typeface=".VnTime" panose="020B7200000000000000" pitchFamily="34" charset="0"/>
      <p:regular r:id="rId35"/>
      <p:bold r:id="rId36"/>
      <p:italic r:id="rId37"/>
      <p:boldItalic r:id="rId38"/>
    </p:embeddedFont>
  </p:embeddedFontLst>
  <p:custDataLst>
    <p:tags r:id="rId39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E53F67"/>
    <a:srgbClr val="FFFFC5"/>
    <a:srgbClr val="348AA2"/>
    <a:srgbClr val="F34B73"/>
    <a:srgbClr val="F094AA"/>
    <a:srgbClr val="F4AEBF"/>
    <a:srgbClr val="ED7793"/>
    <a:srgbClr val="EB6100"/>
    <a:srgbClr val="BC474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137" autoAdjust="0"/>
    <p:restoredTop sz="94660"/>
  </p:normalViewPr>
  <p:slideViewPr>
    <p:cSldViewPr snapToGrid="0">
      <p:cViewPr varScale="1">
        <p:scale>
          <a:sx n="72" d="100"/>
          <a:sy n="72" d="100"/>
        </p:scale>
        <p:origin x="54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33" d="100"/>
        <a:sy n="33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9" Type="http://schemas.openxmlformats.org/officeDocument/2006/relationships/tags" Target="tags/tag1.xml"/><Relationship Id="rId21" Type="http://schemas.openxmlformats.org/officeDocument/2006/relationships/notesMaster" Target="notesMasters/notesMaster1.xml"/><Relationship Id="rId34" Type="http://schemas.openxmlformats.org/officeDocument/2006/relationships/font" Target="fonts/font13.fntdata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8.fntdata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font" Target="fonts/font16.fntdata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font" Target="fonts/font1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font" Target="fonts/font14.fntdata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38" Type="http://schemas.openxmlformats.org/officeDocument/2006/relationships/font" Target="fonts/font17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577D22-AD28-43FC-8EB4-B134A7D334C3}" type="datetimeFigureOut">
              <a:rPr lang="zh-CN" altLang="en-US" smtClean="0"/>
              <a:t>2022/10/4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8C8EFA-96ED-4A18-B46D-8BDC030E3A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63643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="" xmlns:a16="http://schemas.microsoft.com/office/drawing/2014/main" id="{E3A385EB-EEBD-4657-9862-29570E493BE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="" xmlns:a16="http://schemas.microsoft.com/office/drawing/2014/main" id="{9BDAB9DE-981B-48F0-975B-9DD43925394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="" xmlns:a16="http://schemas.microsoft.com/office/drawing/2014/main" id="{3FB1308A-4A88-4C9F-82F4-6F3BFD29744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30F4F8B-CFF3-4557-87C3-BC63CB3C522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962418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10/4/2022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22585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91655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diagram&#10;&#10;Description automatically generated">
            <a:extLst>
              <a:ext uri="{FF2B5EF4-FFF2-40B4-BE49-F238E27FC236}">
                <a16:creationId xmlns="" xmlns:a16="http://schemas.microsoft.com/office/drawing/2014/main" id="{F0FFBA72-DE19-43F3-855E-E080147AD21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32532" y="5521490"/>
            <a:ext cx="2174325" cy="187837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A7732F27-6255-4A9F-9531-ABF5D8FFF14F}"/>
              </a:ext>
            </a:extLst>
          </p:cNvPr>
          <p:cNvSpPr txBox="1"/>
          <p:nvPr userDrawn="1"/>
        </p:nvSpPr>
        <p:spPr>
          <a:xfrm>
            <a:off x="11410568" y="6480813"/>
            <a:ext cx="8034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E53F67"/>
                </a:solidFill>
                <a:latin typeface="UTM Flavour" panose="02040603050506020204" pitchFamily="18" charset="0"/>
              </a:rPr>
              <a:t>KTUTS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audio" Target="../media/audio2.wav"/><Relationship Id="rId7" Type="http://schemas.openxmlformats.org/officeDocument/2006/relationships/slide" Target="slide19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2.png"/><Relationship Id="rId11" Type="http://schemas.openxmlformats.org/officeDocument/2006/relationships/image" Target="../media/image35.png"/><Relationship Id="rId5" Type="http://schemas.openxmlformats.org/officeDocument/2006/relationships/slide" Target="slide17.xml"/><Relationship Id="rId10" Type="http://schemas.openxmlformats.org/officeDocument/2006/relationships/image" Target="../media/image34.png"/><Relationship Id="rId4" Type="http://schemas.openxmlformats.org/officeDocument/2006/relationships/image" Target="../media/image31.png"/><Relationship Id="rId9" Type="http://schemas.openxmlformats.org/officeDocument/2006/relationships/slide" Target="slide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gi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audio" Target="../media/audio4.wav"/><Relationship Id="rId7" Type="http://schemas.openxmlformats.org/officeDocument/2006/relationships/image" Target="../media/image38.png"/><Relationship Id="rId12" Type="http://schemas.openxmlformats.org/officeDocument/2006/relationships/image" Target="../media/image41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7.png"/><Relationship Id="rId11" Type="http://schemas.openxmlformats.org/officeDocument/2006/relationships/image" Target="../media/image40.png"/><Relationship Id="rId5" Type="http://schemas.openxmlformats.org/officeDocument/2006/relationships/image" Target="../media/image36.jpg"/><Relationship Id="rId10" Type="http://schemas.openxmlformats.org/officeDocument/2006/relationships/image" Target="../media/image39.png"/><Relationship Id="rId4" Type="http://schemas.openxmlformats.org/officeDocument/2006/relationships/audio" Target="../media/audio5.wav"/><Relationship Id="rId9" Type="http://schemas.openxmlformats.org/officeDocument/2006/relationships/slide" Target="slide15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" Target="slide15.xml"/><Relationship Id="rId3" Type="http://schemas.openxmlformats.org/officeDocument/2006/relationships/audio" Target="../media/audio4.wav"/><Relationship Id="rId7" Type="http://schemas.openxmlformats.org/officeDocument/2006/relationships/image" Target="../media/image38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7.png"/><Relationship Id="rId11" Type="http://schemas.openxmlformats.org/officeDocument/2006/relationships/image" Target="../media/image41.png"/><Relationship Id="rId5" Type="http://schemas.openxmlformats.org/officeDocument/2006/relationships/image" Target="../media/image36.jpg"/><Relationship Id="rId10" Type="http://schemas.openxmlformats.org/officeDocument/2006/relationships/image" Target="../media/image40.png"/><Relationship Id="rId4" Type="http://schemas.openxmlformats.org/officeDocument/2006/relationships/audio" Target="../media/audio5.wav"/><Relationship Id="rId9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39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6.jpg"/><Relationship Id="rId12" Type="http://schemas.openxmlformats.org/officeDocument/2006/relationships/slide" Target="slide15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5.wav"/><Relationship Id="rId11" Type="http://schemas.openxmlformats.org/officeDocument/2006/relationships/image" Target="../media/image41.png"/><Relationship Id="rId5" Type="http://schemas.openxmlformats.org/officeDocument/2006/relationships/audio" Target="../media/audio4.wav"/><Relationship Id="rId10" Type="http://schemas.openxmlformats.org/officeDocument/2006/relationships/image" Target="../media/image38.png"/><Relationship Id="rId4" Type="http://schemas.openxmlformats.org/officeDocument/2006/relationships/audio" Target="../media/audio3.wav"/><Relationship Id="rId9" Type="http://schemas.openxmlformats.org/officeDocument/2006/relationships/image" Target="../media/image37.png"/><Relationship Id="rId1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g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tags" Target="../tags/tag4.xml"/><Relationship Id="rId7" Type="http://schemas.openxmlformats.org/officeDocument/2006/relationships/image" Target="../media/image23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22.png"/><Relationship Id="rId11" Type="http://schemas.microsoft.com/office/2007/relationships/hdphoto" Target="../media/hdphoto1.wdp"/><Relationship Id="rId5" Type="http://schemas.openxmlformats.org/officeDocument/2006/relationships/image" Target="../media/image6.jpg"/><Relationship Id="rId10" Type="http://schemas.openxmlformats.org/officeDocument/2006/relationships/image" Target="../media/image26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2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F84B255B-C0D3-4B00-B990-D6E65D4AEF8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52" b="7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="" xmlns:a16="http://schemas.microsoft.com/office/drawing/2014/main" id="{775F75A8-E5B8-4C50-A209-6BDA97A66DD3}"/>
              </a:ext>
            </a:extLst>
          </p:cNvPr>
          <p:cNvSpPr txBox="1"/>
          <p:nvPr/>
        </p:nvSpPr>
        <p:spPr>
          <a:xfrm>
            <a:off x="2377440" y="4962770"/>
            <a:ext cx="7437120" cy="132343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en-US" altLang="zh-CN" sz="8000" b="1" dirty="0" err="1">
                <a:ln/>
                <a:gradFill flip="none" rotWithShape="1">
                  <a:gsLst>
                    <a:gs pos="0">
                      <a:srgbClr val="F2EC00">
                        <a:alpha val="94118"/>
                      </a:srgbClr>
                    </a:gs>
                    <a:gs pos="56000">
                      <a:srgbClr val="FFFA00">
                        <a:lumMod val="100000"/>
                      </a:srgbClr>
                    </a:gs>
                    <a:gs pos="100000">
                      <a:srgbClr val="FFFFC5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Wedding K&amp;T" panose="02040603050506020204" pitchFamily="18" charset="0"/>
                <a:ea typeface="包图小白体" panose="02010601030101010101" pitchFamily="2" charset="-122"/>
              </a:rPr>
              <a:t>Luyện</a:t>
            </a:r>
            <a:r>
              <a:rPr lang="en-US" altLang="zh-CN" sz="8000" b="1" dirty="0">
                <a:ln/>
                <a:gradFill flip="none" rotWithShape="1">
                  <a:gsLst>
                    <a:gs pos="0">
                      <a:srgbClr val="F2EC00">
                        <a:alpha val="94118"/>
                      </a:srgbClr>
                    </a:gs>
                    <a:gs pos="56000">
                      <a:srgbClr val="FFFA00">
                        <a:lumMod val="100000"/>
                      </a:srgbClr>
                    </a:gs>
                    <a:gs pos="100000">
                      <a:srgbClr val="FFFFC5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Wedding K&amp;T" panose="02040603050506020204" pitchFamily="18" charset="0"/>
                <a:ea typeface="包图小白体" panose="02010601030101010101" pitchFamily="2" charset="-122"/>
              </a:rPr>
              <a:t> </a:t>
            </a:r>
            <a:r>
              <a:rPr lang="en-US" altLang="zh-CN" sz="8000" b="1" dirty="0" err="1">
                <a:ln/>
                <a:gradFill flip="none" rotWithShape="1">
                  <a:gsLst>
                    <a:gs pos="0">
                      <a:srgbClr val="F2EC00">
                        <a:alpha val="94118"/>
                      </a:srgbClr>
                    </a:gs>
                    <a:gs pos="56000">
                      <a:srgbClr val="FFFA00">
                        <a:lumMod val="100000"/>
                      </a:srgbClr>
                    </a:gs>
                    <a:gs pos="100000">
                      <a:srgbClr val="FFFFC5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Wedding K&amp;T" panose="02040603050506020204" pitchFamily="18" charset="0"/>
                <a:ea typeface="包图小白体" panose="02010601030101010101" pitchFamily="2" charset="-122"/>
              </a:rPr>
              <a:t>từ</a:t>
            </a:r>
            <a:r>
              <a:rPr lang="en-US" altLang="zh-CN" sz="8000" b="1" dirty="0">
                <a:ln/>
                <a:gradFill flip="none" rotWithShape="1">
                  <a:gsLst>
                    <a:gs pos="0">
                      <a:srgbClr val="F2EC00">
                        <a:alpha val="94118"/>
                      </a:srgbClr>
                    </a:gs>
                    <a:gs pos="56000">
                      <a:srgbClr val="FFFA00">
                        <a:lumMod val="100000"/>
                      </a:srgbClr>
                    </a:gs>
                    <a:gs pos="100000">
                      <a:srgbClr val="FFFFC5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Wedding K&amp;T" panose="02040603050506020204" pitchFamily="18" charset="0"/>
                <a:ea typeface="包图小白体" panose="02010601030101010101" pitchFamily="2" charset="-122"/>
              </a:rPr>
              <a:t> </a:t>
            </a:r>
            <a:r>
              <a:rPr lang="en-US" altLang="zh-CN" sz="8000" b="1" dirty="0" err="1">
                <a:ln/>
                <a:gradFill flip="none" rotWithShape="1">
                  <a:gsLst>
                    <a:gs pos="0">
                      <a:srgbClr val="F2EC00">
                        <a:alpha val="94118"/>
                      </a:srgbClr>
                    </a:gs>
                    <a:gs pos="56000">
                      <a:srgbClr val="FFFA00">
                        <a:lumMod val="100000"/>
                      </a:srgbClr>
                    </a:gs>
                    <a:gs pos="100000">
                      <a:srgbClr val="FFFFC5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Wedding K&amp;T" panose="02040603050506020204" pitchFamily="18" charset="0"/>
                <a:ea typeface="包图小白体" panose="02010601030101010101" pitchFamily="2" charset="-122"/>
              </a:rPr>
              <a:t>và</a:t>
            </a:r>
            <a:r>
              <a:rPr lang="en-US" altLang="zh-CN" sz="8000" b="1" dirty="0">
                <a:ln/>
                <a:gradFill flip="none" rotWithShape="1">
                  <a:gsLst>
                    <a:gs pos="0">
                      <a:srgbClr val="F2EC00">
                        <a:alpha val="94118"/>
                      </a:srgbClr>
                    </a:gs>
                    <a:gs pos="56000">
                      <a:srgbClr val="FFFA00">
                        <a:lumMod val="100000"/>
                      </a:srgbClr>
                    </a:gs>
                    <a:gs pos="100000">
                      <a:srgbClr val="FFFFC5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Wedding K&amp;T" panose="02040603050506020204" pitchFamily="18" charset="0"/>
                <a:ea typeface="包图小白体" panose="02010601030101010101" pitchFamily="2" charset="-122"/>
              </a:rPr>
              <a:t> </a:t>
            </a:r>
            <a:r>
              <a:rPr lang="en-US" altLang="zh-CN" sz="8000" b="1" dirty="0" err="1">
                <a:ln/>
                <a:gradFill flip="none" rotWithShape="1">
                  <a:gsLst>
                    <a:gs pos="0">
                      <a:srgbClr val="F2EC00">
                        <a:alpha val="94118"/>
                      </a:srgbClr>
                    </a:gs>
                    <a:gs pos="56000">
                      <a:srgbClr val="FFFA00">
                        <a:lumMod val="100000"/>
                      </a:srgbClr>
                    </a:gs>
                    <a:gs pos="100000">
                      <a:srgbClr val="FFFFC5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Wedding K&amp;T" panose="02040603050506020204" pitchFamily="18" charset="0"/>
                <a:ea typeface="包图小白体" panose="02010601030101010101" pitchFamily="2" charset="-122"/>
              </a:rPr>
              <a:t>câu</a:t>
            </a:r>
            <a:endParaRPr lang="zh-CN" altLang="en-US" sz="8000" b="1" dirty="0">
              <a:ln/>
              <a:gradFill flip="none" rotWithShape="1">
                <a:gsLst>
                  <a:gs pos="0">
                    <a:srgbClr val="F2EC00">
                      <a:alpha val="94118"/>
                    </a:srgbClr>
                  </a:gs>
                  <a:gs pos="56000">
                    <a:srgbClr val="FFFA00">
                      <a:lumMod val="100000"/>
                    </a:srgbClr>
                  </a:gs>
                  <a:gs pos="100000">
                    <a:srgbClr val="FFFFC5"/>
                  </a:gs>
                </a:gsLst>
                <a:path path="shape">
                  <a:fillToRect l="50000" t="50000" r="50000" b="50000"/>
                </a:path>
                <a:tileRect/>
              </a:gradFill>
              <a:effectLst>
                <a:glow rad="63500">
                  <a:schemeClr val="accent6">
                    <a:satMod val="175000"/>
                    <a:alpha val="4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Wedding K&amp;T" panose="02040603050506020204" pitchFamily="18" charset="0"/>
              <a:ea typeface="包图小白体" panose="02010601030101010101" pitchFamily="2" charset="-122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="" xmlns:a16="http://schemas.microsoft.com/office/drawing/2014/main" id="{49EFA609-5CFC-47FD-AEAF-5CADB07FB8D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986"/>
          <a:stretch/>
        </p:blipFill>
        <p:spPr>
          <a:xfrm>
            <a:off x="3695915" y="217769"/>
            <a:ext cx="4571570" cy="4527232"/>
          </a:xfrm>
          <a:prstGeom prst="rect">
            <a:avLst/>
          </a:prstGeom>
        </p:spPr>
      </p:pic>
      <p:pic>
        <p:nvPicPr>
          <p:cNvPr id="7" name="Picture 6" descr="Icon&#10;&#10;Description automatically generated">
            <a:extLst>
              <a:ext uri="{FF2B5EF4-FFF2-40B4-BE49-F238E27FC236}">
                <a16:creationId xmlns="" xmlns:a16="http://schemas.microsoft.com/office/drawing/2014/main" id="{C80DBFEC-563A-4379-A8D7-D5EDFE895AD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679" y="-182525"/>
            <a:ext cx="3010786" cy="3010786"/>
          </a:xfrm>
          <a:prstGeom prst="rect">
            <a:avLst/>
          </a:prstGeom>
        </p:spPr>
      </p:pic>
      <p:pic>
        <p:nvPicPr>
          <p:cNvPr id="9" name="Picture 8" descr="A picture containing icon&#10;&#10;Description automatically generated">
            <a:extLst>
              <a:ext uri="{FF2B5EF4-FFF2-40B4-BE49-F238E27FC236}">
                <a16:creationId xmlns="" xmlns:a16="http://schemas.microsoft.com/office/drawing/2014/main" id="{06F3FD81-D8AB-4F77-9565-7B75FB1183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7040" y="2298826"/>
            <a:ext cx="3133060" cy="3133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62748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50"/>
                            </p:stCondLst>
                            <p:childTnLst>
                              <p:par>
                                <p:cTn id="2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6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266 0.025 C 0.03867 0.04004 0.06328 0.05602 0.07357 0.02569 C 0.08789 -0.01574 0.01667 -0.10023 0.03411 -0.1507 C 0.05 -0.1963 0.10495 -0.10139 0.12031 -0.14537 C 0.13594 -0.18982 0.08216 -0.21806 0.09883 -0.2669 C 0.11458 -0.31042 0.13659 -0.25139 0.15026 -0.29051 C 0.16341 -0.32801 0.13294 -0.33496 0.14479 -0.36852 C 0.15221 -0.38889 0.15911 -0.38357 0.16471 -0.37963 " pathEditMode="relative" rAng="18120000" ptsTypes="AAAAAAAA">
                                      <p:cBhvr>
                                        <p:cTn id="3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22" y="-20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29239F97-1E3E-4F93-BDA3-E9692D41F9C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40" r="15949"/>
          <a:stretch/>
        </p:blipFill>
        <p:spPr>
          <a:xfrm>
            <a:off x="-542945" y="0"/>
            <a:ext cx="12734945" cy="5998029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="" xmlns:a16="http://schemas.microsoft.com/office/drawing/2014/main" id="{2AE41D63-B7D2-4BAF-ABDA-B975BBD537FF}"/>
              </a:ext>
            </a:extLst>
          </p:cNvPr>
          <p:cNvSpPr txBox="1"/>
          <p:nvPr/>
        </p:nvSpPr>
        <p:spPr>
          <a:xfrm>
            <a:off x="2953604" y="684295"/>
            <a:ext cx="4699053" cy="304698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altLang="zh-CN" sz="9600" b="1">
                <a:ln w="9525">
                  <a:solidFill>
                    <a:schemeClr val="bg1"/>
                  </a:solidFill>
                  <a:prstDash val="solid"/>
                </a:ln>
                <a:gradFill flip="none" rotWithShape="1">
                  <a:gsLst>
                    <a:gs pos="0">
                      <a:srgbClr val="F094AA"/>
                    </a:gs>
                    <a:gs pos="22000">
                      <a:srgbClr val="F897AE"/>
                    </a:gs>
                    <a:gs pos="40000">
                      <a:srgbClr val="E53F67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Showcard" panose="02040603050506020204" pitchFamily="18" charset="0"/>
              </a:rPr>
              <a:t>Luyện tập</a:t>
            </a:r>
            <a:endParaRPr lang="zh-CN" altLang="en-US" sz="9600" b="1" dirty="0">
              <a:ln w="9525">
                <a:solidFill>
                  <a:schemeClr val="bg1"/>
                </a:solidFill>
                <a:prstDash val="solid"/>
              </a:ln>
              <a:gradFill flip="none" rotWithShape="1">
                <a:gsLst>
                  <a:gs pos="0">
                    <a:srgbClr val="F094AA"/>
                  </a:gs>
                  <a:gs pos="22000">
                    <a:srgbClr val="F897AE"/>
                  </a:gs>
                  <a:gs pos="40000">
                    <a:srgbClr val="E53F67">
                      <a:shade val="100000"/>
                      <a:satMod val="115000"/>
                    </a:srgbClr>
                  </a:gs>
                </a:gsLst>
                <a:lin ang="16200000" scaled="1"/>
                <a:tileRect/>
              </a:gra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UTM Showcard" panose="02040603050506020204" pitchFamily="18" charset="0"/>
            </a:endParaRPr>
          </a:p>
        </p:txBody>
      </p:sp>
      <p:pic>
        <p:nvPicPr>
          <p:cNvPr id="10" name="图片 3">
            <a:extLst>
              <a:ext uri="{FF2B5EF4-FFF2-40B4-BE49-F238E27FC236}">
                <a16:creationId xmlns="" xmlns:a16="http://schemas.microsoft.com/office/drawing/2014/main" id="{F7A7B9B1-801B-42FE-AB11-094D0760DE6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80216" y="1338943"/>
            <a:ext cx="6171896" cy="6171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48853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2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100"/>
                            </p:stCondLst>
                            <p:childTnLst>
                              <p:par>
                                <p:cTn id="1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="" xmlns:a16="http://schemas.microsoft.com/office/drawing/2014/main" id="{3DD6DB0B-E935-4B45-8A51-A7A2D571B8F7}"/>
              </a:ext>
            </a:extLst>
          </p:cNvPr>
          <p:cNvGrpSpPr/>
          <p:nvPr/>
        </p:nvGrpSpPr>
        <p:grpSpPr>
          <a:xfrm>
            <a:off x="1183511" y="194750"/>
            <a:ext cx="9977377" cy="2777051"/>
            <a:chOff x="1006064" y="1522807"/>
            <a:chExt cx="9977377" cy="4656929"/>
          </a:xfrm>
        </p:grpSpPr>
        <p:sp>
          <p:nvSpPr>
            <p:cNvPr id="13" name="矩形: 圆角 2">
              <a:extLst>
                <a:ext uri="{FF2B5EF4-FFF2-40B4-BE49-F238E27FC236}">
                  <a16:creationId xmlns="" xmlns:a16="http://schemas.microsoft.com/office/drawing/2014/main" id="{05EF2EDB-6B5D-4958-AC82-BD0151FD09C7}"/>
                </a:ext>
              </a:extLst>
            </p:cNvPr>
            <p:cNvSpPr/>
            <p:nvPr/>
          </p:nvSpPr>
          <p:spPr>
            <a:xfrm>
              <a:off x="1006064" y="1522807"/>
              <a:ext cx="9977377" cy="465692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: 圆角 2">
              <a:extLst>
                <a:ext uri="{FF2B5EF4-FFF2-40B4-BE49-F238E27FC236}">
                  <a16:creationId xmlns="" xmlns:a16="http://schemas.microsoft.com/office/drawing/2014/main" id="{6FCB47A3-7F49-4FB8-A0FA-73CDAF292362}"/>
                </a:ext>
              </a:extLst>
            </p:cNvPr>
            <p:cNvSpPr/>
            <p:nvPr/>
          </p:nvSpPr>
          <p:spPr>
            <a:xfrm>
              <a:off x="1208559" y="1889899"/>
              <a:ext cx="9523081" cy="3888233"/>
            </a:xfrm>
            <a:prstGeom prst="roundRect">
              <a:avLst/>
            </a:prstGeom>
            <a:noFill/>
            <a:ln w="57150">
              <a:solidFill>
                <a:srgbClr val="E18D75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aphicFrame>
        <p:nvGraphicFramePr>
          <p:cNvPr id="6175" name="Group 31">
            <a:extLst>
              <a:ext uri="{FF2B5EF4-FFF2-40B4-BE49-F238E27FC236}">
                <a16:creationId xmlns="" xmlns:a16="http://schemas.microsoft.com/office/drawing/2014/main" id="{65EFAE38-230B-4F14-8AA6-1B1CB7F13B46}"/>
              </a:ext>
            </a:extLst>
          </p:cNvPr>
          <p:cNvGraphicFramePr>
            <a:graphicFrameLocks noGrp="1"/>
          </p:cNvGraphicFramePr>
          <p:nvPr>
            <p:ph type="tbl" idx="4294967295"/>
            <p:extLst>
              <p:ext uri="{D42A27DB-BD31-4B8C-83A1-F6EECF244321}">
                <p14:modId xmlns:p14="http://schemas.microsoft.com/office/powerpoint/2010/main" val="167782247"/>
              </p:ext>
            </p:extLst>
          </p:nvPr>
        </p:nvGraphicFramePr>
        <p:xfrm>
          <a:off x="493753" y="3274552"/>
          <a:ext cx="11204494" cy="3234250"/>
        </p:xfrm>
        <a:graphic>
          <a:graphicData uri="http://schemas.openxmlformats.org/drawingml/2006/table">
            <a:tbl>
              <a:tblPr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0000" endA="300" endPos="38500" dist="50800" dir="5400000" sy="-100000" algn="bl" rotWithShape="0"/>
                </a:effectLst>
                <a:tableStyleId>{35758FB7-9AC5-4552-8A53-C91805E547FA}</a:tableStyleId>
              </a:tblPr>
              <a:tblGrid>
                <a:gridCol w="36291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787697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3787697">
                  <a:extLst>
                    <a:ext uri="{9D8B030D-6E8A-4147-A177-3AD203B41FA5}">
                      <a16:colId xmlns="" xmlns:a16="http://schemas.microsoft.com/office/drawing/2014/main" val="2632306417"/>
                    </a:ext>
                  </a:extLst>
                </a:gridCol>
              </a:tblGrid>
              <a:tr h="101522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 chỉ </a:t>
                      </a:r>
                      <a:r>
                        <a:rPr kumimoji="0" lang="en-US" sz="3600" b="1" u="none" strike="noStrike" cap="none" normalizeH="0" baseline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             </a:t>
                      </a:r>
                      <a:endParaRPr kumimoji="0" lang="en-US" sz="3600" b="1" i="0" u="none" strike="noStrike" cap="none" normalizeH="0" baseline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33" marB="4573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  <a:alpha val="9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 chỉ </a:t>
                      </a:r>
                      <a:r>
                        <a:rPr kumimoji="0" lang="en-US" sz="3600" b="1" u="none" strike="noStrike" cap="none" normalizeH="0" baseline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endParaRPr kumimoji="0" lang="en-US" sz="3600" b="1" i="0" u="none" strike="noStrike" cap="none" normalizeH="0" baseline="0">
                        <a:ln>
                          <a:noFill/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33" marB="4573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  <a:alpha val="9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600" b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 chỉ </a:t>
                      </a:r>
                      <a:r>
                        <a:rPr kumimoji="0" lang="en-US" sz="3600" b="1" u="none" strike="noStrike" cap="none" normalizeH="0" baseline="0">
                          <a:ln>
                            <a:noFill/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 tượng</a:t>
                      </a:r>
                      <a:endParaRPr kumimoji="0" lang="en-US" sz="3600" b="1" i="0" u="none" strike="noStrike" cap="none" normalizeH="0" baseline="0">
                        <a:ln>
                          <a:noFill/>
                        </a:ln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33" marB="4573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21903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600" b="1" i="0" u="none" strike="noStrike" cap="none" normalizeH="0" baseline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33" marB="4573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600" b="1" u="none" strike="noStrike" cap="none" normalizeH="0" baseline="0">
                        <a:ln>
                          <a:noFill/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33" marB="4573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600" b="1" i="0" u="none" strike="noStrike" cap="none" normalizeH="0" baseline="0">
                        <a:ln>
                          <a:noFill/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33" marB="4573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0258" name="Text Box 32">
            <a:extLst>
              <a:ext uri="{FF2B5EF4-FFF2-40B4-BE49-F238E27FC236}">
                <a16:creationId xmlns="" xmlns:a16="http://schemas.microsoft.com/office/drawing/2014/main" id="{CCC16F87-72B7-4E1D-B590-0DF1DFDCE8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0200" y="410475"/>
            <a:ext cx="9308887" cy="2219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1pPr>
            <a:lvl2pPr marL="742950" indent="-28575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2pPr>
            <a:lvl3pPr marL="1143000" indent="-22860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3pPr>
            <a:lvl4pPr marL="1600200" indent="-22860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4pPr>
            <a:lvl5pPr marL="2057400" indent="-22860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en-US" altLang="en-US" sz="3200" b="1">
                <a:solidFill>
                  <a:schemeClr val="tx1"/>
                </a:solidFill>
                <a:latin typeface="Times New Roman" panose="02020603050405020304" pitchFamily="18" charset="0"/>
              </a:rPr>
              <a:t>1.  </a:t>
            </a:r>
            <a:r>
              <a:rPr lang="en-US" altLang="en-US" sz="3200" b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</a:rPr>
              <a:t>Xếp</a:t>
            </a:r>
            <a:r>
              <a:rPr lang="en-US" altLang="en-US" sz="3200" b="1">
                <a:solidFill>
                  <a:schemeClr val="tx1"/>
                </a:solidFill>
                <a:latin typeface="Times New Roman" panose="02020603050405020304" pitchFamily="18" charset="0"/>
              </a:rPr>
              <a:t> những từ sau </a:t>
            </a:r>
            <a:r>
              <a:rPr lang="en-US" altLang="en-US" sz="3200" b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</a:rPr>
              <a:t>thành ba nhóm </a:t>
            </a:r>
            <a:r>
              <a:rPr lang="en-US" altLang="en-US" sz="3200" b="1">
                <a:solidFill>
                  <a:schemeClr val="tx1"/>
                </a:solidFill>
                <a:latin typeface="Times New Roman" panose="02020603050405020304" pitchFamily="18" charset="0"/>
              </a:rPr>
              <a:t>cho phù hợp : </a:t>
            </a:r>
          </a:p>
          <a:p>
            <a:pPr algn="just">
              <a:lnSpc>
                <a:spcPct val="150000"/>
              </a:lnSpc>
            </a:pPr>
            <a:r>
              <a:rPr lang="en-US" altLang="en-US" sz="3200" b="1">
                <a:solidFill>
                  <a:srgbClr val="BC4744"/>
                </a:solidFill>
                <a:latin typeface="Times New Roman" panose="02020603050405020304" pitchFamily="18" charset="0"/>
              </a:rPr>
              <a:t>sách, gió, chim, cô giáo, bạn, lá cờ, lũ lụt, Bác Hồ, bão, ghế.</a:t>
            </a:r>
          </a:p>
        </p:txBody>
      </p:sp>
      <p:sp>
        <p:nvSpPr>
          <p:cNvPr id="17" name="云形 6">
            <a:extLst>
              <a:ext uri="{FF2B5EF4-FFF2-40B4-BE49-F238E27FC236}">
                <a16:creationId xmlns="" xmlns:a16="http://schemas.microsoft.com/office/drawing/2014/main" id="{87F83088-E8B1-4E05-BBDE-020837CD218F}"/>
              </a:ext>
            </a:extLst>
          </p:cNvPr>
          <p:cNvSpPr/>
          <p:nvPr/>
        </p:nvSpPr>
        <p:spPr>
          <a:xfrm>
            <a:off x="-146736" y="349198"/>
            <a:ext cx="983970" cy="536131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18" name="云形 7">
            <a:extLst>
              <a:ext uri="{FF2B5EF4-FFF2-40B4-BE49-F238E27FC236}">
                <a16:creationId xmlns="" xmlns:a16="http://schemas.microsoft.com/office/drawing/2014/main" id="{A4513E28-B5CC-48D3-A98A-FE922B5E4ED7}"/>
              </a:ext>
            </a:extLst>
          </p:cNvPr>
          <p:cNvSpPr/>
          <p:nvPr/>
        </p:nvSpPr>
        <p:spPr>
          <a:xfrm>
            <a:off x="11184825" y="2134114"/>
            <a:ext cx="1816824" cy="989924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graphicFrame>
        <p:nvGraphicFramePr>
          <p:cNvPr id="9" name="Group 31">
            <a:extLst>
              <a:ext uri="{FF2B5EF4-FFF2-40B4-BE49-F238E27FC236}">
                <a16:creationId xmlns="" xmlns:a16="http://schemas.microsoft.com/office/drawing/2014/main" id="{65EFAE38-230B-4F14-8AA6-1B1CB7F13B4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84251914"/>
              </p:ext>
            </p:extLst>
          </p:nvPr>
        </p:nvGraphicFramePr>
        <p:xfrm>
          <a:off x="493753" y="3582112"/>
          <a:ext cx="11204494" cy="2777051"/>
        </p:xfrm>
        <a:graphic>
          <a:graphicData uri="http://schemas.openxmlformats.org/drawingml/2006/table">
            <a:tbl>
              <a:tblPr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0000" endA="300" endPos="38500" dist="50800" dir="5400000" sy="-100000" algn="bl" rotWithShape="0"/>
                </a:effectLst>
                <a:tableStyleId>{35758FB7-9AC5-4552-8A53-C91805E547FA}</a:tableStyleId>
              </a:tblPr>
              <a:tblGrid>
                <a:gridCol w="362104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79575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3787697">
                  <a:extLst>
                    <a:ext uri="{9D8B030D-6E8A-4147-A177-3AD203B41FA5}">
                      <a16:colId xmlns="" xmlns:a16="http://schemas.microsoft.com/office/drawing/2014/main" val="2632306417"/>
                    </a:ext>
                  </a:extLst>
                </a:gridCol>
              </a:tblGrid>
              <a:tr h="87170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kumimoji="0" lang="en-US" sz="36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600" b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chỉ</a:t>
                      </a:r>
                      <a:r>
                        <a:rPr kumimoji="0" lang="en-US" sz="36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600" b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kumimoji="0" lang="en-US" sz="36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</a:t>
                      </a:r>
                      <a:endParaRPr kumimoji="0" lang="en-US" sz="36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33" marB="4573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  <a:alpha val="9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 chỉ </a:t>
                      </a:r>
                      <a:r>
                        <a:rPr kumimoji="0" lang="en-US" sz="3600" b="1" u="none" strike="noStrike" cap="none" normalizeH="0" baseline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endParaRPr kumimoji="0" lang="en-US" sz="3600" b="1" i="0" u="none" strike="noStrike" cap="none" normalizeH="0" baseline="0">
                        <a:ln>
                          <a:noFill/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33" marB="4573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  <a:alpha val="9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600" b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 chỉ </a:t>
                      </a:r>
                      <a:r>
                        <a:rPr kumimoji="0" lang="en-US" sz="3600" b="1" u="none" strike="noStrike" cap="none" normalizeH="0" baseline="0">
                          <a:ln>
                            <a:noFill/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 tượng</a:t>
                      </a:r>
                      <a:endParaRPr kumimoji="0" lang="en-US" sz="3600" b="1" i="0" u="none" strike="noStrike" cap="none" normalizeH="0" baseline="0">
                        <a:ln>
                          <a:noFill/>
                        </a:ln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33" marB="4573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905344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1" u="none" strike="noStrike" kern="1200" cap="none" normalizeH="0" baseline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cô giáo, bạn, Bác Hồ</a:t>
                      </a:r>
                      <a:endParaRPr kumimoji="0" lang="en-US" sz="3600" b="1" u="none" strike="noStrike" kern="1200" cap="none" normalizeH="0" baseline="0" dirty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T="45712" marB="4571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1" u="none" strike="noStrike" kern="1200" cap="none" normalizeH="0" baseline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sách</a:t>
                      </a:r>
                      <a:r>
                        <a:rPr kumimoji="0" lang="en-US" sz="3600" b="1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kumimoji="0" lang="en-US" sz="3600" b="1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chim</a:t>
                      </a:r>
                      <a:r>
                        <a:rPr kumimoji="0" lang="en-US" sz="3600" b="1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kumimoji="0" lang="en-US" sz="3600" b="1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lá</a:t>
                      </a:r>
                      <a:r>
                        <a:rPr kumimoji="0" lang="en-US" sz="3600" b="1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600" b="1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cờ</a:t>
                      </a:r>
                      <a:r>
                        <a:rPr kumimoji="0" lang="en-US" sz="3600" b="1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kumimoji="0" lang="en-US" sz="3600" b="1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ghế</a:t>
                      </a:r>
                      <a:endParaRPr kumimoji="0" lang="en-US" sz="3600" b="1" u="none" strike="noStrike" kern="1200" cap="none" normalizeH="0" baseline="0" dirty="0">
                        <a:ln>
                          <a:noFill/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T="45712" marB="4571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1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gió</a:t>
                      </a:r>
                      <a:r>
                        <a:rPr kumimoji="0" lang="en-US" sz="3600" b="1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kumimoji="0" lang="en-US" sz="3600" b="1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lũ</a:t>
                      </a:r>
                      <a:r>
                        <a:rPr kumimoji="0" lang="en-US" sz="3600" b="1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600" b="1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lụt</a:t>
                      </a:r>
                      <a:r>
                        <a:rPr kumimoji="0" lang="en-US" sz="3600" b="1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kumimoji="0" lang="en-US" sz="3600" b="1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bão</a:t>
                      </a:r>
                      <a:endParaRPr kumimoji="0" lang="en-US" sz="3600" b="1" u="none" strike="noStrike" kern="1200" cap="none" normalizeH="0" baseline="0" dirty="0">
                        <a:ln>
                          <a:noFill/>
                        </a:ln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T="45712" marB="4571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1285721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with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1000"/>
                                        <p:tgtEl>
                                          <p:spTgt spid="10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250"/>
                                        <p:tgtEl>
                                          <p:spTgt spid="6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5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云形 7">
            <a:extLst>
              <a:ext uri="{FF2B5EF4-FFF2-40B4-BE49-F238E27FC236}">
                <a16:creationId xmlns="" xmlns:a16="http://schemas.microsoft.com/office/drawing/2014/main" id="{A4513E28-B5CC-48D3-A98A-FE922B5E4ED7}"/>
              </a:ext>
            </a:extLst>
          </p:cNvPr>
          <p:cNvSpPr/>
          <p:nvPr/>
        </p:nvSpPr>
        <p:spPr>
          <a:xfrm>
            <a:off x="9555236" y="110886"/>
            <a:ext cx="1816824" cy="989924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17" name="云形 6">
            <a:extLst>
              <a:ext uri="{FF2B5EF4-FFF2-40B4-BE49-F238E27FC236}">
                <a16:creationId xmlns="" xmlns:a16="http://schemas.microsoft.com/office/drawing/2014/main" id="{87F83088-E8B1-4E05-BBDE-020837CD218F}"/>
              </a:ext>
            </a:extLst>
          </p:cNvPr>
          <p:cNvSpPr/>
          <p:nvPr/>
        </p:nvSpPr>
        <p:spPr>
          <a:xfrm>
            <a:off x="-146736" y="349198"/>
            <a:ext cx="983970" cy="536131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grpSp>
        <p:nvGrpSpPr>
          <p:cNvPr id="12" name="Group 11">
            <a:extLst>
              <a:ext uri="{FF2B5EF4-FFF2-40B4-BE49-F238E27FC236}">
                <a16:creationId xmlns="" xmlns:a16="http://schemas.microsoft.com/office/drawing/2014/main" id="{3DD6DB0B-E935-4B45-8A51-A7A2D571B8F7}"/>
              </a:ext>
            </a:extLst>
          </p:cNvPr>
          <p:cNvGrpSpPr/>
          <p:nvPr/>
        </p:nvGrpSpPr>
        <p:grpSpPr>
          <a:xfrm>
            <a:off x="1107311" y="498837"/>
            <a:ext cx="9977377" cy="5994728"/>
            <a:chOff x="1006064" y="1522807"/>
            <a:chExt cx="9977377" cy="4656929"/>
          </a:xfrm>
        </p:grpSpPr>
        <p:sp>
          <p:nvSpPr>
            <p:cNvPr id="13" name="矩形: 圆角 2">
              <a:extLst>
                <a:ext uri="{FF2B5EF4-FFF2-40B4-BE49-F238E27FC236}">
                  <a16:creationId xmlns="" xmlns:a16="http://schemas.microsoft.com/office/drawing/2014/main" id="{05EF2EDB-6B5D-4958-AC82-BD0151FD09C7}"/>
                </a:ext>
              </a:extLst>
            </p:cNvPr>
            <p:cNvSpPr/>
            <p:nvPr/>
          </p:nvSpPr>
          <p:spPr>
            <a:xfrm>
              <a:off x="1006064" y="1522807"/>
              <a:ext cx="9977377" cy="465692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: 圆角 2">
              <a:extLst>
                <a:ext uri="{FF2B5EF4-FFF2-40B4-BE49-F238E27FC236}">
                  <a16:creationId xmlns="" xmlns:a16="http://schemas.microsoft.com/office/drawing/2014/main" id="{6FCB47A3-7F49-4FB8-A0FA-73CDAF292362}"/>
                </a:ext>
              </a:extLst>
            </p:cNvPr>
            <p:cNvSpPr/>
            <p:nvPr/>
          </p:nvSpPr>
          <p:spPr>
            <a:xfrm>
              <a:off x="1208559" y="1889899"/>
              <a:ext cx="9523081" cy="3888233"/>
            </a:xfrm>
            <a:prstGeom prst="roundRect">
              <a:avLst/>
            </a:prstGeom>
            <a:noFill/>
            <a:ln w="57150">
              <a:solidFill>
                <a:srgbClr val="E18D75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0258" name="Text Box 32">
            <a:extLst>
              <a:ext uri="{FF2B5EF4-FFF2-40B4-BE49-F238E27FC236}">
                <a16:creationId xmlns="" xmlns:a16="http://schemas.microsoft.com/office/drawing/2014/main" id="{CCC16F87-72B7-4E1D-B590-0DF1DFDCE8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714562"/>
            <a:ext cx="9308887" cy="5262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1pPr>
            <a:lvl2pPr marL="742950" indent="-28575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2pPr>
            <a:lvl3pPr marL="1143000" indent="-22860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3pPr>
            <a:lvl4pPr marL="1600200" indent="-22860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4pPr>
            <a:lvl5pPr marL="2057400" indent="-22860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en-US" alt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   2. </a:t>
            </a:r>
            <a:r>
              <a:rPr lang="en-US" alt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Tìm</a:t>
            </a:r>
            <a:r>
              <a:rPr lang="en-US" alt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danh</a:t>
            </a:r>
            <a:r>
              <a:rPr lang="en-US" alt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từ</a:t>
            </a:r>
            <a:r>
              <a:rPr lang="en-US" alt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trong</a:t>
            </a:r>
            <a:r>
              <a:rPr lang="en-US" alt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các</a:t>
            </a:r>
            <a:r>
              <a:rPr lang="en-US" alt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câu</a:t>
            </a:r>
            <a:r>
              <a:rPr lang="en-US" alt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thơ</a:t>
            </a:r>
            <a:r>
              <a:rPr lang="en-US" alt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sau</a:t>
            </a:r>
            <a:r>
              <a:rPr lang="en-US" alt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altLang="en-US" sz="32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</a:rPr>
              <a:t>                    </a:t>
            </a:r>
            <a:r>
              <a:rPr lang="en-US" altLang="en-US" sz="3200" b="1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</a:rPr>
              <a:t>Cóc</a:t>
            </a:r>
            <a:r>
              <a:rPr lang="en-US" altLang="en-US" sz="32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</a:rPr>
              <a:t>nhảy</a:t>
            </a:r>
            <a:r>
              <a:rPr lang="en-US" altLang="en-US" sz="32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</a:rPr>
              <a:t>chồm</a:t>
            </a:r>
            <a:r>
              <a:rPr lang="en-US" altLang="en-US" sz="32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</a:rPr>
              <a:t>chồm</a:t>
            </a:r>
            <a:endParaRPr lang="en-US" altLang="en-US" sz="3200" b="1" dirty="0" smtClean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altLang="en-US" sz="32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</a:rPr>
              <a:t>                     </a:t>
            </a:r>
            <a:r>
              <a:rPr lang="en-US" altLang="en-US" sz="3200" b="1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</a:rPr>
              <a:t>Cây</a:t>
            </a:r>
            <a:r>
              <a:rPr lang="en-US" altLang="en-US" sz="32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</a:rPr>
              <a:t>lá</a:t>
            </a:r>
            <a:r>
              <a:rPr lang="en-US" altLang="en-US" sz="32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</a:rPr>
              <a:t>hả</a:t>
            </a:r>
            <a:r>
              <a:rPr lang="en-US" altLang="en-US" sz="32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</a:rPr>
              <a:t>hê</a:t>
            </a:r>
            <a:endParaRPr lang="en-US" altLang="en-US" sz="3200" b="1" dirty="0" smtClean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altLang="en-US" sz="32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</a:rPr>
              <a:t>                     </a:t>
            </a:r>
            <a:r>
              <a:rPr lang="en-US" altLang="en-US" sz="3200" b="1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</a:rPr>
              <a:t>Bố</a:t>
            </a:r>
            <a:r>
              <a:rPr lang="en-US" altLang="en-US" sz="32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</a:rPr>
              <a:t>đi</a:t>
            </a:r>
            <a:r>
              <a:rPr lang="en-US" altLang="en-US" sz="32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</a:rPr>
              <a:t>cày</a:t>
            </a:r>
            <a:r>
              <a:rPr lang="en-US" altLang="en-US" sz="32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</a:rPr>
              <a:t>về</a:t>
            </a:r>
            <a:endParaRPr lang="en-US" altLang="en-US" sz="3200" b="1" dirty="0" smtClean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altLang="en-US" sz="32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</a:rPr>
              <a:t>                     </a:t>
            </a:r>
            <a:r>
              <a:rPr lang="en-US" altLang="en-US" sz="3200" b="1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</a:rPr>
              <a:t>Đội</a:t>
            </a:r>
            <a:r>
              <a:rPr lang="en-US" altLang="en-US" sz="32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</a:rPr>
              <a:t>sấm</a:t>
            </a:r>
            <a:endParaRPr lang="en-US" altLang="en-US" sz="3200" b="1" dirty="0" smtClean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altLang="en-US" sz="32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</a:rPr>
              <a:t>                     </a:t>
            </a:r>
            <a:r>
              <a:rPr lang="en-US" altLang="en-US" sz="3200" b="1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</a:rPr>
              <a:t>Đội</a:t>
            </a:r>
            <a:r>
              <a:rPr lang="en-US" altLang="en-US" sz="32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</a:rPr>
              <a:t>chớp</a:t>
            </a:r>
            <a:endParaRPr lang="en-US" altLang="en-US" sz="3200" b="1" dirty="0" smtClean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altLang="en-US" sz="32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</a:rPr>
              <a:t>                    </a:t>
            </a:r>
            <a:r>
              <a:rPr lang="en-US" altLang="en-US" sz="3200" b="1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</a:rPr>
              <a:t>Đội</a:t>
            </a:r>
            <a:r>
              <a:rPr lang="en-US" altLang="en-US" sz="32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</a:rPr>
              <a:t>cả</a:t>
            </a:r>
            <a:r>
              <a:rPr lang="en-US" altLang="en-US" sz="32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</a:rPr>
              <a:t>trời</a:t>
            </a:r>
            <a:r>
              <a:rPr lang="en-US" altLang="en-US" sz="32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</a:rPr>
              <a:t>mưa</a:t>
            </a:r>
            <a:r>
              <a:rPr lang="en-US" altLang="en-US" sz="32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</a:rPr>
              <a:t>,….</a:t>
            </a:r>
            <a:endParaRPr lang="en-US" altLang="en-US" sz="3200" b="1" dirty="0">
              <a:solidFill>
                <a:srgbClr val="BC4744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22696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with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1000"/>
                                        <p:tgtEl>
                                          <p:spTgt spid="10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02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02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58" grpId="0"/>
      <p:bldP spid="10258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="" xmlns:a16="http://schemas.microsoft.com/office/drawing/2014/main" id="{6F673B85-7059-4229-9972-982C29CF5436}"/>
              </a:ext>
            </a:extLst>
          </p:cNvPr>
          <p:cNvGrpSpPr/>
          <p:nvPr/>
        </p:nvGrpSpPr>
        <p:grpSpPr>
          <a:xfrm>
            <a:off x="1006064" y="1522807"/>
            <a:ext cx="9977377" cy="4656929"/>
            <a:chOff x="1006064" y="1522807"/>
            <a:chExt cx="9977377" cy="4656929"/>
          </a:xfrm>
        </p:grpSpPr>
        <p:sp>
          <p:nvSpPr>
            <p:cNvPr id="3" name="矩形: 圆角 2">
              <a:extLst>
                <a:ext uri="{FF2B5EF4-FFF2-40B4-BE49-F238E27FC236}">
                  <a16:creationId xmlns="" xmlns:a16="http://schemas.microsoft.com/office/drawing/2014/main" id="{2C048EE0-B8F7-43E4-89E7-8EAB95C4E8E9}"/>
                </a:ext>
              </a:extLst>
            </p:cNvPr>
            <p:cNvSpPr/>
            <p:nvPr/>
          </p:nvSpPr>
          <p:spPr>
            <a:xfrm>
              <a:off x="1006064" y="1522807"/>
              <a:ext cx="9977377" cy="465692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8" name="矩形: 圆角 2">
              <a:extLst>
                <a:ext uri="{FF2B5EF4-FFF2-40B4-BE49-F238E27FC236}">
                  <a16:creationId xmlns="" xmlns:a16="http://schemas.microsoft.com/office/drawing/2014/main" id="{07E51AAA-A554-45F0-B148-DD0D05E988B0}"/>
                </a:ext>
              </a:extLst>
            </p:cNvPr>
            <p:cNvSpPr/>
            <p:nvPr/>
          </p:nvSpPr>
          <p:spPr>
            <a:xfrm>
              <a:off x="1208559" y="1738845"/>
              <a:ext cx="9523081" cy="4224851"/>
            </a:xfrm>
            <a:prstGeom prst="roundRect">
              <a:avLst/>
            </a:prstGeom>
            <a:noFill/>
            <a:ln w="57150">
              <a:solidFill>
                <a:srgbClr val="E18D75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B5E01C01-69E1-41D3-A9DB-EA45349F7D6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0406" y="-113468"/>
            <a:ext cx="2565003" cy="2565003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94C57FD5-482E-43CB-A6EF-159952BC15D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65" b="22198"/>
          <a:stretch/>
        </p:blipFill>
        <p:spPr>
          <a:xfrm>
            <a:off x="2150346" y="-487902"/>
            <a:ext cx="7827667" cy="2732444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="" xmlns:a16="http://schemas.microsoft.com/office/drawing/2014/main" id="{300B2194-40F8-4DD7-8ADC-29385121388C}"/>
              </a:ext>
            </a:extLst>
          </p:cNvPr>
          <p:cNvSpPr txBox="1"/>
          <p:nvPr/>
        </p:nvSpPr>
        <p:spPr>
          <a:xfrm>
            <a:off x="3451919" y="427632"/>
            <a:ext cx="536211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dirty="0" err="1" smtClean="0">
                <a:solidFill>
                  <a:srgbClr val="D66242"/>
                </a:solidFill>
                <a:highlight>
                  <a:srgbClr val="FFFFC5"/>
                </a:highlight>
                <a:latin typeface="Times New Roman" panose="02020603050405020304" pitchFamily="18" charset="0"/>
                <a:ea typeface="字魂17号-萌趣果冻体" panose="02000000000000000000" pitchFamily="2" charset="-122"/>
                <a:cs typeface="Times New Roman" panose="02020603050405020304" pitchFamily="18" charset="0"/>
              </a:rPr>
              <a:t>Câu</a:t>
            </a:r>
            <a:r>
              <a:rPr lang="en-US" altLang="zh-CN" sz="4000" b="1" dirty="0" smtClean="0">
                <a:solidFill>
                  <a:srgbClr val="D66242"/>
                </a:solidFill>
                <a:highlight>
                  <a:srgbClr val="FFFFC5"/>
                </a:highlight>
                <a:latin typeface="Times New Roman" panose="02020603050405020304" pitchFamily="18" charset="0"/>
                <a:ea typeface="字魂17号-萌趣果冻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 smtClean="0">
                <a:solidFill>
                  <a:srgbClr val="D66242"/>
                </a:solidFill>
                <a:highlight>
                  <a:srgbClr val="FFFFC5"/>
                </a:highlight>
                <a:latin typeface="Times New Roman" panose="02020603050405020304" pitchFamily="18" charset="0"/>
                <a:ea typeface="字魂17号-萌趣果冻体" panose="02000000000000000000" pitchFamily="2" charset="-122"/>
                <a:cs typeface="Times New Roman" panose="02020603050405020304" pitchFamily="18" charset="0"/>
              </a:rPr>
              <a:t>nào</a:t>
            </a:r>
            <a:r>
              <a:rPr lang="en-US" altLang="zh-CN" sz="4000" b="1" dirty="0" smtClean="0">
                <a:solidFill>
                  <a:srgbClr val="D66242"/>
                </a:solidFill>
                <a:highlight>
                  <a:srgbClr val="FFFFC5"/>
                </a:highlight>
                <a:latin typeface="Times New Roman" panose="02020603050405020304" pitchFamily="18" charset="0"/>
                <a:ea typeface="字魂17号-萌趣果冻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 smtClean="0">
                <a:solidFill>
                  <a:srgbClr val="D66242"/>
                </a:solidFill>
                <a:highlight>
                  <a:srgbClr val="FFFFC5"/>
                </a:highlight>
                <a:latin typeface="Times New Roman" panose="02020603050405020304" pitchFamily="18" charset="0"/>
                <a:ea typeface="字魂17号-萌趣果冻体" panose="02000000000000000000" pitchFamily="2" charset="-122"/>
                <a:cs typeface="Times New Roman" panose="02020603050405020304" pitchFamily="18" charset="0"/>
              </a:rPr>
              <a:t>có</a:t>
            </a:r>
            <a:r>
              <a:rPr lang="en-US" altLang="zh-CN" sz="4000" b="1" dirty="0" smtClean="0">
                <a:solidFill>
                  <a:srgbClr val="D66242"/>
                </a:solidFill>
                <a:highlight>
                  <a:srgbClr val="FFFFC5"/>
                </a:highlight>
                <a:latin typeface="Times New Roman" panose="02020603050405020304" pitchFamily="18" charset="0"/>
                <a:ea typeface="字魂17号-萌趣果冻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 smtClean="0">
                <a:solidFill>
                  <a:srgbClr val="D66242"/>
                </a:solidFill>
                <a:highlight>
                  <a:srgbClr val="FFFFC5"/>
                </a:highlight>
                <a:latin typeface="Times New Roman" panose="02020603050405020304" pitchFamily="18" charset="0"/>
                <a:ea typeface="字魂17号-萌趣果冻体" panose="02000000000000000000" pitchFamily="2" charset="-122"/>
                <a:cs typeface="Times New Roman" panose="02020603050405020304" pitchFamily="18" charset="0"/>
              </a:rPr>
              <a:t>từ</a:t>
            </a:r>
            <a:r>
              <a:rPr lang="en-US" altLang="zh-CN" sz="4000" b="1" dirty="0" smtClean="0">
                <a:solidFill>
                  <a:srgbClr val="D66242"/>
                </a:solidFill>
                <a:highlight>
                  <a:srgbClr val="FFFFC5"/>
                </a:highlight>
                <a:latin typeface="Times New Roman" panose="02020603050405020304" pitchFamily="18" charset="0"/>
                <a:ea typeface="字魂17号-萌趣果冻体" panose="02000000000000000000" pitchFamily="2" charset="-122"/>
                <a:cs typeface="Times New Roman" panose="02020603050405020304" pitchFamily="18" charset="0"/>
              </a:rPr>
              <a:t> “</a:t>
            </a:r>
            <a:r>
              <a:rPr lang="en-US" altLang="zh-CN" sz="4000" b="1" dirty="0" err="1" smtClean="0">
                <a:solidFill>
                  <a:srgbClr val="D66242"/>
                </a:solidFill>
                <a:highlight>
                  <a:srgbClr val="FFFFC5"/>
                </a:highlight>
                <a:latin typeface="Times New Roman" panose="02020603050405020304" pitchFamily="18" charset="0"/>
                <a:ea typeface="字魂17号-萌趣果冻体" panose="02000000000000000000" pitchFamily="2" charset="-122"/>
                <a:cs typeface="Times New Roman" panose="02020603050405020304" pitchFamily="18" charset="0"/>
              </a:rPr>
              <a:t>mưa</a:t>
            </a:r>
            <a:r>
              <a:rPr lang="en-US" altLang="zh-CN" sz="4000" b="1" dirty="0" smtClean="0">
                <a:solidFill>
                  <a:srgbClr val="D66242"/>
                </a:solidFill>
                <a:highlight>
                  <a:srgbClr val="FFFFC5"/>
                </a:highlight>
                <a:latin typeface="Times New Roman" panose="02020603050405020304" pitchFamily="18" charset="0"/>
                <a:ea typeface="字魂17号-萌趣果冻体" panose="02000000000000000000" pitchFamily="2" charset="-122"/>
                <a:cs typeface="Times New Roman" panose="02020603050405020304" pitchFamily="18" charset="0"/>
              </a:rPr>
              <a:t>” </a:t>
            </a:r>
            <a:r>
              <a:rPr lang="en-US" altLang="zh-CN" sz="4000" b="1" dirty="0" err="1" smtClean="0">
                <a:solidFill>
                  <a:srgbClr val="D66242"/>
                </a:solidFill>
                <a:highlight>
                  <a:srgbClr val="FFFFC5"/>
                </a:highlight>
                <a:latin typeface="Times New Roman" panose="02020603050405020304" pitchFamily="18" charset="0"/>
                <a:ea typeface="字魂17号-萌趣果冻体" panose="02000000000000000000" pitchFamily="2" charset="-122"/>
                <a:cs typeface="Times New Roman" panose="02020603050405020304" pitchFamily="18" charset="0"/>
              </a:rPr>
              <a:t>là</a:t>
            </a:r>
            <a:r>
              <a:rPr lang="en-US" altLang="zh-CN" sz="4000" b="1" dirty="0" smtClean="0">
                <a:solidFill>
                  <a:srgbClr val="D66242"/>
                </a:solidFill>
                <a:highlight>
                  <a:srgbClr val="FFFFC5"/>
                </a:highlight>
                <a:latin typeface="Times New Roman" panose="02020603050405020304" pitchFamily="18" charset="0"/>
                <a:ea typeface="字魂17号-萌趣果冻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 smtClean="0">
                <a:solidFill>
                  <a:srgbClr val="D66242"/>
                </a:solidFill>
                <a:highlight>
                  <a:srgbClr val="FFFFC5"/>
                </a:highlight>
                <a:latin typeface="Times New Roman" panose="02020603050405020304" pitchFamily="18" charset="0"/>
                <a:ea typeface="字魂17号-萌趣果冻体" panose="02000000000000000000" pitchFamily="2" charset="-122"/>
                <a:cs typeface="Times New Roman" panose="02020603050405020304" pitchFamily="18" charset="0"/>
              </a:rPr>
              <a:t>danh</a:t>
            </a:r>
            <a:r>
              <a:rPr lang="en-US" altLang="zh-CN" sz="4000" b="1" dirty="0" smtClean="0">
                <a:solidFill>
                  <a:srgbClr val="D66242"/>
                </a:solidFill>
                <a:highlight>
                  <a:srgbClr val="FFFFC5"/>
                </a:highlight>
                <a:latin typeface="Times New Roman" panose="02020603050405020304" pitchFamily="18" charset="0"/>
                <a:ea typeface="字魂17号-萌趣果冻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 smtClean="0">
                <a:solidFill>
                  <a:srgbClr val="D66242"/>
                </a:solidFill>
                <a:highlight>
                  <a:srgbClr val="FFFFC5"/>
                </a:highlight>
                <a:latin typeface="Times New Roman" panose="02020603050405020304" pitchFamily="18" charset="0"/>
                <a:ea typeface="字魂17号-萌趣果冻体" panose="02000000000000000000" pitchFamily="2" charset="-122"/>
                <a:cs typeface="Times New Roman" panose="02020603050405020304" pitchFamily="18" charset="0"/>
              </a:rPr>
              <a:t>từ</a:t>
            </a:r>
            <a:r>
              <a:rPr lang="en-US" altLang="zh-CN" sz="4000" b="1" dirty="0" smtClean="0">
                <a:solidFill>
                  <a:srgbClr val="D66242"/>
                </a:solidFill>
                <a:highlight>
                  <a:srgbClr val="FFFFC5"/>
                </a:highlight>
                <a:latin typeface="Times New Roman" panose="02020603050405020304" pitchFamily="18" charset="0"/>
                <a:ea typeface="字魂17号-萌趣果冻体" panose="02000000000000000000" pitchFamily="2" charset="-122"/>
                <a:cs typeface="Times New Roman" panose="02020603050405020304" pitchFamily="18" charset="0"/>
              </a:rPr>
              <a:t>?</a:t>
            </a:r>
            <a:endParaRPr lang="zh-CN" altLang="en-US" sz="4000" b="1" dirty="0">
              <a:solidFill>
                <a:srgbClr val="D66242"/>
              </a:solidFill>
              <a:highlight>
                <a:srgbClr val="FFFFC5"/>
              </a:highlight>
              <a:latin typeface="Times New Roman" panose="02020603050405020304" pitchFamily="18" charset="0"/>
              <a:ea typeface="字魂17号-萌趣果冻体" panose="02000000000000000000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2" name="图片 6">
            <a:extLst>
              <a:ext uri="{FF2B5EF4-FFF2-40B4-BE49-F238E27FC236}">
                <a16:creationId xmlns="" xmlns:a16="http://schemas.microsoft.com/office/drawing/2014/main" id="{87362B4B-4DBB-4911-A927-A859C5130F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83818" y="2483401"/>
            <a:ext cx="1517814" cy="1253271"/>
          </a:xfrm>
          <a:prstGeom prst="rect">
            <a:avLst/>
          </a:prstGeom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图片 21">
            <a:extLst>
              <a:ext uri="{FF2B5EF4-FFF2-40B4-BE49-F238E27FC236}">
                <a16:creationId xmlns="" xmlns:a16="http://schemas.microsoft.com/office/drawing/2014/main" id="{DFD7AE74-37B4-4DA2-9C03-01130B06E92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42745" y="4273725"/>
            <a:ext cx="1792276" cy="1299566"/>
          </a:xfrm>
          <a:prstGeom prst="rect">
            <a:avLst/>
          </a:prstGeom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" name="图片 5" descr="6">
            <a:extLst>
              <a:ext uri="{FF2B5EF4-FFF2-40B4-BE49-F238E27FC236}">
                <a16:creationId xmlns="" xmlns:a16="http://schemas.microsoft.com/office/drawing/2014/main" id="{F5BDC61C-27CB-416A-939B-7EA581D7F68A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47449" t="21697"/>
          <a:stretch>
            <a:fillRect/>
          </a:stretch>
        </p:blipFill>
        <p:spPr>
          <a:xfrm>
            <a:off x="7546311" y="4343707"/>
            <a:ext cx="4629079" cy="2514293"/>
          </a:xfrm>
          <a:prstGeom prst="rect">
            <a:avLst/>
          </a:prstGeom>
        </p:spPr>
      </p:pic>
      <p:pic>
        <p:nvPicPr>
          <p:cNvPr id="22" name="图片 6" descr="6">
            <a:extLst>
              <a:ext uri="{FF2B5EF4-FFF2-40B4-BE49-F238E27FC236}">
                <a16:creationId xmlns="" xmlns:a16="http://schemas.microsoft.com/office/drawing/2014/main" id="{39727DEE-79C9-44EB-8335-F54D6829DC91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63422" r="20682" b="81749"/>
          <a:stretch>
            <a:fillRect/>
          </a:stretch>
        </p:blipFill>
        <p:spPr>
          <a:xfrm>
            <a:off x="10375296" y="0"/>
            <a:ext cx="2041525" cy="854710"/>
          </a:xfrm>
          <a:prstGeom prst="rect">
            <a:avLst/>
          </a:prstGeom>
        </p:spPr>
      </p:pic>
      <p:pic>
        <p:nvPicPr>
          <p:cNvPr id="23" name="图片 9" descr="4">
            <a:extLst>
              <a:ext uri="{FF2B5EF4-FFF2-40B4-BE49-F238E27FC236}">
                <a16:creationId xmlns="" xmlns:a16="http://schemas.microsoft.com/office/drawing/2014/main" id="{094B4936-51D1-4BC2-9244-74062467243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569725" y="1300662"/>
            <a:ext cx="1916430" cy="1424940"/>
          </a:xfrm>
          <a:prstGeom prst="rect">
            <a:avLst/>
          </a:prstGeom>
        </p:spPr>
      </p:pic>
      <p:pic>
        <p:nvPicPr>
          <p:cNvPr id="24" name="图片 6" descr="6">
            <a:extLst>
              <a:ext uri="{FF2B5EF4-FFF2-40B4-BE49-F238E27FC236}">
                <a16:creationId xmlns="" xmlns:a16="http://schemas.microsoft.com/office/drawing/2014/main" id="{4357BDA0-8FC2-43DB-9EDB-B600AEE10D13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63422" r="20682" b="81749"/>
          <a:stretch>
            <a:fillRect/>
          </a:stretch>
        </p:blipFill>
        <p:spPr>
          <a:xfrm flipV="1">
            <a:off x="-130406" y="6035156"/>
            <a:ext cx="2041525" cy="854710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="" xmlns:a16="http://schemas.microsoft.com/office/drawing/2014/main" id="{3DD6DB0B-E935-4B45-8A51-A7A2D571B8F7}"/>
              </a:ext>
            </a:extLst>
          </p:cNvPr>
          <p:cNvGrpSpPr/>
          <p:nvPr/>
        </p:nvGrpSpPr>
        <p:grpSpPr>
          <a:xfrm>
            <a:off x="3035021" y="2578697"/>
            <a:ext cx="7340275" cy="1183083"/>
            <a:chOff x="1006064" y="1522807"/>
            <a:chExt cx="9977377" cy="4656929"/>
          </a:xfrm>
        </p:grpSpPr>
        <p:sp>
          <p:nvSpPr>
            <p:cNvPr id="25" name="矩形: 圆角 2">
              <a:extLst>
                <a:ext uri="{FF2B5EF4-FFF2-40B4-BE49-F238E27FC236}">
                  <a16:creationId xmlns="" xmlns:a16="http://schemas.microsoft.com/office/drawing/2014/main" id="{05EF2EDB-6B5D-4958-AC82-BD0151FD09C7}"/>
                </a:ext>
              </a:extLst>
            </p:cNvPr>
            <p:cNvSpPr/>
            <p:nvPr/>
          </p:nvSpPr>
          <p:spPr>
            <a:xfrm>
              <a:off x="1006064" y="1522807"/>
              <a:ext cx="9977377" cy="465692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矩形: 圆角 2">
              <a:extLst>
                <a:ext uri="{FF2B5EF4-FFF2-40B4-BE49-F238E27FC236}">
                  <a16:creationId xmlns="" xmlns:a16="http://schemas.microsoft.com/office/drawing/2014/main" id="{6FCB47A3-7F49-4FB8-A0FA-73CDAF292362}"/>
                </a:ext>
              </a:extLst>
            </p:cNvPr>
            <p:cNvSpPr/>
            <p:nvPr/>
          </p:nvSpPr>
          <p:spPr>
            <a:xfrm>
              <a:off x="1208559" y="1889899"/>
              <a:ext cx="9523081" cy="3888233"/>
            </a:xfrm>
            <a:prstGeom prst="roundRect">
              <a:avLst/>
            </a:prstGeom>
            <a:noFill/>
            <a:ln w="57150">
              <a:solidFill>
                <a:srgbClr val="E18D75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7" name="文本框 11">
            <a:extLst>
              <a:ext uri="{FF2B5EF4-FFF2-40B4-BE49-F238E27FC236}">
                <a16:creationId xmlns="" xmlns:a16="http://schemas.microsoft.com/office/drawing/2014/main" id="{06150ABD-77FF-4221-8FC1-2E2A92607B2D}"/>
              </a:ext>
            </a:extLst>
          </p:cNvPr>
          <p:cNvSpPr txBox="1"/>
          <p:nvPr/>
        </p:nvSpPr>
        <p:spPr>
          <a:xfrm>
            <a:off x="3451919" y="2853805"/>
            <a:ext cx="6292345" cy="632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vi-VN" altLang="x-none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x-none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Trời</a:t>
            </a:r>
            <a:r>
              <a:rPr lang="en-US" altLang="x-none" sz="3200" b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x-none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đang</a:t>
            </a:r>
            <a:r>
              <a:rPr lang="en-US" altLang="x-none" sz="3200" b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x-none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mưa</a:t>
            </a:r>
            <a:r>
              <a:rPr lang="en-US" altLang="x-none" sz="3200" b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to.</a:t>
            </a:r>
            <a:endParaRPr lang="zh-CN" altLang="en-US" sz="3200" b="1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="" xmlns:a16="http://schemas.microsoft.com/office/drawing/2014/main" id="{3DD6DB0B-E935-4B45-8A51-A7A2D571B8F7}"/>
              </a:ext>
            </a:extLst>
          </p:cNvPr>
          <p:cNvGrpSpPr/>
          <p:nvPr/>
        </p:nvGrpSpPr>
        <p:grpSpPr>
          <a:xfrm>
            <a:off x="3183995" y="4255251"/>
            <a:ext cx="7340275" cy="1183083"/>
            <a:chOff x="1006064" y="1522807"/>
            <a:chExt cx="9977377" cy="4656929"/>
          </a:xfrm>
        </p:grpSpPr>
        <p:sp>
          <p:nvSpPr>
            <p:cNvPr id="29" name="矩形: 圆角 2">
              <a:extLst>
                <a:ext uri="{FF2B5EF4-FFF2-40B4-BE49-F238E27FC236}">
                  <a16:creationId xmlns="" xmlns:a16="http://schemas.microsoft.com/office/drawing/2014/main" id="{05EF2EDB-6B5D-4958-AC82-BD0151FD09C7}"/>
                </a:ext>
              </a:extLst>
            </p:cNvPr>
            <p:cNvSpPr/>
            <p:nvPr/>
          </p:nvSpPr>
          <p:spPr>
            <a:xfrm>
              <a:off x="1006064" y="1522807"/>
              <a:ext cx="9977377" cy="465692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0" name="矩形: 圆角 2">
              <a:extLst>
                <a:ext uri="{FF2B5EF4-FFF2-40B4-BE49-F238E27FC236}">
                  <a16:creationId xmlns="" xmlns:a16="http://schemas.microsoft.com/office/drawing/2014/main" id="{6FCB47A3-7F49-4FB8-A0FA-73CDAF292362}"/>
                </a:ext>
              </a:extLst>
            </p:cNvPr>
            <p:cNvSpPr/>
            <p:nvPr/>
          </p:nvSpPr>
          <p:spPr>
            <a:xfrm>
              <a:off x="1208559" y="1889899"/>
              <a:ext cx="9523081" cy="3888233"/>
            </a:xfrm>
            <a:prstGeom prst="roundRect">
              <a:avLst/>
            </a:prstGeom>
            <a:noFill/>
            <a:ln w="57150">
              <a:solidFill>
                <a:srgbClr val="E18D75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1" name="文本框 11">
            <a:extLst>
              <a:ext uri="{FF2B5EF4-FFF2-40B4-BE49-F238E27FC236}">
                <a16:creationId xmlns="" xmlns:a16="http://schemas.microsoft.com/office/drawing/2014/main" id="{06150ABD-77FF-4221-8FC1-2E2A92607B2D}"/>
              </a:ext>
            </a:extLst>
          </p:cNvPr>
          <p:cNvSpPr txBox="1"/>
          <p:nvPr/>
        </p:nvSpPr>
        <p:spPr>
          <a:xfrm>
            <a:off x="3600893" y="4530359"/>
            <a:ext cx="6292345" cy="632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vi-VN" altLang="x-none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x-none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Mưa</a:t>
            </a:r>
            <a:r>
              <a:rPr lang="en-US" altLang="x-none" sz="32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x-none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giúp</a:t>
            </a:r>
            <a:r>
              <a:rPr lang="en-US" altLang="x-none" sz="32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x-none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cho</a:t>
            </a:r>
            <a:r>
              <a:rPr lang="en-US" altLang="x-none" sz="32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x-none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cây</a:t>
            </a:r>
            <a:r>
              <a:rPr lang="en-US" altLang="x-none" sz="32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x-none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lá</a:t>
            </a:r>
            <a:r>
              <a:rPr lang="en-US" altLang="x-none" sz="32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x-none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tươi</a:t>
            </a:r>
            <a:r>
              <a:rPr lang="en-US" altLang="x-none" sz="32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x-none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tốt</a:t>
            </a:r>
            <a:r>
              <a:rPr lang="en-US" altLang="x-none" sz="32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.</a:t>
            </a:r>
            <a:endParaRPr lang="zh-CN" altLang="en-US" sz="32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742015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2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4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45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450" fill="hold">
                                          <p:stCondLst>
                                            <p:cond delay="13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45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5" presetClass="entr" presetSubtype="1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6" dur="1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5" presetClass="entr" presetSubtype="1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6" dur="1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7" grpId="0"/>
      <p:bldP spid="3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6000"/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632857" y="0"/>
            <a:ext cx="8077200" cy="19232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>
                <a:gradFill>
                  <a:gsLst>
                    <a:gs pos="0">
                      <a:srgbClr val="FFFFC5"/>
                    </a:gs>
                    <a:gs pos="27000">
                      <a:srgbClr val="FFFF00"/>
                    </a:gs>
                    <a:gs pos="60000">
                      <a:srgbClr val="FFC000"/>
                    </a:gs>
                  </a:gsLst>
                  <a:lin ang="1620000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>
                <a:ln w="9525">
                  <a:solidFill>
                    <a:schemeClr val="bg1"/>
                  </a:solidFill>
                  <a:prstDash val="solid"/>
                </a:ln>
                <a:gradFill flip="none" rotWithShape="1">
                  <a:gsLst>
                    <a:gs pos="0">
                      <a:srgbClr val="FFFFC5"/>
                    </a:gs>
                    <a:gs pos="27000">
                      <a:srgbClr val="FFFF00"/>
                    </a:gs>
                    <a:gs pos="60000">
                      <a:srgbClr val="FFC000"/>
                    </a:gs>
                  </a:gsLst>
                  <a:lin ang="16200000" scaled="1"/>
                  <a:tileRect/>
                </a:gra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Showcard" panose="02040603050506020204" pitchFamily="18" charset="0"/>
              </a:rPr>
              <a:t>ONG </a:t>
            </a:r>
            <a:r>
              <a:rPr lang="en-US" sz="8000" b="1" dirty="0">
                <a:ln w="9525">
                  <a:solidFill>
                    <a:schemeClr val="bg1"/>
                  </a:solidFill>
                  <a:prstDash val="solid"/>
                </a:ln>
                <a:gradFill flip="none" rotWithShape="1">
                  <a:gsLst>
                    <a:gs pos="0">
                      <a:srgbClr val="FFFFC5"/>
                    </a:gs>
                    <a:gs pos="27000">
                      <a:srgbClr val="FFFF00"/>
                    </a:gs>
                    <a:gs pos="60000">
                      <a:srgbClr val="FFC000"/>
                    </a:gs>
                  </a:gsLst>
                  <a:lin ang="16200000" scaled="1"/>
                  <a:tileRect/>
                </a:gra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Showcard" panose="02040603050506020204" pitchFamily="18" charset="0"/>
              </a:rPr>
              <a:t>VỀ TỔ</a:t>
            </a:r>
            <a:endParaRPr lang="en-US" sz="9600" b="1" dirty="0">
              <a:ln w="9525">
                <a:solidFill>
                  <a:schemeClr val="bg1"/>
                </a:solidFill>
                <a:prstDash val="solid"/>
              </a:ln>
              <a:gradFill flip="none" rotWithShape="1">
                <a:gsLst>
                  <a:gs pos="0">
                    <a:srgbClr val="FFFFC5"/>
                  </a:gs>
                  <a:gs pos="27000">
                    <a:srgbClr val="FFFF00"/>
                  </a:gs>
                  <a:gs pos="60000">
                    <a:srgbClr val="FFC000"/>
                  </a:gs>
                </a:gsLst>
                <a:lin ang="16200000" scaled="1"/>
                <a:tileRect/>
              </a:gra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UTM Showcard" panose="02040603050506020204" pitchFamily="18" charset="0"/>
            </a:endParaRPr>
          </a:p>
        </p:txBody>
      </p:sp>
      <p:pic>
        <p:nvPicPr>
          <p:cNvPr id="5" name="Picture 4" descr="560ec1f238fa36f16d98f82a4df1b695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H="1">
            <a:off x="1677647" y="3799605"/>
            <a:ext cx="2458913" cy="2911691"/>
          </a:xfrm>
          <a:prstGeom prst="rect">
            <a:avLst/>
          </a:prstGeom>
        </p:spPr>
      </p:pic>
      <p:pic>
        <p:nvPicPr>
          <p:cNvPr id="6" name="Picture 5" descr="07bd8c3cac6524c1da824b5c116ad819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flipH="1">
            <a:off x="8436429" y="1761530"/>
            <a:ext cx="3124200" cy="2438400"/>
          </a:xfrm>
          <a:prstGeom prst="rect">
            <a:avLst/>
          </a:prstGeom>
        </p:spPr>
      </p:pic>
      <p:sp>
        <p:nvSpPr>
          <p:cNvPr id="8" name="Cloud 7">
            <a:hlinkClick r:id="" action="ppaction://noaction"/>
          </p:cNvPr>
          <p:cNvSpPr/>
          <p:nvPr/>
        </p:nvSpPr>
        <p:spPr>
          <a:xfrm>
            <a:off x="5132614" y="3352800"/>
            <a:ext cx="2590800" cy="2209800"/>
          </a:xfrm>
          <a:prstGeom prst="cloud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3955862" y="4773175"/>
            <a:ext cx="356922" cy="323084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4487577" y="4553716"/>
            <a:ext cx="508908" cy="381001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hlinkClick r:id="" action="ppaction://noaction"/>
          </p:cNvPr>
          <p:cNvSpPr/>
          <p:nvPr/>
        </p:nvSpPr>
        <p:spPr>
          <a:xfrm>
            <a:off x="5476977" y="3886200"/>
            <a:ext cx="19271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UTM Showcard" panose="02040603050506020204" pitchFamily="18" charset="0"/>
                <a:cs typeface="Times New Roman" panose="02020603050405020304" pitchFamily="18" charset="0"/>
              </a:rPr>
              <a:t>PLAY</a:t>
            </a:r>
            <a:endParaRPr lang="en-US" sz="5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UTM Showcard" panose="02040603050506020204" pitchFamily="18" charset="0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2.pn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595914" y="1143000"/>
            <a:ext cx="1585686" cy="1585686"/>
          </a:xfrm>
          <a:prstGeom prst="rect">
            <a:avLst/>
          </a:prstGeom>
        </p:spPr>
      </p:pic>
      <p:pic>
        <p:nvPicPr>
          <p:cNvPr id="8" name="Picture 7" descr="5.png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135588" y="5138057"/>
            <a:ext cx="1207460" cy="1319783"/>
          </a:xfrm>
          <a:prstGeom prst="rect">
            <a:avLst/>
          </a:prstGeom>
        </p:spPr>
      </p:pic>
      <p:pic>
        <p:nvPicPr>
          <p:cNvPr id="10" name="Picture 9" descr="1.png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115535" y="3962399"/>
            <a:ext cx="1404258" cy="1426906"/>
          </a:xfrm>
          <a:prstGeom prst="rect">
            <a:avLst/>
          </a:prstGeom>
        </p:spPr>
      </p:pic>
      <p:pic>
        <p:nvPicPr>
          <p:cNvPr id="12" name="Picture 11" descr="5144e915ff17705e2be92c41dfee8556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 rot="1126681">
            <a:off x="8462457" y="64666"/>
            <a:ext cx="1831234" cy="1831234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0 C -0.00716 0.06782 -0.0142 0.13588 0.00456 0.16551 C 0.02331 0.19514 0.07696 0.19653 0.11198 0.17778 C 0.14701 0.15903 0.18646 0.07222 0.21511 0.05231 C 0.24376 0.03241 0.26355 0.04537 0.28334 0.05856 " pathEditMode="relative" rAng="0" ptsTypes="AAAAA">
                                      <p:cBhvr>
                                        <p:cTn id="6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789" y="949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8398 0.02453 C -0.1444 0.00069 -0.10482 -0.02292 -0.04323 -0.01111 C 0.01862 0.00046 0.09466 0.07754 0.18724 0.09444 C 0.27917 0.11111 0.42761 0.11342 0.50977 0.08912 C 0.59206 0.06551 0.66354 -0.0044 0.67995 -0.04885 C 0.69623 -0.09306 0.65143 -0.13496 0.60664 -0.17639 " pathEditMode="relative" rAng="0" ptsTypes="AAAAAA">
                                      <p:cBhvr>
                                        <p:cTn id="8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359" y="-592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695 0.01875 C 0.04791 0.01018 0.06888 0.00185 0.09049 -0.01551 C 0.11198 -0.03287 0.13919 -0.07361 0.15573 -0.08611 C 0.17226 -0.09861 0.1806 -0.09444 0.18906 -0.09028 " pathEditMode="relative" rAng="0" ptsTypes="AAAA">
                                      <p:cBhvr>
                                        <p:cTn id="1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099" y="-56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8334 0.05856 C 0.27396 0.08843 0.26472 0.11852 0.30105 0.14861 C 0.33751 0.17894 0.41928 0.2088 0.50157 0.23889 " pathEditMode="relative" rAng="0" ptsTypes="AAA">
                                      <p:cBhvr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82" y="90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8906 -0.09028 C 0.25208 -0.05949 0.31523 -0.0287 0.34205 -0.03565 C 0.36875 -0.04259 0.35924 -0.08773 0.34961 -0.13264 " pathEditMode="relative" rAng="0" ptsTypes="AAA">
                                      <p:cBhvr>
                                        <p:cTn id="2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16" y="6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5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7005 -0.17639 C 0.7013 -0.20278 0.73294 -0.22917 0.73294 -0.25301 C 0.73294 -0.27685 0.7013 -0.29792 0.67005 -0.31944 " pathEditMode="relative" rAng="0" ptsTypes="AAA">
                                      <p:cBhvr>
                                        <p:cTn id="3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38" y="-71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5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F84B255B-C0D3-4B00-B990-D6E65D4AEF8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52" b="7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="" xmlns:a16="http://schemas.microsoft.com/office/drawing/2014/main" id="{775F75A8-E5B8-4C50-A209-6BDA97A66DD3}"/>
              </a:ext>
            </a:extLst>
          </p:cNvPr>
          <p:cNvSpPr txBox="1"/>
          <p:nvPr/>
        </p:nvSpPr>
        <p:spPr>
          <a:xfrm>
            <a:off x="1645920" y="4745001"/>
            <a:ext cx="8900160" cy="186204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en-US" altLang="zh-CN" sz="11500" b="1">
                <a:ln/>
                <a:gradFill flip="none" rotWithShape="1">
                  <a:gsLst>
                    <a:gs pos="0">
                      <a:srgbClr val="F2EC00">
                        <a:alpha val="94118"/>
                      </a:srgbClr>
                    </a:gs>
                    <a:gs pos="56000">
                      <a:srgbClr val="FFFA00">
                        <a:lumMod val="100000"/>
                      </a:srgbClr>
                    </a:gs>
                    <a:gs pos="100000">
                      <a:srgbClr val="FFFFC5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Wedding K&amp;T" panose="02040603050506020204" pitchFamily="18" charset="0"/>
                <a:ea typeface="包图小白体" panose="02010601030101010101" pitchFamily="2" charset="-122"/>
              </a:rPr>
              <a:t>Chúc các em học tốt!</a:t>
            </a:r>
            <a:endParaRPr lang="zh-CN" altLang="en-US" sz="11500" b="1" dirty="0">
              <a:ln/>
              <a:gradFill flip="none" rotWithShape="1">
                <a:gsLst>
                  <a:gs pos="0">
                    <a:srgbClr val="F2EC00">
                      <a:alpha val="94118"/>
                    </a:srgbClr>
                  </a:gs>
                  <a:gs pos="56000">
                    <a:srgbClr val="FFFA00">
                      <a:lumMod val="100000"/>
                    </a:srgbClr>
                  </a:gs>
                  <a:gs pos="100000">
                    <a:srgbClr val="FFFFC5"/>
                  </a:gs>
                </a:gsLst>
                <a:path path="shape">
                  <a:fillToRect l="50000" t="50000" r="50000" b="50000"/>
                </a:path>
                <a:tileRect/>
              </a:gradFill>
              <a:effectLst>
                <a:glow rad="63500">
                  <a:schemeClr val="accent6">
                    <a:satMod val="175000"/>
                    <a:alpha val="4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Wedding K&amp;T" panose="02040603050506020204" pitchFamily="18" charset="0"/>
              <a:ea typeface="包图小白体" panose="02010601030101010101" pitchFamily="2" charset="-122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="" xmlns:a16="http://schemas.microsoft.com/office/drawing/2014/main" id="{49EFA609-5CFC-47FD-AEAF-5CADB07FB8D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986"/>
          <a:stretch/>
        </p:blipFill>
        <p:spPr>
          <a:xfrm>
            <a:off x="3695915" y="217769"/>
            <a:ext cx="4571570" cy="4527232"/>
          </a:xfrm>
          <a:prstGeom prst="rect">
            <a:avLst/>
          </a:prstGeom>
        </p:spPr>
      </p:pic>
      <p:pic>
        <p:nvPicPr>
          <p:cNvPr id="7" name="Picture 6" descr="Icon&#10;&#10;Description automatically generated">
            <a:extLst>
              <a:ext uri="{FF2B5EF4-FFF2-40B4-BE49-F238E27FC236}">
                <a16:creationId xmlns="" xmlns:a16="http://schemas.microsoft.com/office/drawing/2014/main" id="{C80DBFEC-563A-4379-A8D7-D5EDFE895AD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679" y="-182525"/>
            <a:ext cx="3010786" cy="3010786"/>
          </a:xfrm>
          <a:prstGeom prst="rect">
            <a:avLst/>
          </a:prstGeom>
        </p:spPr>
      </p:pic>
      <p:pic>
        <p:nvPicPr>
          <p:cNvPr id="9" name="Picture 8" descr="A picture containing icon&#10;&#10;Description automatically generated">
            <a:extLst>
              <a:ext uri="{FF2B5EF4-FFF2-40B4-BE49-F238E27FC236}">
                <a16:creationId xmlns="" xmlns:a16="http://schemas.microsoft.com/office/drawing/2014/main" id="{06F3FD81-D8AB-4F77-9565-7B75FB1183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7067" y="-289549"/>
            <a:ext cx="3133060" cy="3133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38153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250"/>
                            </p:stCondLst>
                            <p:childTnLst>
                              <p:par>
                                <p:cTn id="2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6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2.22222E-6 C -0.01511 -0.01713 -0.03894 -0.03658 -0.04883 -0.01019 C -0.06263 0.02546 0.00599 0.11574 -0.01068 0.15949 C -0.02631 0.19861 -0.0793 0.10185 -0.09414 0.13912 C -0.10899 0.17778 -0.05717 0.21273 -0.07318 0.25486 C -0.08842 0.29259 -0.11003 0.23403 -0.12292 0.26805 C -0.13542 0.30023 -0.10612 0.31203 -0.11758 0.34074 C -0.12474 0.3581 -0.13138 0.35231 -0.13711 0.34768 " pathEditMode="relative" rAng="7500000" ptsTypes="AAAAAAAA">
                                      <p:cBhvr>
                                        <p:cTn id="3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875" y="173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375ba1682899b9444c201750c3b90c1b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295400" y="-304800"/>
            <a:ext cx="9372600" cy="4064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971800" y="1217715"/>
            <a:ext cx="6324600" cy="9050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40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Từ nào sau đây là danh từ?</a:t>
            </a:r>
          </a:p>
        </p:txBody>
      </p:sp>
      <p:pic>
        <p:nvPicPr>
          <p:cNvPr id="6" name="Picture 5" descr="1456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419605" y="3276600"/>
            <a:ext cx="3513222" cy="575440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3505205" y="3200400"/>
            <a:ext cx="6858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1456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419605" y="4201884"/>
            <a:ext cx="3513222" cy="575440"/>
          </a:xfrm>
          <a:prstGeom prst="rect">
            <a:avLst/>
          </a:prstGeom>
        </p:spPr>
      </p:pic>
      <p:pic>
        <p:nvPicPr>
          <p:cNvPr id="9" name="Picture 8" descr="1456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419605" y="5105400"/>
            <a:ext cx="3437022" cy="575440"/>
          </a:xfrm>
          <a:prstGeom prst="rect">
            <a:avLst/>
          </a:prstGeom>
        </p:spPr>
      </p:pic>
      <p:pic>
        <p:nvPicPr>
          <p:cNvPr id="10" name="Picture 9" descr="1456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419605" y="6019800"/>
            <a:ext cx="3513222" cy="575440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3505205" y="5029200"/>
            <a:ext cx="6858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3505205" y="4125684"/>
            <a:ext cx="6858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3505205" y="5943600"/>
            <a:ext cx="6858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3581405" y="3276600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581405" y="6019800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581405" y="5105400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581405" y="4201884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495805" y="3301425"/>
            <a:ext cx="3276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rút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corona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476682" y="4201884"/>
            <a:ext cx="3276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 vẻ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446712" y="5083629"/>
            <a:ext cx="3276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 nhảy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495805" y="6019800"/>
            <a:ext cx="3276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 hậu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icture 23" descr="1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312754" y="402044"/>
            <a:ext cx="1878251" cy="1908544"/>
          </a:xfrm>
          <a:prstGeom prst="rect">
            <a:avLst/>
          </a:prstGeom>
        </p:spPr>
      </p:pic>
      <p:pic>
        <p:nvPicPr>
          <p:cNvPr id="27" name="Picture 26" descr="fd2eb0da63d7a14861647a759c721ae2.png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9379331" y="4793654"/>
            <a:ext cx="2129248" cy="1774372"/>
          </a:xfrm>
          <a:prstGeom prst="rect">
            <a:avLst/>
          </a:prstGeom>
        </p:spPr>
      </p:pic>
      <p:pic>
        <p:nvPicPr>
          <p:cNvPr id="23" name="Picture 14" descr="kim phut">
            <a:extLst>
              <a:ext uri="{FF2B5EF4-FFF2-40B4-BE49-F238E27FC236}">
                <a16:creationId xmlns="" xmlns:a16="http://schemas.microsoft.com/office/drawing/2014/main" id="{E4705F39-A780-4572-BFDD-F55CD0EEBC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60822" y="4849150"/>
            <a:ext cx="1143000" cy="1075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24" descr="dongho1">
            <a:extLst>
              <a:ext uri="{FF2B5EF4-FFF2-40B4-BE49-F238E27FC236}">
                <a16:creationId xmlns="" xmlns:a16="http://schemas.microsoft.com/office/drawing/2014/main" id="{146FF905-80B6-428F-B87D-9E9009B8C8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70536" y="4402520"/>
            <a:ext cx="1752600" cy="1768573"/>
          </a:xfrm>
          <a:prstGeom prst="rect">
            <a:avLst/>
          </a:prstGeom>
          <a:noFill/>
        </p:spPr>
      </p:pic>
      <p:sp>
        <p:nvSpPr>
          <p:cNvPr id="28" name="Cloud 27">
            <a:extLst>
              <a:ext uri="{FF2B5EF4-FFF2-40B4-BE49-F238E27FC236}">
                <a16:creationId xmlns="" xmlns:a16="http://schemas.microsoft.com/office/drawing/2014/main" id="{A07C1906-7F2C-45DE-87CB-1C2A08049A0C}"/>
              </a:ext>
            </a:extLst>
          </p:cNvPr>
          <p:cNvSpPr/>
          <p:nvPr/>
        </p:nvSpPr>
        <p:spPr>
          <a:xfrm>
            <a:off x="1499022" y="3392384"/>
            <a:ext cx="1752600" cy="1075765"/>
          </a:xfrm>
          <a:prstGeom prst="cloud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 GIỜ</a:t>
            </a: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0" dur="15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399FF"/>
                                      </p:to>
                                    </p:animClr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5" grpId="0"/>
      <p:bldP spid="2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375ba1682899b9444c201750c3b90c1b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295400" y="-304800"/>
            <a:ext cx="9372600" cy="4064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933700" y="876101"/>
            <a:ext cx="6324600" cy="1828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40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altLang="en-US" sz="4000" b="1" i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 nguyện viên</a:t>
            </a:r>
            <a:r>
              <a:rPr lang="en-US" altLang="en-US" sz="40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” là danh từ chỉ…. </a:t>
            </a:r>
          </a:p>
        </p:txBody>
      </p:sp>
      <p:pic>
        <p:nvPicPr>
          <p:cNvPr id="6" name="Picture 5" descr="1456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760685" y="3276600"/>
            <a:ext cx="3513222" cy="575440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3846285" y="5943600"/>
            <a:ext cx="6858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1456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760685" y="4245428"/>
            <a:ext cx="3513222" cy="575440"/>
          </a:xfrm>
          <a:prstGeom prst="rect">
            <a:avLst/>
          </a:prstGeom>
        </p:spPr>
      </p:pic>
      <p:pic>
        <p:nvPicPr>
          <p:cNvPr id="9" name="Picture 8" descr="1456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760685" y="5105400"/>
            <a:ext cx="3513222" cy="575440"/>
          </a:xfrm>
          <a:prstGeom prst="rect">
            <a:avLst/>
          </a:prstGeom>
        </p:spPr>
      </p:pic>
      <p:pic>
        <p:nvPicPr>
          <p:cNvPr id="10" name="Picture 9" descr="1456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760685" y="6019800"/>
            <a:ext cx="3513222" cy="575440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3846285" y="5029200"/>
            <a:ext cx="6858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3846285" y="4125684"/>
            <a:ext cx="6858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3846285" y="3124200"/>
            <a:ext cx="6858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3922485" y="6019800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922485" y="3200400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922485" y="5105400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966027" y="4230912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836885" y="3305805"/>
            <a:ext cx="3276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khái niệm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760685" y="4208567"/>
            <a:ext cx="3276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 tượng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836885" y="5105400"/>
            <a:ext cx="3276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 vật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836885" y="6019800"/>
            <a:ext cx="3276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7" name="Picture 26" descr="fd2eb0da63d7a14861647a759c721ae2.png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9258300" y="5004133"/>
            <a:ext cx="2193471" cy="1827891"/>
          </a:xfrm>
          <a:prstGeom prst="rect">
            <a:avLst/>
          </a:prstGeom>
        </p:spPr>
      </p:pic>
      <p:pic>
        <p:nvPicPr>
          <p:cNvPr id="26" name="Picture 14" descr="kim phut">
            <a:extLst>
              <a:ext uri="{FF2B5EF4-FFF2-40B4-BE49-F238E27FC236}">
                <a16:creationId xmlns="" xmlns:a16="http://schemas.microsoft.com/office/drawing/2014/main" id="{D7FF4D14-A8D9-490F-A979-C65EC6FBD4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60822" y="4849150"/>
            <a:ext cx="1143000" cy="1075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Picture 27" descr="dongho1">
            <a:extLst>
              <a:ext uri="{FF2B5EF4-FFF2-40B4-BE49-F238E27FC236}">
                <a16:creationId xmlns="" xmlns:a16="http://schemas.microsoft.com/office/drawing/2014/main" id="{DB68E46A-C2AD-4FC3-97DB-9655E5370F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70536" y="4402520"/>
            <a:ext cx="1752600" cy="1768573"/>
          </a:xfrm>
          <a:prstGeom prst="rect">
            <a:avLst/>
          </a:prstGeom>
          <a:noFill/>
        </p:spPr>
      </p:pic>
      <p:sp>
        <p:nvSpPr>
          <p:cNvPr id="29" name="Cloud 28">
            <a:extLst>
              <a:ext uri="{FF2B5EF4-FFF2-40B4-BE49-F238E27FC236}">
                <a16:creationId xmlns="" xmlns:a16="http://schemas.microsoft.com/office/drawing/2014/main" id="{B4E48463-FC4E-4CF0-B324-1E20BD246842}"/>
              </a:ext>
            </a:extLst>
          </p:cNvPr>
          <p:cNvSpPr/>
          <p:nvPr/>
        </p:nvSpPr>
        <p:spPr>
          <a:xfrm>
            <a:off x="1499022" y="3392384"/>
            <a:ext cx="1752600" cy="1075765"/>
          </a:xfrm>
          <a:prstGeom prst="cloud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 GIỜ</a:t>
            </a: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0" dur="15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399FF"/>
                                      </p:to>
                                    </p:animClr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5" grpId="0"/>
      <p:bldP spid="2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14" descr="kim phut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60822" y="4849150"/>
            <a:ext cx="1143000" cy="1075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 descr="375ba1682899b9444c201750c3b90c1b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295400" y="-304800"/>
            <a:ext cx="9372600" cy="377584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971800" y="1295400"/>
            <a:ext cx="6324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4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altLang="en-US" sz="4000" b="1" i="1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vắc</a:t>
            </a:r>
            <a:r>
              <a:rPr lang="en-US" altLang="en-US" sz="4000" b="1" i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i="1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en-US" altLang="en-US" sz="4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r>
              <a:rPr lang="en-US" altLang="en-US" sz="40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4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altLang="en-US" sz="4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….</a:t>
            </a:r>
            <a:endParaRPr lang="en-US" altLang="en-US" sz="4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 descr="1456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4217586" y="3276600"/>
            <a:ext cx="3513222" cy="575440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3303186" y="4114800"/>
            <a:ext cx="6858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1456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4217586" y="4259940"/>
            <a:ext cx="3513222" cy="575440"/>
          </a:xfrm>
          <a:prstGeom prst="rect">
            <a:avLst/>
          </a:prstGeom>
        </p:spPr>
      </p:pic>
      <p:pic>
        <p:nvPicPr>
          <p:cNvPr id="9" name="Picture 8" descr="1456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4217586" y="5105400"/>
            <a:ext cx="3513222" cy="575440"/>
          </a:xfrm>
          <a:prstGeom prst="rect">
            <a:avLst/>
          </a:prstGeom>
        </p:spPr>
      </p:pic>
      <p:pic>
        <p:nvPicPr>
          <p:cNvPr id="10" name="Picture 9" descr="1456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4217586" y="6019800"/>
            <a:ext cx="3513222" cy="575440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3303186" y="5029200"/>
            <a:ext cx="6858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3303186" y="3200400"/>
            <a:ext cx="6858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3303186" y="5943600"/>
            <a:ext cx="6858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3412044" y="4191000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412044" y="6019800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379386" y="5105400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412044" y="3276600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335897" y="3278997"/>
            <a:ext cx="3276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293786" y="4273034"/>
            <a:ext cx="3276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293786" y="5105400"/>
            <a:ext cx="3276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293786" y="6019800"/>
            <a:ext cx="3276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ặc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Picture 22" descr="dongho1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70536" y="4402520"/>
            <a:ext cx="1752600" cy="1768573"/>
          </a:xfrm>
          <a:prstGeom prst="rect">
            <a:avLst/>
          </a:prstGeom>
          <a:noFill/>
        </p:spPr>
      </p:pic>
      <p:sp>
        <p:nvSpPr>
          <p:cNvPr id="24" name="Cloud 23"/>
          <p:cNvSpPr/>
          <p:nvPr/>
        </p:nvSpPr>
        <p:spPr>
          <a:xfrm>
            <a:off x="1499022" y="3392384"/>
            <a:ext cx="1752600" cy="1075765"/>
          </a:xfrm>
          <a:prstGeom prst="cloud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 GIỜ</a:t>
            </a:r>
          </a:p>
        </p:txBody>
      </p:sp>
      <p:pic>
        <p:nvPicPr>
          <p:cNvPr id="27" name="Picture 26" descr="fd2eb0da63d7a14861647a759c721ae2.png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9336615" y="4690240"/>
            <a:ext cx="2194563" cy="1828801"/>
          </a:xfrm>
          <a:prstGeom prst="rect">
            <a:avLst/>
          </a:prstGeom>
        </p:spPr>
      </p:pic>
      <p:pic>
        <p:nvPicPr>
          <p:cNvPr id="2" name="Tieng-chuong-het-gio-reng-www_tiengdong_com">
            <a:hlinkClick r:id="" action="ppaction://media"/>
            <a:extLst>
              <a:ext uri="{FF2B5EF4-FFF2-40B4-BE49-F238E27FC236}">
                <a16:creationId xmlns="" xmlns:a16="http://schemas.microsoft.com/office/drawing/2014/main" id="{569C964E-0D1A-485A-8627-526B89222D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838542" y="6107877"/>
            <a:ext cx="487363" cy="487363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0" dur="1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519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mph" presetSubtype="2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548DD4"/>
                                      </p:to>
                                    </p:animClr>
                                    <p:set>
                                      <p:cBhvr>
                                        <p:cTn id="4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548DD4"/>
                                      </p:to>
                                    </p:animClr>
                                    <p:set>
                                      <p:cBhvr>
                                        <p:cTn id="5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548DD4"/>
                                      </p:to>
                                    </p:animClr>
                                    <p:set>
                                      <p:cBhvr>
                                        <p:cTn id="6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10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/>
      <p:bldP spid="2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="" xmlns:a16="http://schemas.microsoft.com/office/drawing/2014/main" id="{6F673B85-7059-4229-9972-982C29CF5436}"/>
              </a:ext>
            </a:extLst>
          </p:cNvPr>
          <p:cNvGrpSpPr/>
          <p:nvPr/>
        </p:nvGrpSpPr>
        <p:grpSpPr>
          <a:xfrm>
            <a:off x="1006064" y="1522807"/>
            <a:ext cx="9977377" cy="4656929"/>
            <a:chOff x="1006064" y="1522807"/>
            <a:chExt cx="9977377" cy="4656929"/>
          </a:xfrm>
        </p:grpSpPr>
        <p:sp>
          <p:nvSpPr>
            <p:cNvPr id="3" name="矩形: 圆角 2">
              <a:extLst>
                <a:ext uri="{FF2B5EF4-FFF2-40B4-BE49-F238E27FC236}">
                  <a16:creationId xmlns="" xmlns:a16="http://schemas.microsoft.com/office/drawing/2014/main" id="{2C048EE0-B8F7-43E4-89E7-8EAB95C4E8E9}"/>
                </a:ext>
              </a:extLst>
            </p:cNvPr>
            <p:cNvSpPr/>
            <p:nvPr/>
          </p:nvSpPr>
          <p:spPr>
            <a:xfrm>
              <a:off x="1006064" y="1522807"/>
              <a:ext cx="9977377" cy="465692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矩形: 圆角 2">
              <a:extLst>
                <a:ext uri="{FF2B5EF4-FFF2-40B4-BE49-F238E27FC236}">
                  <a16:creationId xmlns="" xmlns:a16="http://schemas.microsoft.com/office/drawing/2014/main" id="{07E51AAA-A554-45F0-B148-DD0D05E988B0}"/>
                </a:ext>
              </a:extLst>
            </p:cNvPr>
            <p:cNvSpPr/>
            <p:nvPr/>
          </p:nvSpPr>
          <p:spPr>
            <a:xfrm>
              <a:off x="1208559" y="1738845"/>
              <a:ext cx="9523081" cy="4224851"/>
            </a:xfrm>
            <a:prstGeom prst="roundRect">
              <a:avLst/>
            </a:prstGeom>
            <a:noFill/>
            <a:ln w="57150">
              <a:solidFill>
                <a:srgbClr val="E18D75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B5E01C01-69E1-41D3-A9DB-EA45349F7D6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0406" y="-113468"/>
            <a:ext cx="2565003" cy="2565003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94C57FD5-482E-43CB-A6EF-159952BC15D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65" b="22198"/>
          <a:stretch/>
        </p:blipFill>
        <p:spPr>
          <a:xfrm>
            <a:off x="2150346" y="-487902"/>
            <a:ext cx="7827667" cy="2732444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="" xmlns:a16="http://schemas.microsoft.com/office/drawing/2014/main" id="{300B2194-40F8-4DD7-8ADC-29385121388C}"/>
              </a:ext>
            </a:extLst>
          </p:cNvPr>
          <p:cNvSpPr txBox="1"/>
          <p:nvPr/>
        </p:nvSpPr>
        <p:spPr>
          <a:xfrm>
            <a:off x="3451919" y="507144"/>
            <a:ext cx="536211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6000" b="1">
                <a:solidFill>
                  <a:srgbClr val="D66242"/>
                </a:solidFill>
                <a:highlight>
                  <a:srgbClr val="FFFFC5"/>
                </a:highlight>
                <a:latin typeface="Times New Roman" panose="02020603050405020304" pitchFamily="18" charset="0"/>
                <a:ea typeface="字魂17号-萌趣果冻体" panose="02000000000000000000" pitchFamily="2" charset="-122"/>
                <a:cs typeface="Times New Roman" panose="02020603050405020304" pitchFamily="18" charset="0"/>
              </a:rPr>
              <a:t>Kiểm tra bài cũ</a:t>
            </a:r>
            <a:endParaRPr lang="zh-CN" altLang="en-US" sz="6000" b="1" dirty="0">
              <a:solidFill>
                <a:srgbClr val="D66242"/>
              </a:solidFill>
              <a:highlight>
                <a:srgbClr val="FFFFC5"/>
              </a:highlight>
              <a:latin typeface="Times New Roman" panose="02020603050405020304" pitchFamily="18" charset="0"/>
              <a:ea typeface="字魂17号-萌趣果冻体" panose="02000000000000000000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2" name="图片 6">
            <a:extLst>
              <a:ext uri="{FF2B5EF4-FFF2-40B4-BE49-F238E27FC236}">
                <a16:creationId xmlns="" xmlns:a16="http://schemas.microsoft.com/office/drawing/2014/main" id="{87362B4B-4DBB-4911-A927-A859C5130F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83818" y="2483401"/>
            <a:ext cx="1517814" cy="1253271"/>
          </a:xfrm>
          <a:prstGeom prst="rect">
            <a:avLst/>
          </a:prstGeom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文本框 10">
            <a:extLst>
              <a:ext uri="{FF2B5EF4-FFF2-40B4-BE49-F238E27FC236}">
                <a16:creationId xmlns="" xmlns:a16="http://schemas.microsoft.com/office/drawing/2014/main" id="{E0E8B195-452A-40AF-88C9-D68D519932E6}"/>
              </a:ext>
            </a:extLst>
          </p:cNvPr>
          <p:cNvSpPr txBox="1"/>
          <p:nvPr/>
        </p:nvSpPr>
        <p:spPr>
          <a:xfrm>
            <a:off x="3057266" y="2485929"/>
            <a:ext cx="70111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</a:pPr>
            <a:r>
              <a:rPr lang="vi-VN" altLang="x-none" sz="3200" b="1" dirty="0">
                <a:solidFill>
                  <a:srgbClr val="00B0F0"/>
                </a:solidFill>
                <a:latin typeface="Times New Roman" panose="02020603050405020304" pitchFamily="18" charset="0"/>
              </a:rPr>
              <a:t>Tìm một từ </a:t>
            </a:r>
            <a:r>
              <a:rPr lang="vi-VN" altLang="x-none" sz="32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cùng nghĩa</a:t>
            </a:r>
            <a:r>
              <a:rPr lang="vi-VN" altLang="x-none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vi-VN" altLang="x-none" sz="3200" b="1" dirty="0">
                <a:solidFill>
                  <a:srgbClr val="00B0F0"/>
                </a:solidFill>
                <a:latin typeface="Times New Roman" panose="02020603050405020304" pitchFamily="18" charset="0"/>
              </a:rPr>
              <a:t>với</a:t>
            </a:r>
            <a:r>
              <a:rPr lang="vi-VN" altLang="x-none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vi-VN" altLang="x-none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trung thực</a:t>
            </a:r>
            <a:r>
              <a:rPr lang="vi-VN" altLang="x-none" sz="3200" b="1" dirty="0">
                <a:solidFill>
                  <a:srgbClr val="00B0F0"/>
                </a:solidFill>
                <a:latin typeface="Times New Roman" panose="02020603050405020304" pitchFamily="18" charset="0"/>
              </a:rPr>
              <a:t>.</a:t>
            </a:r>
            <a:endParaRPr lang="vi-VN" sz="3200" b="1" dirty="0">
              <a:solidFill>
                <a:srgbClr val="00B0F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4" name="文本框 11">
            <a:extLst>
              <a:ext uri="{FF2B5EF4-FFF2-40B4-BE49-F238E27FC236}">
                <a16:creationId xmlns="" xmlns:a16="http://schemas.microsoft.com/office/drawing/2014/main" id="{06150ABD-77FF-4221-8FC1-2E2A92607B2D}"/>
              </a:ext>
            </a:extLst>
          </p:cNvPr>
          <p:cNvSpPr txBox="1"/>
          <p:nvPr/>
        </p:nvSpPr>
        <p:spPr>
          <a:xfrm>
            <a:off x="2952359" y="3103063"/>
            <a:ext cx="6292345" cy="632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vi-VN" altLang="x-none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vi-VN" altLang="x-none" sz="3200" b="1" dirty="0">
                <a:solidFill>
                  <a:srgbClr val="00B0F0"/>
                </a:solidFill>
                <a:latin typeface="Times New Roman" panose="02020603050405020304" pitchFamily="18" charset="0"/>
              </a:rPr>
              <a:t>Đặt câu với từ em vừa tìm được.</a:t>
            </a:r>
            <a:endParaRPr lang="zh-CN" altLang="en-US" sz="3200" b="1" dirty="0">
              <a:solidFill>
                <a:srgbClr val="00B0F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5" name="图片 21">
            <a:extLst>
              <a:ext uri="{FF2B5EF4-FFF2-40B4-BE49-F238E27FC236}">
                <a16:creationId xmlns="" xmlns:a16="http://schemas.microsoft.com/office/drawing/2014/main" id="{DFD7AE74-37B4-4DA2-9C03-01130B06E92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42745" y="4273725"/>
            <a:ext cx="1792276" cy="1299566"/>
          </a:xfrm>
          <a:prstGeom prst="rect">
            <a:avLst/>
          </a:prstGeom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6" name="文本框 10">
            <a:extLst>
              <a:ext uri="{FF2B5EF4-FFF2-40B4-BE49-F238E27FC236}">
                <a16:creationId xmlns="" xmlns:a16="http://schemas.microsoft.com/office/drawing/2014/main" id="{42CFD86E-D0E1-4606-91F4-2993565C8507}"/>
              </a:ext>
            </a:extLst>
          </p:cNvPr>
          <p:cNvSpPr txBox="1"/>
          <p:nvPr/>
        </p:nvSpPr>
        <p:spPr>
          <a:xfrm>
            <a:off x="3041936" y="4236450"/>
            <a:ext cx="70111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</a:pPr>
            <a:r>
              <a:rPr lang="vi-VN" altLang="x-none" sz="3200" b="1">
                <a:solidFill>
                  <a:srgbClr val="00B0F0"/>
                </a:solidFill>
                <a:latin typeface="Times New Roman" panose="02020603050405020304" pitchFamily="18" charset="0"/>
              </a:rPr>
              <a:t>Tìm một từ </a:t>
            </a:r>
            <a:r>
              <a:rPr lang="en-US" altLang="x-none" sz="3200" b="1">
                <a:solidFill>
                  <a:schemeClr val="tx1"/>
                </a:solidFill>
                <a:latin typeface="Times New Roman" panose="02020603050405020304" pitchFamily="18" charset="0"/>
              </a:rPr>
              <a:t>trái</a:t>
            </a:r>
            <a:r>
              <a:rPr lang="vi-VN" altLang="x-none" sz="3200" b="1">
                <a:solidFill>
                  <a:schemeClr val="tx1"/>
                </a:solidFill>
                <a:latin typeface="Times New Roman" panose="02020603050405020304" pitchFamily="18" charset="0"/>
              </a:rPr>
              <a:t> nghĩa</a:t>
            </a:r>
            <a:r>
              <a:rPr lang="vi-VN" altLang="x-none" sz="3200" b="1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vi-VN" altLang="x-none" sz="3200" b="1">
                <a:solidFill>
                  <a:srgbClr val="00B0F0"/>
                </a:solidFill>
                <a:latin typeface="Times New Roman" panose="02020603050405020304" pitchFamily="18" charset="0"/>
              </a:rPr>
              <a:t>với</a:t>
            </a:r>
            <a:r>
              <a:rPr lang="vi-VN" altLang="x-none" sz="3200" b="1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vi-VN" altLang="x-none" sz="3200" b="1">
                <a:solidFill>
                  <a:srgbClr val="FF0000"/>
                </a:solidFill>
                <a:latin typeface="Times New Roman" panose="02020603050405020304" pitchFamily="18" charset="0"/>
              </a:rPr>
              <a:t>trung thực</a:t>
            </a:r>
            <a:r>
              <a:rPr lang="vi-VN" altLang="x-none" sz="3200" b="1">
                <a:solidFill>
                  <a:srgbClr val="00B0F0"/>
                </a:solidFill>
                <a:latin typeface="Times New Roman" panose="02020603050405020304" pitchFamily="18" charset="0"/>
              </a:rPr>
              <a:t>.</a:t>
            </a:r>
            <a:endParaRPr lang="vi-VN" sz="3200" b="1" dirty="0">
              <a:solidFill>
                <a:srgbClr val="00B0F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7" name="文本框 11">
            <a:extLst>
              <a:ext uri="{FF2B5EF4-FFF2-40B4-BE49-F238E27FC236}">
                <a16:creationId xmlns="" xmlns:a16="http://schemas.microsoft.com/office/drawing/2014/main" id="{3AFEEAA5-EED5-496F-BB90-C476D4B2D991}"/>
              </a:ext>
            </a:extLst>
          </p:cNvPr>
          <p:cNvSpPr txBox="1"/>
          <p:nvPr/>
        </p:nvSpPr>
        <p:spPr>
          <a:xfrm>
            <a:off x="2937029" y="4853584"/>
            <a:ext cx="6292345" cy="632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vi-VN" altLang="x-none" sz="3200" b="1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vi-VN" altLang="x-none" sz="3200" b="1">
                <a:solidFill>
                  <a:srgbClr val="00B0F0"/>
                </a:solidFill>
                <a:latin typeface="Times New Roman" panose="02020603050405020304" pitchFamily="18" charset="0"/>
              </a:rPr>
              <a:t>Đặt câu với từ em vừa tìm được.</a:t>
            </a:r>
            <a:endParaRPr lang="zh-CN" altLang="en-US" sz="2800" dirty="0">
              <a:solidFill>
                <a:srgbClr val="00B0F0"/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</a:endParaRPr>
          </a:p>
        </p:txBody>
      </p:sp>
      <p:pic>
        <p:nvPicPr>
          <p:cNvPr id="21" name="图片 5" descr="6">
            <a:extLst>
              <a:ext uri="{FF2B5EF4-FFF2-40B4-BE49-F238E27FC236}">
                <a16:creationId xmlns="" xmlns:a16="http://schemas.microsoft.com/office/drawing/2014/main" id="{F5BDC61C-27CB-416A-939B-7EA581D7F68A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47449" t="21697"/>
          <a:stretch>
            <a:fillRect/>
          </a:stretch>
        </p:blipFill>
        <p:spPr>
          <a:xfrm>
            <a:off x="7546311" y="4343707"/>
            <a:ext cx="4629079" cy="2514293"/>
          </a:xfrm>
          <a:prstGeom prst="rect">
            <a:avLst/>
          </a:prstGeom>
        </p:spPr>
      </p:pic>
      <p:pic>
        <p:nvPicPr>
          <p:cNvPr id="22" name="图片 6" descr="6">
            <a:extLst>
              <a:ext uri="{FF2B5EF4-FFF2-40B4-BE49-F238E27FC236}">
                <a16:creationId xmlns="" xmlns:a16="http://schemas.microsoft.com/office/drawing/2014/main" id="{39727DEE-79C9-44EB-8335-F54D6829DC91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63422" r="20682" b="81749"/>
          <a:stretch>
            <a:fillRect/>
          </a:stretch>
        </p:blipFill>
        <p:spPr>
          <a:xfrm>
            <a:off x="10375296" y="0"/>
            <a:ext cx="2041525" cy="854710"/>
          </a:xfrm>
          <a:prstGeom prst="rect">
            <a:avLst/>
          </a:prstGeom>
        </p:spPr>
      </p:pic>
      <p:pic>
        <p:nvPicPr>
          <p:cNvPr id="23" name="图片 9" descr="4">
            <a:extLst>
              <a:ext uri="{FF2B5EF4-FFF2-40B4-BE49-F238E27FC236}">
                <a16:creationId xmlns="" xmlns:a16="http://schemas.microsoft.com/office/drawing/2014/main" id="{094B4936-51D1-4BC2-9244-74062467243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569725" y="1300662"/>
            <a:ext cx="1916430" cy="1424940"/>
          </a:xfrm>
          <a:prstGeom prst="rect">
            <a:avLst/>
          </a:prstGeom>
        </p:spPr>
      </p:pic>
      <p:pic>
        <p:nvPicPr>
          <p:cNvPr id="24" name="图片 6" descr="6">
            <a:extLst>
              <a:ext uri="{FF2B5EF4-FFF2-40B4-BE49-F238E27FC236}">
                <a16:creationId xmlns="" xmlns:a16="http://schemas.microsoft.com/office/drawing/2014/main" id="{4357BDA0-8FC2-43DB-9EDB-B600AEE10D13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63422" r="20682" b="81749"/>
          <a:stretch>
            <a:fillRect/>
          </a:stretch>
        </p:blipFill>
        <p:spPr>
          <a:xfrm flipV="1">
            <a:off x="-130406" y="6035156"/>
            <a:ext cx="2041525" cy="854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53778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2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4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45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450" fill="hold">
                                          <p:stCondLst>
                                            <p:cond delay="13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45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5" presetClass="entr" presetSubtype="1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" presetClass="entr" presetSubtype="1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5" presetClass="entr" presetSubtype="1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" presetClass="entr" presetSubtype="1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750"/>
                            </p:stCondLst>
                            <p:childTnLst>
                              <p:par>
                                <p:cTn id="6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" grpId="0"/>
      <p:bldP spid="14" grpId="0"/>
      <p:bldP spid="16" grpId="0"/>
      <p:bldP spid="1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29239F97-1E3E-4F93-BDA3-E9692D41F9C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40" r="15949"/>
          <a:stretch/>
        </p:blipFill>
        <p:spPr>
          <a:xfrm>
            <a:off x="-426722" y="0"/>
            <a:ext cx="12734945" cy="6858000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="" xmlns:a16="http://schemas.microsoft.com/office/drawing/2014/main" id="{2AE41D63-B7D2-4BAF-ABDA-B975BBD537FF}"/>
              </a:ext>
            </a:extLst>
          </p:cNvPr>
          <p:cNvSpPr txBox="1"/>
          <p:nvPr/>
        </p:nvSpPr>
        <p:spPr>
          <a:xfrm>
            <a:off x="3030529" y="2414654"/>
            <a:ext cx="5820442" cy="15696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altLang="zh-CN" sz="9600" b="1">
                <a:ln/>
                <a:solidFill>
                  <a:srgbClr val="00B0F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UTM Showcard" panose="02040603050506020204" pitchFamily="18" charset="0"/>
                <a:ea typeface="字魂17号-萌趣果冻体" panose="02000000000000000000" pitchFamily="2" charset="-122"/>
              </a:rPr>
              <a:t>Danh từ</a:t>
            </a:r>
            <a:endParaRPr lang="zh-CN" altLang="en-US" sz="9600" b="1" dirty="0">
              <a:ln/>
              <a:solidFill>
                <a:srgbClr val="00B0F0"/>
              </a:solidFill>
              <a:effectLst>
                <a:glow rad="63500">
                  <a:schemeClr val="accent6">
                    <a:satMod val="175000"/>
                    <a:alpha val="40000"/>
                  </a:schemeClr>
                </a:glow>
              </a:effectLst>
              <a:latin typeface="UTM Showcard" panose="02040603050506020204" pitchFamily="18" charset="0"/>
              <a:ea typeface="字魂17号-萌趣果冻体" panose="02000000000000000000" pitchFamily="2" charset="-122"/>
            </a:endParaRPr>
          </a:p>
        </p:txBody>
      </p:sp>
      <p:pic>
        <p:nvPicPr>
          <p:cNvPr id="10" name="图片 3">
            <a:extLst>
              <a:ext uri="{FF2B5EF4-FFF2-40B4-BE49-F238E27FC236}">
                <a16:creationId xmlns="" xmlns:a16="http://schemas.microsoft.com/office/drawing/2014/main" id="{F7A7B9B1-801B-42FE-AB11-094D0760DE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6577" y="1337436"/>
            <a:ext cx="4872611" cy="5520564"/>
          </a:xfrm>
          <a:prstGeom prst="rect">
            <a:avLst/>
          </a:prstGeom>
        </p:spPr>
      </p:pic>
      <p:sp>
        <p:nvSpPr>
          <p:cNvPr id="11" name="文本框 4">
            <a:extLst>
              <a:ext uri="{FF2B5EF4-FFF2-40B4-BE49-F238E27FC236}">
                <a16:creationId xmlns="" xmlns:a16="http://schemas.microsoft.com/office/drawing/2014/main" id="{86198315-24D6-4952-B631-427C353F5364}"/>
              </a:ext>
            </a:extLst>
          </p:cNvPr>
          <p:cNvSpPr txBox="1"/>
          <p:nvPr/>
        </p:nvSpPr>
        <p:spPr>
          <a:xfrm>
            <a:off x="1643270" y="406412"/>
            <a:ext cx="8171290" cy="15696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en-US" altLang="zh-CN" sz="9600" b="1" dirty="0" err="1">
                <a:ln/>
                <a:gradFill flip="none" rotWithShape="1">
                  <a:gsLst>
                    <a:gs pos="0">
                      <a:srgbClr val="F2EC00">
                        <a:alpha val="94118"/>
                      </a:srgbClr>
                    </a:gs>
                    <a:gs pos="56000">
                      <a:srgbClr val="FFFA00">
                        <a:lumMod val="100000"/>
                      </a:srgbClr>
                    </a:gs>
                    <a:gs pos="100000">
                      <a:srgbClr val="FFFFC5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Wedding K&amp;T" panose="02040603050506020204" pitchFamily="18" charset="0"/>
                <a:ea typeface="包图小白体" panose="02010601030101010101" pitchFamily="2" charset="-122"/>
              </a:rPr>
              <a:t>Luyện</a:t>
            </a:r>
            <a:r>
              <a:rPr lang="en-US" altLang="zh-CN" sz="9600" b="1" dirty="0">
                <a:ln/>
                <a:gradFill flip="none" rotWithShape="1">
                  <a:gsLst>
                    <a:gs pos="0">
                      <a:srgbClr val="F2EC00">
                        <a:alpha val="94118"/>
                      </a:srgbClr>
                    </a:gs>
                    <a:gs pos="56000">
                      <a:srgbClr val="FFFA00">
                        <a:lumMod val="100000"/>
                      </a:srgbClr>
                    </a:gs>
                    <a:gs pos="100000">
                      <a:srgbClr val="FFFFC5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Wedding K&amp;T" panose="02040603050506020204" pitchFamily="18" charset="0"/>
                <a:ea typeface="包图小白体" panose="02010601030101010101" pitchFamily="2" charset="-122"/>
              </a:rPr>
              <a:t> </a:t>
            </a:r>
            <a:r>
              <a:rPr lang="en-US" altLang="zh-CN" sz="9600" b="1" dirty="0" err="1">
                <a:ln/>
                <a:gradFill flip="none" rotWithShape="1">
                  <a:gsLst>
                    <a:gs pos="0">
                      <a:srgbClr val="F2EC00">
                        <a:alpha val="94118"/>
                      </a:srgbClr>
                    </a:gs>
                    <a:gs pos="56000">
                      <a:srgbClr val="FFFA00">
                        <a:lumMod val="100000"/>
                      </a:srgbClr>
                    </a:gs>
                    <a:gs pos="100000">
                      <a:srgbClr val="FFFFC5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Wedding K&amp;T" panose="02040603050506020204" pitchFamily="18" charset="0"/>
                <a:ea typeface="包图小白体" panose="02010601030101010101" pitchFamily="2" charset="-122"/>
              </a:rPr>
              <a:t>từ</a:t>
            </a:r>
            <a:r>
              <a:rPr lang="en-US" altLang="zh-CN" sz="9600" b="1" dirty="0">
                <a:ln/>
                <a:gradFill flip="none" rotWithShape="1">
                  <a:gsLst>
                    <a:gs pos="0">
                      <a:srgbClr val="F2EC00">
                        <a:alpha val="94118"/>
                      </a:srgbClr>
                    </a:gs>
                    <a:gs pos="56000">
                      <a:srgbClr val="FFFA00">
                        <a:lumMod val="100000"/>
                      </a:srgbClr>
                    </a:gs>
                    <a:gs pos="100000">
                      <a:srgbClr val="FFFFC5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Wedding K&amp;T" panose="02040603050506020204" pitchFamily="18" charset="0"/>
                <a:ea typeface="包图小白体" panose="02010601030101010101" pitchFamily="2" charset="-122"/>
              </a:rPr>
              <a:t> </a:t>
            </a:r>
            <a:r>
              <a:rPr lang="en-US" altLang="zh-CN" sz="9600" b="1" dirty="0" err="1">
                <a:ln/>
                <a:gradFill flip="none" rotWithShape="1">
                  <a:gsLst>
                    <a:gs pos="0">
                      <a:srgbClr val="F2EC00">
                        <a:alpha val="94118"/>
                      </a:srgbClr>
                    </a:gs>
                    <a:gs pos="56000">
                      <a:srgbClr val="FFFA00">
                        <a:lumMod val="100000"/>
                      </a:srgbClr>
                    </a:gs>
                    <a:gs pos="100000">
                      <a:srgbClr val="FFFFC5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Wedding K&amp;T" panose="02040603050506020204" pitchFamily="18" charset="0"/>
                <a:ea typeface="包图小白体" panose="02010601030101010101" pitchFamily="2" charset="-122"/>
              </a:rPr>
              <a:t>và</a:t>
            </a:r>
            <a:r>
              <a:rPr lang="en-US" altLang="zh-CN" sz="9600" b="1" dirty="0">
                <a:ln/>
                <a:gradFill flip="none" rotWithShape="1">
                  <a:gsLst>
                    <a:gs pos="0">
                      <a:srgbClr val="F2EC00">
                        <a:alpha val="94118"/>
                      </a:srgbClr>
                    </a:gs>
                    <a:gs pos="56000">
                      <a:srgbClr val="FFFA00">
                        <a:lumMod val="100000"/>
                      </a:srgbClr>
                    </a:gs>
                    <a:gs pos="100000">
                      <a:srgbClr val="FFFFC5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Wedding K&amp;T" panose="02040603050506020204" pitchFamily="18" charset="0"/>
                <a:ea typeface="包图小白体" panose="02010601030101010101" pitchFamily="2" charset="-122"/>
              </a:rPr>
              <a:t> </a:t>
            </a:r>
            <a:r>
              <a:rPr lang="en-US" altLang="zh-CN" sz="9600" b="1" dirty="0" err="1">
                <a:ln/>
                <a:gradFill flip="none" rotWithShape="1">
                  <a:gsLst>
                    <a:gs pos="0">
                      <a:srgbClr val="F2EC00">
                        <a:alpha val="94118"/>
                      </a:srgbClr>
                    </a:gs>
                    <a:gs pos="56000">
                      <a:srgbClr val="FFFA00">
                        <a:lumMod val="100000"/>
                      </a:srgbClr>
                    </a:gs>
                    <a:gs pos="100000">
                      <a:srgbClr val="FFFFC5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Wedding K&amp;T" panose="02040603050506020204" pitchFamily="18" charset="0"/>
                <a:ea typeface="包图小白体" panose="02010601030101010101" pitchFamily="2" charset="-122"/>
              </a:rPr>
              <a:t>câu</a:t>
            </a:r>
            <a:endParaRPr lang="zh-CN" altLang="en-US" sz="9600" b="1" dirty="0">
              <a:ln/>
              <a:gradFill flip="none" rotWithShape="1">
                <a:gsLst>
                  <a:gs pos="0">
                    <a:srgbClr val="F2EC00">
                      <a:alpha val="94118"/>
                    </a:srgbClr>
                  </a:gs>
                  <a:gs pos="56000">
                    <a:srgbClr val="FFFA00">
                      <a:lumMod val="100000"/>
                    </a:srgbClr>
                  </a:gs>
                  <a:gs pos="100000">
                    <a:srgbClr val="FFFFC5"/>
                  </a:gs>
                </a:gsLst>
                <a:path path="shape">
                  <a:fillToRect l="50000" t="50000" r="50000" b="50000"/>
                </a:path>
                <a:tileRect/>
              </a:gradFill>
              <a:effectLst>
                <a:glow rad="63500">
                  <a:schemeClr val="accent6">
                    <a:satMod val="175000"/>
                    <a:alpha val="4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Wedding K&amp;T" panose="02040603050506020204" pitchFamily="18" charset="0"/>
              <a:ea typeface="包图小白体" panose="02010601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08390792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 tmFilter="0,0; .5, 1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300"/>
                            </p:stCondLst>
                            <p:childTnLst>
                              <p:par>
                                <p:cTn id="17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0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50"/>
                            </p:stCondLst>
                            <p:childTnLst>
                              <p:par>
                                <p:cTn id="2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ext&#10;&#10;Description automatically generated">
            <a:extLst>
              <a:ext uri="{FF2B5EF4-FFF2-40B4-BE49-F238E27FC236}">
                <a16:creationId xmlns="" xmlns:a16="http://schemas.microsoft.com/office/drawing/2014/main" id="{5F97158A-DD45-4277-8B5E-0DF0A20EEB3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57" b="19667"/>
          <a:stretch/>
        </p:blipFill>
        <p:spPr>
          <a:xfrm>
            <a:off x="1007125" y="654069"/>
            <a:ext cx="10177749" cy="6501142"/>
          </a:xfrm>
          <a:prstGeom prst="rect">
            <a:avLst/>
          </a:prstGeom>
        </p:spPr>
      </p:pic>
      <p:sp>
        <p:nvSpPr>
          <p:cNvPr id="9218" name="Rectangle 5">
            <a:extLst>
              <a:ext uri="{FF2B5EF4-FFF2-40B4-BE49-F238E27FC236}">
                <a16:creationId xmlns="" xmlns:a16="http://schemas.microsoft.com/office/drawing/2014/main" id="{44F94C55-5E8C-4BB6-A08B-7285AD1351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9000" y="990600"/>
            <a:ext cx="58674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1pPr>
            <a:lvl2pPr marL="742950" indent="-28575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2pPr>
            <a:lvl3pPr marL="1143000" indent="-22860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3pPr>
            <a:lvl4pPr marL="1600200" indent="-22860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4pPr>
            <a:lvl5pPr marL="2057400" indent="-22860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i="1">
                <a:solidFill>
                  <a:srgbClr val="FF0066"/>
                </a:solidFill>
              </a:rPr>
              <a:t>    </a:t>
            </a:r>
          </a:p>
        </p:txBody>
      </p:sp>
      <p:sp>
        <p:nvSpPr>
          <p:cNvPr id="9219" name="Text Box 2">
            <a:extLst>
              <a:ext uri="{FF2B5EF4-FFF2-40B4-BE49-F238E27FC236}">
                <a16:creationId xmlns="" xmlns:a16="http://schemas.microsoft.com/office/drawing/2014/main" id="{EE95ACD3-0C30-466A-AB0D-27835C5FDC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00300" y="110873"/>
            <a:ext cx="7924800" cy="895826"/>
          </a:xfrm>
          <a:custGeom>
            <a:avLst/>
            <a:gdLst>
              <a:gd name="connsiteX0" fmla="*/ 0 w 7924800"/>
              <a:gd name="connsiteY0" fmla="*/ 0 h 895826"/>
              <a:gd name="connsiteX1" fmla="*/ 724553 w 7924800"/>
              <a:gd name="connsiteY1" fmla="*/ 0 h 895826"/>
              <a:gd name="connsiteX2" fmla="*/ 1290610 w 7924800"/>
              <a:gd name="connsiteY2" fmla="*/ 0 h 895826"/>
              <a:gd name="connsiteX3" fmla="*/ 1698171 w 7924800"/>
              <a:gd name="connsiteY3" fmla="*/ 0 h 895826"/>
              <a:gd name="connsiteX4" fmla="*/ 2343477 w 7924800"/>
              <a:gd name="connsiteY4" fmla="*/ 0 h 895826"/>
              <a:gd name="connsiteX5" fmla="*/ 2671790 w 7924800"/>
              <a:gd name="connsiteY5" fmla="*/ 0 h 895826"/>
              <a:gd name="connsiteX6" fmla="*/ 3079351 w 7924800"/>
              <a:gd name="connsiteY6" fmla="*/ 0 h 895826"/>
              <a:gd name="connsiteX7" fmla="*/ 3407664 w 7924800"/>
              <a:gd name="connsiteY7" fmla="*/ 0 h 895826"/>
              <a:gd name="connsiteX8" fmla="*/ 4052969 w 7924800"/>
              <a:gd name="connsiteY8" fmla="*/ 0 h 895826"/>
              <a:gd name="connsiteX9" fmla="*/ 4381282 w 7924800"/>
              <a:gd name="connsiteY9" fmla="*/ 0 h 895826"/>
              <a:gd name="connsiteX10" fmla="*/ 4788843 w 7924800"/>
              <a:gd name="connsiteY10" fmla="*/ 0 h 895826"/>
              <a:gd name="connsiteX11" fmla="*/ 5354901 w 7924800"/>
              <a:gd name="connsiteY11" fmla="*/ 0 h 895826"/>
              <a:gd name="connsiteX12" fmla="*/ 6000206 w 7924800"/>
              <a:gd name="connsiteY12" fmla="*/ 0 h 895826"/>
              <a:gd name="connsiteX13" fmla="*/ 6566263 w 7924800"/>
              <a:gd name="connsiteY13" fmla="*/ 0 h 895826"/>
              <a:gd name="connsiteX14" fmla="*/ 7053072 w 7924800"/>
              <a:gd name="connsiteY14" fmla="*/ 0 h 895826"/>
              <a:gd name="connsiteX15" fmla="*/ 7381385 w 7924800"/>
              <a:gd name="connsiteY15" fmla="*/ 0 h 895826"/>
              <a:gd name="connsiteX16" fmla="*/ 7924800 w 7924800"/>
              <a:gd name="connsiteY16" fmla="*/ 0 h 895826"/>
              <a:gd name="connsiteX17" fmla="*/ 7924800 w 7924800"/>
              <a:gd name="connsiteY17" fmla="*/ 582081 h 895826"/>
              <a:gd name="connsiteX18" fmla="*/ 7374740 w 7924800"/>
              <a:gd name="connsiteY18" fmla="*/ 582081 h 895826"/>
              <a:gd name="connsiteX19" fmla="*/ 6747671 w 7924800"/>
              <a:gd name="connsiteY19" fmla="*/ 582081 h 895826"/>
              <a:gd name="connsiteX20" fmla="*/ 6120602 w 7924800"/>
              <a:gd name="connsiteY20" fmla="*/ 582081 h 895826"/>
              <a:gd name="connsiteX21" fmla="*/ 5647550 w 7924800"/>
              <a:gd name="connsiteY21" fmla="*/ 582081 h 895826"/>
              <a:gd name="connsiteX22" fmla="*/ 5097490 w 7924800"/>
              <a:gd name="connsiteY22" fmla="*/ 582081 h 895826"/>
              <a:gd name="connsiteX23" fmla="*/ 4585934 w 7924800"/>
              <a:gd name="connsiteY23" fmla="*/ 582081 h 895826"/>
              <a:gd name="connsiteX24" fmla="*/ 4074378 w 7924800"/>
              <a:gd name="connsiteY24" fmla="*/ 582081 h 895826"/>
              <a:gd name="connsiteX25" fmla="*/ 4074378 w 7924800"/>
              <a:gd name="connsiteY25" fmla="*/ 671870 h 895826"/>
              <a:gd name="connsiteX26" fmla="*/ 4186357 w 7924800"/>
              <a:gd name="connsiteY26" fmla="*/ 671870 h 895826"/>
              <a:gd name="connsiteX27" fmla="*/ 3962400 w 7924800"/>
              <a:gd name="connsiteY27" fmla="*/ 895826 h 895826"/>
              <a:gd name="connsiteX28" fmla="*/ 3738444 w 7924800"/>
              <a:gd name="connsiteY28" fmla="*/ 671870 h 895826"/>
              <a:gd name="connsiteX29" fmla="*/ 3850422 w 7924800"/>
              <a:gd name="connsiteY29" fmla="*/ 671870 h 895826"/>
              <a:gd name="connsiteX30" fmla="*/ 3850422 w 7924800"/>
              <a:gd name="connsiteY30" fmla="*/ 582081 h 895826"/>
              <a:gd name="connsiteX31" fmla="*/ 3415874 w 7924800"/>
              <a:gd name="connsiteY31" fmla="*/ 582081 h 895826"/>
              <a:gd name="connsiteX32" fmla="*/ 2865814 w 7924800"/>
              <a:gd name="connsiteY32" fmla="*/ 582081 h 895826"/>
              <a:gd name="connsiteX33" fmla="*/ 2392762 w 7924800"/>
              <a:gd name="connsiteY33" fmla="*/ 582081 h 895826"/>
              <a:gd name="connsiteX34" fmla="*/ 1881206 w 7924800"/>
              <a:gd name="connsiteY34" fmla="*/ 582081 h 895826"/>
              <a:gd name="connsiteX35" fmla="*/ 1331146 w 7924800"/>
              <a:gd name="connsiteY35" fmla="*/ 582081 h 895826"/>
              <a:gd name="connsiteX36" fmla="*/ 781086 w 7924800"/>
              <a:gd name="connsiteY36" fmla="*/ 582081 h 895826"/>
              <a:gd name="connsiteX37" fmla="*/ 0 w 7924800"/>
              <a:gd name="connsiteY37" fmla="*/ 582081 h 895826"/>
              <a:gd name="connsiteX38" fmla="*/ 0 w 7924800"/>
              <a:gd name="connsiteY38" fmla="*/ 0 h 8958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7924800" h="895826" fill="none" extrusionOk="0">
                <a:moveTo>
                  <a:pt x="0" y="0"/>
                </a:moveTo>
                <a:cubicBezTo>
                  <a:pt x="305129" y="-38766"/>
                  <a:pt x="442917" y="52351"/>
                  <a:pt x="724553" y="0"/>
                </a:cubicBezTo>
                <a:cubicBezTo>
                  <a:pt x="1006189" y="-52351"/>
                  <a:pt x="1046243" y="61047"/>
                  <a:pt x="1290610" y="0"/>
                </a:cubicBezTo>
                <a:cubicBezTo>
                  <a:pt x="1534977" y="-61047"/>
                  <a:pt x="1587768" y="29721"/>
                  <a:pt x="1698171" y="0"/>
                </a:cubicBezTo>
                <a:cubicBezTo>
                  <a:pt x="1808574" y="-29721"/>
                  <a:pt x="2141981" y="69451"/>
                  <a:pt x="2343477" y="0"/>
                </a:cubicBezTo>
                <a:cubicBezTo>
                  <a:pt x="2544973" y="-69451"/>
                  <a:pt x="2532841" y="36547"/>
                  <a:pt x="2671790" y="0"/>
                </a:cubicBezTo>
                <a:cubicBezTo>
                  <a:pt x="2810739" y="-36547"/>
                  <a:pt x="2926224" y="36905"/>
                  <a:pt x="3079351" y="0"/>
                </a:cubicBezTo>
                <a:cubicBezTo>
                  <a:pt x="3232478" y="-36905"/>
                  <a:pt x="3273183" y="18901"/>
                  <a:pt x="3407664" y="0"/>
                </a:cubicBezTo>
                <a:cubicBezTo>
                  <a:pt x="3542145" y="-18901"/>
                  <a:pt x="3913511" y="22887"/>
                  <a:pt x="4052969" y="0"/>
                </a:cubicBezTo>
                <a:cubicBezTo>
                  <a:pt x="4192428" y="-22887"/>
                  <a:pt x="4256889" y="19311"/>
                  <a:pt x="4381282" y="0"/>
                </a:cubicBezTo>
                <a:cubicBezTo>
                  <a:pt x="4505675" y="-19311"/>
                  <a:pt x="4689110" y="13626"/>
                  <a:pt x="4788843" y="0"/>
                </a:cubicBezTo>
                <a:cubicBezTo>
                  <a:pt x="4888576" y="-13626"/>
                  <a:pt x="5235858" y="53961"/>
                  <a:pt x="5354901" y="0"/>
                </a:cubicBezTo>
                <a:cubicBezTo>
                  <a:pt x="5473944" y="-53961"/>
                  <a:pt x="5817382" y="25963"/>
                  <a:pt x="6000206" y="0"/>
                </a:cubicBezTo>
                <a:cubicBezTo>
                  <a:pt x="6183031" y="-25963"/>
                  <a:pt x="6444949" y="56023"/>
                  <a:pt x="6566263" y="0"/>
                </a:cubicBezTo>
                <a:cubicBezTo>
                  <a:pt x="6687577" y="-56023"/>
                  <a:pt x="6934947" y="51299"/>
                  <a:pt x="7053072" y="0"/>
                </a:cubicBezTo>
                <a:cubicBezTo>
                  <a:pt x="7171197" y="-51299"/>
                  <a:pt x="7238421" y="23748"/>
                  <a:pt x="7381385" y="0"/>
                </a:cubicBezTo>
                <a:cubicBezTo>
                  <a:pt x="7524349" y="-23748"/>
                  <a:pt x="7795397" y="56869"/>
                  <a:pt x="7924800" y="0"/>
                </a:cubicBezTo>
                <a:cubicBezTo>
                  <a:pt x="7985807" y="136329"/>
                  <a:pt x="7857803" y="291979"/>
                  <a:pt x="7924800" y="582081"/>
                </a:cubicBezTo>
                <a:cubicBezTo>
                  <a:pt x="7668361" y="599562"/>
                  <a:pt x="7491376" y="518679"/>
                  <a:pt x="7374740" y="582081"/>
                </a:cubicBezTo>
                <a:cubicBezTo>
                  <a:pt x="7258104" y="645483"/>
                  <a:pt x="6928660" y="568383"/>
                  <a:pt x="6747671" y="582081"/>
                </a:cubicBezTo>
                <a:cubicBezTo>
                  <a:pt x="6566682" y="595779"/>
                  <a:pt x="6330299" y="508300"/>
                  <a:pt x="6120602" y="582081"/>
                </a:cubicBezTo>
                <a:cubicBezTo>
                  <a:pt x="5910905" y="655862"/>
                  <a:pt x="5769272" y="562068"/>
                  <a:pt x="5647550" y="582081"/>
                </a:cubicBezTo>
                <a:cubicBezTo>
                  <a:pt x="5525828" y="602094"/>
                  <a:pt x="5339748" y="570008"/>
                  <a:pt x="5097490" y="582081"/>
                </a:cubicBezTo>
                <a:cubicBezTo>
                  <a:pt x="4855232" y="594154"/>
                  <a:pt x="4767487" y="526843"/>
                  <a:pt x="4585934" y="582081"/>
                </a:cubicBezTo>
                <a:cubicBezTo>
                  <a:pt x="4404381" y="637319"/>
                  <a:pt x="4303665" y="543913"/>
                  <a:pt x="4074378" y="582081"/>
                </a:cubicBezTo>
                <a:cubicBezTo>
                  <a:pt x="4080629" y="618958"/>
                  <a:pt x="4064990" y="627283"/>
                  <a:pt x="4074378" y="671870"/>
                </a:cubicBezTo>
                <a:cubicBezTo>
                  <a:pt x="4103021" y="664981"/>
                  <a:pt x="4135359" y="682498"/>
                  <a:pt x="4186357" y="671870"/>
                </a:cubicBezTo>
                <a:cubicBezTo>
                  <a:pt x="4094011" y="803160"/>
                  <a:pt x="4038561" y="789249"/>
                  <a:pt x="3962400" y="895826"/>
                </a:cubicBezTo>
                <a:cubicBezTo>
                  <a:pt x="3860959" y="808972"/>
                  <a:pt x="3832223" y="740087"/>
                  <a:pt x="3738444" y="671870"/>
                </a:cubicBezTo>
                <a:cubicBezTo>
                  <a:pt x="3784560" y="660012"/>
                  <a:pt x="3819864" y="674485"/>
                  <a:pt x="3850422" y="671870"/>
                </a:cubicBezTo>
                <a:cubicBezTo>
                  <a:pt x="3840750" y="639959"/>
                  <a:pt x="3858079" y="606047"/>
                  <a:pt x="3850422" y="582081"/>
                </a:cubicBezTo>
                <a:cubicBezTo>
                  <a:pt x="3644582" y="592033"/>
                  <a:pt x="3603789" y="539743"/>
                  <a:pt x="3415874" y="582081"/>
                </a:cubicBezTo>
                <a:cubicBezTo>
                  <a:pt x="3227959" y="624419"/>
                  <a:pt x="3048520" y="577548"/>
                  <a:pt x="2865814" y="582081"/>
                </a:cubicBezTo>
                <a:cubicBezTo>
                  <a:pt x="2683108" y="586614"/>
                  <a:pt x="2528425" y="533925"/>
                  <a:pt x="2392762" y="582081"/>
                </a:cubicBezTo>
                <a:cubicBezTo>
                  <a:pt x="2257099" y="630237"/>
                  <a:pt x="1985496" y="531944"/>
                  <a:pt x="1881206" y="582081"/>
                </a:cubicBezTo>
                <a:cubicBezTo>
                  <a:pt x="1776916" y="632218"/>
                  <a:pt x="1572904" y="571749"/>
                  <a:pt x="1331146" y="582081"/>
                </a:cubicBezTo>
                <a:cubicBezTo>
                  <a:pt x="1089388" y="592413"/>
                  <a:pt x="911020" y="554116"/>
                  <a:pt x="781086" y="582081"/>
                </a:cubicBezTo>
                <a:cubicBezTo>
                  <a:pt x="651152" y="610046"/>
                  <a:pt x="335359" y="496377"/>
                  <a:pt x="0" y="582081"/>
                </a:cubicBezTo>
                <a:cubicBezTo>
                  <a:pt x="-69156" y="439783"/>
                  <a:pt x="9102" y="122872"/>
                  <a:pt x="0" y="0"/>
                </a:cubicBezTo>
                <a:close/>
              </a:path>
              <a:path w="7924800" h="895826" stroke="0" extrusionOk="0">
                <a:moveTo>
                  <a:pt x="0" y="0"/>
                </a:moveTo>
                <a:cubicBezTo>
                  <a:pt x="128691" y="-16047"/>
                  <a:pt x="183809" y="14898"/>
                  <a:pt x="328313" y="0"/>
                </a:cubicBezTo>
                <a:cubicBezTo>
                  <a:pt x="472817" y="-14898"/>
                  <a:pt x="676543" y="46779"/>
                  <a:pt x="894370" y="0"/>
                </a:cubicBezTo>
                <a:cubicBezTo>
                  <a:pt x="1112197" y="-46779"/>
                  <a:pt x="1333803" y="328"/>
                  <a:pt x="1539675" y="0"/>
                </a:cubicBezTo>
                <a:cubicBezTo>
                  <a:pt x="1745548" y="-328"/>
                  <a:pt x="1747776" y="24203"/>
                  <a:pt x="1867989" y="0"/>
                </a:cubicBezTo>
                <a:cubicBezTo>
                  <a:pt x="1988202" y="-24203"/>
                  <a:pt x="2309448" y="24502"/>
                  <a:pt x="2513294" y="0"/>
                </a:cubicBezTo>
                <a:cubicBezTo>
                  <a:pt x="2717141" y="-24502"/>
                  <a:pt x="2895472" y="14322"/>
                  <a:pt x="3237847" y="0"/>
                </a:cubicBezTo>
                <a:cubicBezTo>
                  <a:pt x="3580222" y="-14322"/>
                  <a:pt x="3696714" y="53023"/>
                  <a:pt x="3962400" y="0"/>
                </a:cubicBezTo>
                <a:cubicBezTo>
                  <a:pt x="4228086" y="-53023"/>
                  <a:pt x="4425390" y="56977"/>
                  <a:pt x="4607705" y="0"/>
                </a:cubicBezTo>
                <a:cubicBezTo>
                  <a:pt x="4790021" y="-56977"/>
                  <a:pt x="5117999" y="41365"/>
                  <a:pt x="5332258" y="0"/>
                </a:cubicBezTo>
                <a:cubicBezTo>
                  <a:pt x="5546517" y="-41365"/>
                  <a:pt x="5655612" y="35142"/>
                  <a:pt x="5819067" y="0"/>
                </a:cubicBezTo>
                <a:cubicBezTo>
                  <a:pt x="5982522" y="-35142"/>
                  <a:pt x="6314828" y="48939"/>
                  <a:pt x="6543621" y="0"/>
                </a:cubicBezTo>
                <a:cubicBezTo>
                  <a:pt x="6772414" y="-48939"/>
                  <a:pt x="6917837" y="70910"/>
                  <a:pt x="7268174" y="0"/>
                </a:cubicBezTo>
                <a:cubicBezTo>
                  <a:pt x="7618511" y="-70910"/>
                  <a:pt x="7603873" y="11694"/>
                  <a:pt x="7924800" y="0"/>
                </a:cubicBezTo>
                <a:cubicBezTo>
                  <a:pt x="7974730" y="122501"/>
                  <a:pt x="7861351" y="417218"/>
                  <a:pt x="7924800" y="582081"/>
                </a:cubicBezTo>
                <a:cubicBezTo>
                  <a:pt x="7770136" y="605416"/>
                  <a:pt x="7585238" y="526989"/>
                  <a:pt x="7413244" y="582081"/>
                </a:cubicBezTo>
                <a:cubicBezTo>
                  <a:pt x="7241250" y="637173"/>
                  <a:pt x="6964935" y="545731"/>
                  <a:pt x="6786175" y="582081"/>
                </a:cubicBezTo>
                <a:cubicBezTo>
                  <a:pt x="6607415" y="618431"/>
                  <a:pt x="6301923" y="529736"/>
                  <a:pt x="6159106" y="582081"/>
                </a:cubicBezTo>
                <a:cubicBezTo>
                  <a:pt x="6016289" y="634426"/>
                  <a:pt x="5751194" y="563270"/>
                  <a:pt x="5609046" y="582081"/>
                </a:cubicBezTo>
                <a:cubicBezTo>
                  <a:pt x="5466898" y="600892"/>
                  <a:pt x="5268051" y="523519"/>
                  <a:pt x="4981977" y="582081"/>
                </a:cubicBezTo>
                <a:cubicBezTo>
                  <a:pt x="4695903" y="640643"/>
                  <a:pt x="4466388" y="554224"/>
                  <a:pt x="4074378" y="582081"/>
                </a:cubicBezTo>
                <a:cubicBezTo>
                  <a:pt x="4079396" y="610639"/>
                  <a:pt x="4070566" y="653115"/>
                  <a:pt x="4074378" y="671870"/>
                </a:cubicBezTo>
                <a:cubicBezTo>
                  <a:pt x="4112216" y="666615"/>
                  <a:pt x="4152217" y="684011"/>
                  <a:pt x="4186357" y="671870"/>
                </a:cubicBezTo>
                <a:cubicBezTo>
                  <a:pt x="4111292" y="771910"/>
                  <a:pt x="4040296" y="800442"/>
                  <a:pt x="3962400" y="895826"/>
                </a:cubicBezTo>
                <a:cubicBezTo>
                  <a:pt x="3841675" y="828214"/>
                  <a:pt x="3858142" y="740269"/>
                  <a:pt x="3738444" y="671870"/>
                </a:cubicBezTo>
                <a:cubicBezTo>
                  <a:pt x="3763982" y="670732"/>
                  <a:pt x="3797639" y="679195"/>
                  <a:pt x="3850422" y="671870"/>
                </a:cubicBezTo>
                <a:cubicBezTo>
                  <a:pt x="3842272" y="637472"/>
                  <a:pt x="3853778" y="623928"/>
                  <a:pt x="3850422" y="582081"/>
                </a:cubicBezTo>
                <a:cubicBezTo>
                  <a:pt x="3658018" y="627285"/>
                  <a:pt x="3401266" y="553466"/>
                  <a:pt x="3261857" y="582081"/>
                </a:cubicBezTo>
                <a:cubicBezTo>
                  <a:pt x="3122448" y="610696"/>
                  <a:pt x="2996230" y="550008"/>
                  <a:pt x="2788806" y="582081"/>
                </a:cubicBezTo>
                <a:cubicBezTo>
                  <a:pt x="2581382" y="614154"/>
                  <a:pt x="2475193" y="576475"/>
                  <a:pt x="2200241" y="582081"/>
                </a:cubicBezTo>
                <a:cubicBezTo>
                  <a:pt x="1925290" y="587687"/>
                  <a:pt x="1923830" y="525650"/>
                  <a:pt x="1650181" y="582081"/>
                </a:cubicBezTo>
                <a:cubicBezTo>
                  <a:pt x="1376532" y="638512"/>
                  <a:pt x="1426419" y="575380"/>
                  <a:pt x="1215633" y="582081"/>
                </a:cubicBezTo>
                <a:cubicBezTo>
                  <a:pt x="1004847" y="588782"/>
                  <a:pt x="904749" y="572331"/>
                  <a:pt x="627069" y="582081"/>
                </a:cubicBezTo>
                <a:cubicBezTo>
                  <a:pt x="349389" y="591831"/>
                  <a:pt x="225344" y="519243"/>
                  <a:pt x="0" y="582081"/>
                </a:cubicBezTo>
                <a:cubicBezTo>
                  <a:pt x="-34302" y="393083"/>
                  <a:pt x="28168" y="150449"/>
                  <a:pt x="0" y="0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tx2">
                <a:lumMod val="60000"/>
                <a:lumOff val="40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1859389928">
                  <a:prstGeom prst="downArrowCallou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>
            <a:spAutoFit/>
          </a:bodyPr>
          <a:lstStyle>
            <a:lvl1pPr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1pPr>
            <a:lvl2pPr marL="742950" indent="-28575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2pPr>
            <a:lvl3pPr marL="1143000" indent="-22860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3pPr>
            <a:lvl4pPr marL="1600200" indent="-22860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4pPr>
            <a:lvl5pPr marL="2057400" indent="-22860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>
                <a:solidFill>
                  <a:schemeClr val="tx1"/>
                </a:solidFill>
                <a:latin typeface="Times New Roman" panose="02020603050405020304" pitchFamily="18" charset="0"/>
              </a:rPr>
              <a:t>1. Tìm các từ </a:t>
            </a:r>
            <a:r>
              <a:rPr lang="vi-VN" altLang="en-US" sz="3200" b="1">
                <a:solidFill>
                  <a:srgbClr val="BC4744"/>
                </a:solidFill>
                <a:latin typeface="Times New Roman" panose="02020603050405020304" pitchFamily="18" charset="0"/>
              </a:rPr>
              <a:t>chỉ sự vật</a:t>
            </a:r>
            <a:r>
              <a:rPr lang="en-US" altLang="en-US" sz="3200" b="1">
                <a:solidFill>
                  <a:srgbClr val="BC4744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>
                <a:solidFill>
                  <a:schemeClr val="tx1"/>
                </a:solidFill>
                <a:latin typeface="Times New Roman" panose="02020603050405020304" pitchFamily="18" charset="0"/>
              </a:rPr>
              <a:t>trong đoạn thơ sau: </a:t>
            </a:r>
          </a:p>
        </p:txBody>
      </p:sp>
      <p:sp>
        <p:nvSpPr>
          <p:cNvPr id="9223" name="Text Box 4">
            <a:extLst>
              <a:ext uri="{FF2B5EF4-FFF2-40B4-BE49-F238E27FC236}">
                <a16:creationId xmlns="" xmlns:a16="http://schemas.microsoft.com/office/drawing/2014/main" id="{4D56D302-1CC2-4089-9846-C6C2724F60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47900" y="2481358"/>
            <a:ext cx="8229600" cy="3970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1pPr>
            <a:lvl2pPr marL="742950" indent="-28575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2pPr>
            <a:lvl3pPr marL="1143000" indent="-22860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3pPr>
            <a:lvl4pPr marL="1600200" indent="-22860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4pPr>
            <a:lvl5pPr marL="2057400" indent="-22860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9pPr>
          </a:lstStyle>
          <a:p>
            <a:pPr eaLnBrk="1" hangingPunct="1"/>
            <a:r>
              <a:rPr lang="en-US" altLang="en-US" b="1">
                <a:solidFill>
                  <a:schemeClr val="tx1"/>
                </a:solidFill>
                <a:latin typeface=".VnTime" panose="020B7200000000000000" pitchFamily="34" charset="0"/>
              </a:rPr>
              <a:t>  </a:t>
            </a:r>
            <a:r>
              <a:rPr lang="vi-VN" altLang="en-US" b="1">
                <a:solidFill>
                  <a:schemeClr val="tx1"/>
                </a:solidFill>
                <a:latin typeface=".VnTime" panose="020B7200000000000000" pitchFamily="34" charset="0"/>
              </a:rPr>
              <a:t>               </a:t>
            </a:r>
            <a:r>
              <a:rPr lang="en-US" altLang="en-US" b="1">
                <a:solidFill>
                  <a:schemeClr val="tx1"/>
                </a:solidFill>
                <a:latin typeface="Times New Roman" panose="02020603050405020304" pitchFamily="18" charset="0"/>
              </a:rPr>
              <a:t>Mang theo truyện cổ tôi đi</a:t>
            </a:r>
          </a:p>
          <a:p>
            <a:pPr eaLnBrk="1" hangingPunct="1"/>
            <a:r>
              <a:rPr lang="en-US" altLang="en-US" b="1">
                <a:solidFill>
                  <a:schemeClr val="tx1"/>
                </a:solidFill>
                <a:latin typeface="Times New Roman" panose="02020603050405020304" pitchFamily="18" charset="0"/>
              </a:rPr>
              <a:t>         Nghe trong cuộc sống thầm thì tiếng xưa</a:t>
            </a:r>
          </a:p>
          <a:p>
            <a:pPr eaLnBrk="1" hangingPunct="1"/>
            <a:r>
              <a:rPr lang="en-US" altLang="en-US" b="1">
                <a:solidFill>
                  <a:schemeClr val="tx1"/>
                </a:solidFill>
                <a:latin typeface="Times New Roman" panose="02020603050405020304" pitchFamily="18" charset="0"/>
              </a:rPr>
              <a:t>            </a:t>
            </a:r>
            <a:r>
              <a:rPr lang="vi-VN" altLang="en-US" b="1">
                <a:solidFill>
                  <a:schemeClr val="tx1"/>
                </a:solidFill>
                <a:latin typeface="Times New Roman" panose="02020603050405020304" pitchFamily="18" charset="0"/>
              </a:rPr>
              <a:t>    </a:t>
            </a:r>
            <a:r>
              <a:rPr lang="en-US" altLang="en-US" b="1">
                <a:solidFill>
                  <a:schemeClr val="tx1"/>
                </a:solidFill>
                <a:latin typeface="Times New Roman" panose="02020603050405020304" pitchFamily="18" charset="0"/>
              </a:rPr>
              <a:t>Vàng cơn nắng, trắng cơn mưa</a:t>
            </a:r>
          </a:p>
          <a:p>
            <a:pPr eaLnBrk="1" hangingPunct="1"/>
            <a:r>
              <a:rPr lang="en-US" altLang="en-US" b="1">
                <a:solidFill>
                  <a:schemeClr val="tx1"/>
                </a:solidFill>
                <a:latin typeface="Times New Roman" panose="02020603050405020304" pitchFamily="18" charset="0"/>
              </a:rPr>
              <a:t>        Con sông chảy có rặng dừa nghiêng soi</a:t>
            </a:r>
          </a:p>
          <a:p>
            <a:pPr eaLnBrk="1" hangingPunct="1"/>
            <a:r>
              <a:rPr lang="vi-VN" altLang="en-US" b="1">
                <a:solidFill>
                  <a:schemeClr val="tx1"/>
                </a:solidFill>
                <a:latin typeface="Times New Roman" panose="02020603050405020304" pitchFamily="18" charset="0"/>
              </a:rPr>
              <a:t>                </a:t>
            </a:r>
            <a:r>
              <a:rPr lang="en-US" altLang="en-US" b="1">
                <a:solidFill>
                  <a:schemeClr val="tx1"/>
                </a:solidFill>
                <a:latin typeface="Times New Roman" panose="02020603050405020304" pitchFamily="18" charset="0"/>
              </a:rPr>
              <a:t>Đời cha ông với đời tôi </a:t>
            </a:r>
          </a:p>
          <a:p>
            <a:pPr eaLnBrk="1" hangingPunct="1"/>
            <a:r>
              <a:rPr lang="vi-VN" altLang="en-US" b="1">
                <a:solidFill>
                  <a:schemeClr val="tx1"/>
                </a:solidFill>
                <a:latin typeface="Times New Roman" panose="02020603050405020304" pitchFamily="18" charset="0"/>
              </a:rPr>
              <a:t>        </a:t>
            </a:r>
            <a:r>
              <a:rPr lang="en-US" altLang="en-US" b="1">
                <a:solidFill>
                  <a:schemeClr val="tx1"/>
                </a:solidFill>
                <a:latin typeface="Times New Roman" panose="02020603050405020304" pitchFamily="18" charset="0"/>
              </a:rPr>
              <a:t>Như con sông với chân trời đã xa</a:t>
            </a:r>
          </a:p>
          <a:p>
            <a:pPr eaLnBrk="1" hangingPunct="1"/>
            <a:r>
              <a:rPr lang="en-US" altLang="en-US" b="1">
                <a:solidFill>
                  <a:schemeClr val="tx1"/>
                </a:solidFill>
                <a:latin typeface="Times New Roman" panose="02020603050405020304" pitchFamily="18" charset="0"/>
              </a:rPr>
              <a:t>    </a:t>
            </a:r>
            <a:r>
              <a:rPr lang="vi-VN" altLang="en-US" b="1">
                <a:solidFill>
                  <a:schemeClr val="tx1"/>
                </a:solidFill>
                <a:latin typeface="Times New Roman" panose="02020603050405020304" pitchFamily="18" charset="0"/>
              </a:rPr>
              <a:t>           </a:t>
            </a:r>
            <a:r>
              <a:rPr lang="en-US" altLang="en-US" b="1">
                <a:solidFill>
                  <a:schemeClr val="tx1"/>
                </a:solidFill>
                <a:latin typeface="Times New Roman" panose="02020603050405020304" pitchFamily="18" charset="0"/>
              </a:rPr>
              <a:t>Chỉ còn truyện cổ thiết tha</a:t>
            </a:r>
          </a:p>
          <a:p>
            <a:pPr eaLnBrk="1" hangingPunct="1"/>
            <a:r>
              <a:rPr lang="en-US" altLang="en-US" b="1">
                <a:solidFill>
                  <a:schemeClr val="tx1"/>
                </a:solidFill>
                <a:latin typeface="Times New Roman" panose="02020603050405020304" pitchFamily="18" charset="0"/>
              </a:rPr>
              <a:t>    </a:t>
            </a:r>
            <a:r>
              <a:rPr lang="vi-VN" altLang="en-US" b="1">
                <a:solidFill>
                  <a:schemeClr val="tx1"/>
                </a:solidFill>
                <a:latin typeface="Times New Roman" panose="02020603050405020304" pitchFamily="18" charset="0"/>
              </a:rPr>
              <a:t>   </a:t>
            </a:r>
            <a:r>
              <a:rPr lang="en-US" altLang="en-US" b="1">
                <a:solidFill>
                  <a:schemeClr val="tx1"/>
                </a:solidFill>
                <a:latin typeface="Times New Roman" panose="02020603050405020304" pitchFamily="18" charset="0"/>
              </a:rPr>
              <a:t>Cho tôi nhận mặt ông cha của mình.</a:t>
            </a:r>
          </a:p>
          <a:p>
            <a:pPr eaLnBrk="1" hangingPunct="1"/>
            <a:r>
              <a:rPr lang="en-US" altLang="en-US" b="1">
                <a:solidFill>
                  <a:schemeClr val="tx1"/>
                </a:solidFill>
                <a:latin typeface="Times New Roman" panose="02020603050405020304" pitchFamily="18" charset="0"/>
              </a:rPr>
              <a:t>                                           Lâm Thị Mỹ Dạ</a:t>
            </a: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1000"/>
                                        <p:tgtEl>
                                          <p:spTgt spid="9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9" grpId="0" animBg="1"/>
      <p:bldP spid="922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ext&#10;&#10;Description automatically generated">
            <a:extLst>
              <a:ext uri="{FF2B5EF4-FFF2-40B4-BE49-F238E27FC236}">
                <a16:creationId xmlns="" xmlns:a16="http://schemas.microsoft.com/office/drawing/2014/main" id="{5F97158A-DD45-4277-8B5E-0DF0A20EEB3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57" b="19667"/>
          <a:stretch/>
        </p:blipFill>
        <p:spPr>
          <a:xfrm>
            <a:off x="1007125" y="654069"/>
            <a:ext cx="10177749" cy="6501142"/>
          </a:xfrm>
          <a:prstGeom prst="rect">
            <a:avLst/>
          </a:prstGeom>
        </p:spPr>
      </p:pic>
      <p:sp>
        <p:nvSpPr>
          <p:cNvPr id="9218" name="Rectangle 5">
            <a:extLst>
              <a:ext uri="{FF2B5EF4-FFF2-40B4-BE49-F238E27FC236}">
                <a16:creationId xmlns="" xmlns:a16="http://schemas.microsoft.com/office/drawing/2014/main" id="{44F94C55-5E8C-4BB6-A08B-7285AD1351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9000" y="990600"/>
            <a:ext cx="58674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1pPr>
            <a:lvl2pPr marL="742950" indent="-28575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2pPr>
            <a:lvl3pPr marL="1143000" indent="-22860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3pPr>
            <a:lvl4pPr marL="1600200" indent="-22860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4pPr>
            <a:lvl5pPr marL="2057400" indent="-22860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i="1">
                <a:solidFill>
                  <a:srgbClr val="FF0066"/>
                </a:solidFill>
              </a:rPr>
              <a:t>    </a:t>
            </a:r>
          </a:p>
        </p:txBody>
      </p:sp>
      <p:sp>
        <p:nvSpPr>
          <p:cNvPr id="9219" name="Text Box 2">
            <a:extLst>
              <a:ext uri="{FF2B5EF4-FFF2-40B4-BE49-F238E27FC236}">
                <a16:creationId xmlns="" xmlns:a16="http://schemas.microsoft.com/office/drawing/2014/main" id="{EE95ACD3-0C30-466A-AB0D-27835C5FDC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00300" y="110873"/>
            <a:ext cx="7924800" cy="895826"/>
          </a:xfrm>
          <a:custGeom>
            <a:avLst/>
            <a:gdLst>
              <a:gd name="connsiteX0" fmla="*/ 0 w 7924800"/>
              <a:gd name="connsiteY0" fmla="*/ 0 h 895826"/>
              <a:gd name="connsiteX1" fmla="*/ 724553 w 7924800"/>
              <a:gd name="connsiteY1" fmla="*/ 0 h 895826"/>
              <a:gd name="connsiteX2" fmla="*/ 1290610 w 7924800"/>
              <a:gd name="connsiteY2" fmla="*/ 0 h 895826"/>
              <a:gd name="connsiteX3" fmla="*/ 1698171 w 7924800"/>
              <a:gd name="connsiteY3" fmla="*/ 0 h 895826"/>
              <a:gd name="connsiteX4" fmla="*/ 2343477 w 7924800"/>
              <a:gd name="connsiteY4" fmla="*/ 0 h 895826"/>
              <a:gd name="connsiteX5" fmla="*/ 2671790 w 7924800"/>
              <a:gd name="connsiteY5" fmla="*/ 0 h 895826"/>
              <a:gd name="connsiteX6" fmla="*/ 3079351 w 7924800"/>
              <a:gd name="connsiteY6" fmla="*/ 0 h 895826"/>
              <a:gd name="connsiteX7" fmla="*/ 3407664 w 7924800"/>
              <a:gd name="connsiteY7" fmla="*/ 0 h 895826"/>
              <a:gd name="connsiteX8" fmla="*/ 4052969 w 7924800"/>
              <a:gd name="connsiteY8" fmla="*/ 0 h 895826"/>
              <a:gd name="connsiteX9" fmla="*/ 4381282 w 7924800"/>
              <a:gd name="connsiteY9" fmla="*/ 0 h 895826"/>
              <a:gd name="connsiteX10" fmla="*/ 4788843 w 7924800"/>
              <a:gd name="connsiteY10" fmla="*/ 0 h 895826"/>
              <a:gd name="connsiteX11" fmla="*/ 5354901 w 7924800"/>
              <a:gd name="connsiteY11" fmla="*/ 0 h 895826"/>
              <a:gd name="connsiteX12" fmla="*/ 6000206 w 7924800"/>
              <a:gd name="connsiteY12" fmla="*/ 0 h 895826"/>
              <a:gd name="connsiteX13" fmla="*/ 6566263 w 7924800"/>
              <a:gd name="connsiteY13" fmla="*/ 0 h 895826"/>
              <a:gd name="connsiteX14" fmla="*/ 7053072 w 7924800"/>
              <a:gd name="connsiteY14" fmla="*/ 0 h 895826"/>
              <a:gd name="connsiteX15" fmla="*/ 7381385 w 7924800"/>
              <a:gd name="connsiteY15" fmla="*/ 0 h 895826"/>
              <a:gd name="connsiteX16" fmla="*/ 7924800 w 7924800"/>
              <a:gd name="connsiteY16" fmla="*/ 0 h 895826"/>
              <a:gd name="connsiteX17" fmla="*/ 7924800 w 7924800"/>
              <a:gd name="connsiteY17" fmla="*/ 582081 h 895826"/>
              <a:gd name="connsiteX18" fmla="*/ 7374740 w 7924800"/>
              <a:gd name="connsiteY18" fmla="*/ 582081 h 895826"/>
              <a:gd name="connsiteX19" fmla="*/ 6747671 w 7924800"/>
              <a:gd name="connsiteY19" fmla="*/ 582081 h 895826"/>
              <a:gd name="connsiteX20" fmla="*/ 6120602 w 7924800"/>
              <a:gd name="connsiteY20" fmla="*/ 582081 h 895826"/>
              <a:gd name="connsiteX21" fmla="*/ 5647550 w 7924800"/>
              <a:gd name="connsiteY21" fmla="*/ 582081 h 895826"/>
              <a:gd name="connsiteX22" fmla="*/ 5097490 w 7924800"/>
              <a:gd name="connsiteY22" fmla="*/ 582081 h 895826"/>
              <a:gd name="connsiteX23" fmla="*/ 4585934 w 7924800"/>
              <a:gd name="connsiteY23" fmla="*/ 582081 h 895826"/>
              <a:gd name="connsiteX24" fmla="*/ 4074378 w 7924800"/>
              <a:gd name="connsiteY24" fmla="*/ 582081 h 895826"/>
              <a:gd name="connsiteX25" fmla="*/ 4074378 w 7924800"/>
              <a:gd name="connsiteY25" fmla="*/ 671870 h 895826"/>
              <a:gd name="connsiteX26" fmla="*/ 4186357 w 7924800"/>
              <a:gd name="connsiteY26" fmla="*/ 671870 h 895826"/>
              <a:gd name="connsiteX27" fmla="*/ 3962400 w 7924800"/>
              <a:gd name="connsiteY27" fmla="*/ 895826 h 895826"/>
              <a:gd name="connsiteX28" fmla="*/ 3738444 w 7924800"/>
              <a:gd name="connsiteY28" fmla="*/ 671870 h 895826"/>
              <a:gd name="connsiteX29" fmla="*/ 3850422 w 7924800"/>
              <a:gd name="connsiteY29" fmla="*/ 671870 h 895826"/>
              <a:gd name="connsiteX30" fmla="*/ 3850422 w 7924800"/>
              <a:gd name="connsiteY30" fmla="*/ 582081 h 895826"/>
              <a:gd name="connsiteX31" fmla="*/ 3415874 w 7924800"/>
              <a:gd name="connsiteY31" fmla="*/ 582081 h 895826"/>
              <a:gd name="connsiteX32" fmla="*/ 2865814 w 7924800"/>
              <a:gd name="connsiteY32" fmla="*/ 582081 h 895826"/>
              <a:gd name="connsiteX33" fmla="*/ 2392762 w 7924800"/>
              <a:gd name="connsiteY33" fmla="*/ 582081 h 895826"/>
              <a:gd name="connsiteX34" fmla="*/ 1881206 w 7924800"/>
              <a:gd name="connsiteY34" fmla="*/ 582081 h 895826"/>
              <a:gd name="connsiteX35" fmla="*/ 1331146 w 7924800"/>
              <a:gd name="connsiteY35" fmla="*/ 582081 h 895826"/>
              <a:gd name="connsiteX36" fmla="*/ 781086 w 7924800"/>
              <a:gd name="connsiteY36" fmla="*/ 582081 h 895826"/>
              <a:gd name="connsiteX37" fmla="*/ 0 w 7924800"/>
              <a:gd name="connsiteY37" fmla="*/ 582081 h 895826"/>
              <a:gd name="connsiteX38" fmla="*/ 0 w 7924800"/>
              <a:gd name="connsiteY38" fmla="*/ 0 h 8958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7924800" h="895826" fill="none" extrusionOk="0">
                <a:moveTo>
                  <a:pt x="0" y="0"/>
                </a:moveTo>
                <a:cubicBezTo>
                  <a:pt x="305129" y="-38766"/>
                  <a:pt x="442917" y="52351"/>
                  <a:pt x="724553" y="0"/>
                </a:cubicBezTo>
                <a:cubicBezTo>
                  <a:pt x="1006189" y="-52351"/>
                  <a:pt x="1046243" y="61047"/>
                  <a:pt x="1290610" y="0"/>
                </a:cubicBezTo>
                <a:cubicBezTo>
                  <a:pt x="1534977" y="-61047"/>
                  <a:pt x="1587768" y="29721"/>
                  <a:pt x="1698171" y="0"/>
                </a:cubicBezTo>
                <a:cubicBezTo>
                  <a:pt x="1808574" y="-29721"/>
                  <a:pt x="2141981" y="69451"/>
                  <a:pt x="2343477" y="0"/>
                </a:cubicBezTo>
                <a:cubicBezTo>
                  <a:pt x="2544973" y="-69451"/>
                  <a:pt x="2532841" y="36547"/>
                  <a:pt x="2671790" y="0"/>
                </a:cubicBezTo>
                <a:cubicBezTo>
                  <a:pt x="2810739" y="-36547"/>
                  <a:pt x="2926224" y="36905"/>
                  <a:pt x="3079351" y="0"/>
                </a:cubicBezTo>
                <a:cubicBezTo>
                  <a:pt x="3232478" y="-36905"/>
                  <a:pt x="3273183" y="18901"/>
                  <a:pt x="3407664" y="0"/>
                </a:cubicBezTo>
                <a:cubicBezTo>
                  <a:pt x="3542145" y="-18901"/>
                  <a:pt x="3913511" y="22887"/>
                  <a:pt x="4052969" y="0"/>
                </a:cubicBezTo>
                <a:cubicBezTo>
                  <a:pt x="4192428" y="-22887"/>
                  <a:pt x="4256889" y="19311"/>
                  <a:pt x="4381282" y="0"/>
                </a:cubicBezTo>
                <a:cubicBezTo>
                  <a:pt x="4505675" y="-19311"/>
                  <a:pt x="4689110" y="13626"/>
                  <a:pt x="4788843" y="0"/>
                </a:cubicBezTo>
                <a:cubicBezTo>
                  <a:pt x="4888576" y="-13626"/>
                  <a:pt x="5235858" y="53961"/>
                  <a:pt x="5354901" y="0"/>
                </a:cubicBezTo>
                <a:cubicBezTo>
                  <a:pt x="5473944" y="-53961"/>
                  <a:pt x="5817382" y="25963"/>
                  <a:pt x="6000206" y="0"/>
                </a:cubicBezTo>
                <a:cubicBezTo>
                  <a:pt x="6183031" y="-25963"/>
                  <a:pt x="6444949" y="56023"/>
                  <a:pt x="6566263" y="0"/>
                </a:cubicBezTo>
                <a:cubicBezTo>
                  <a:pt x="6687577" y="-56023"/>
                  <a:pt x="6934947" y="51299"/>
                  <a:pt x="7053072" y="0"/>
                </a:cubicBezTo>
                <a:cubicBezTo>
                  <a:pt x="7171197" y="-51299"/>
                  <a:pt x="7238421" y="23748"/>
                  <a:pt x="7381385" y="0"/>
                </a:cubicBezTo>
                <a:cubicBezTo>
                  <a:pt x="7524349" y="-23748"/>
                  <a:pt x="7795397" y="56869"/>
                  <a:pt x="7924800" y="0"/>
                </a:cubicBezTo>
                <a:cubicBezTo>
                  <a:pt x="7985807" y="136329"/>
                  <a:pt x="7857803" y="291979"/>
                  <a:pt x="7924800" y="582081"/>
                </a:cubicBezTo>
                <a:cubicBezTo>
                  <a:pt x="7668361" y="599562"/>
                  <a:pt x="7491376" y="518679"/>
                  <a:pt x="7374740" y="582081"/>
                </a:cubicBezTo>
                <a:cubicBezTo>
                  <a:pt x="7258104" y="645483"/>
                  <a:pt x="6928660" y="568383"/>
                  <a:pt x="6747671" y="582081"/>
                </a:cubicBezTo>
                <a:cubicBezTo>
                  <a:pt x="6566682" y="595779"/>
                  <a:pt x="6330299" y="508300"/>
                  <a:pt x="6120602" y="582081"/>
                </a:cubicBezTo>
                <a:cubicBezTo>
                  <a:pt x="5910905" y="655862"/>
                  <a:pt x="5769272" y="562068"/>
                  <a:pt x="5647550" y="582081"/>
                </a:cubicBezTo>
                <a:cubicBezTo>
                  <a:pt x="5525828" y="602094"/>
                  <a:pt x="5339748" y="570008"/>
                  <a:pt x="5097490" y="582081"/>
                </a:cubicBezTo>
                <a:cubicBezTo>
                  <a:pt x="4855232" y="594154"/>
                  <a:pt x="4767487" y="526843"/>
                  <a:pt x="4585934" y="582081"/>
                </a:cubicBezTo>
                <a:cubicBezTo>
                  <a:pt x="4404381" y="637319"/>
                  <a:pt x="4303665" y="543913"/>
                  <a:pt x="4074378" y="582081"/>
                </a:cubicBezTo>
                <a:cubicBezTo>
                  <a:pt x="4080629" y="618958"/>
                  <a:pt x="4064990" y="627283"/>
                  <a:pt x="4074378" y="671870"/>
                </a:cubicBezTo>
                <a:cubicBezTo>
                  <a:pt x="4103021" y="664981"/>
                  <a:pt x="4135359" y="682498"/>
                  <a:pt x="4186357" y="671870"/>
                </a:cubicBezTo>
                <a:cubicBezTo>
                  <a:pt x="4094011" y="803160"/>
                  <a:pt x="4038561" y="789249"/>
                  <a:pt x="3962400" y="895826"/>
                </a:cubicBezTo>
                <a:cubicBezTo>
                  <a:pt x="3860959" y="808972"/>
                  <a:pt x="3832223" y="740087"/>
                  <a:pt x="3738444" y="671870"/>
                </a:cubicBezTo>
                <a:cubicBezTo>
                  <a:pt x="3784560" y="660012"/>
                  <a:pt x="3819864" y="674485"/>
                  <a:pt x="3850422" y="671870"/>
                </a:cubicBezTo>
                <a:cubicBezTo>
                  <a:pt x="3840750" y="639959"/>
                  <a:pt x="3858079" y="606047"/>
                  <a:pt x="3850422" y="582081"/>
                </a:cubicBezTo>
                <a:cubicBezTo>
                  <a:pt x="3644582" y="592033"/>
                  <a:pt x="3603789" y="539743"/>
                  <a:pt x="3415874" y="582081"/>
                </a:cubicBezTo>
                <a:cubicBezTo>
                  <a:pt x="3227959" y="624419"/>
                  <a:pt x="3048520" y="577548"/>
                  <a:pt x="2865814" y="582081"/>
                </a:cubicBezTo>
                <a:cubicBezTo>
                  <a:pt x="2683108" y="586614"/>
                  <a:pt x="2528425" y="533925"/>
                  <a:pt x="2392762" y="582081"/>
                </a:cubicBezTo>
                <a:cubicBezTo>
                  <a:pt x="2257099" y="630237"/>
                  <a:pt x="1985496" y="531944"/>
                  <a:pt x="1881206" y="582081"/>
                </a:cubicBezTo>
                <a:cubicBezTo>
                  <a:pt x="1776916" y="632218"/>
                  <a:pt x="1572904" y="571749"/>
                  <a:pt x="1331146" y="582081"/>
                </a:cubicBezTo>
                <a:cubicBezTo>
                  <a:pt x="1089388" y="592413"/>
                  <a:pt x="911020" y="554116"/>
                  <a:pt x="781086" y="582081"/>
                </a:cubicBezTo>
                <a:cubicBezTo>
                  <a:pt x="651152" y="610046"/>
                  <a:pt x="335359" y="496377"/>
                  <a:pt x="0" y="582081"/>
                </a:cubicBezTo>
                <a:cubicBezTo>
                  <a:pt x="-69156" y="439783"/>
                  <a:pt x="9102" y="122872"/>
                  <a:pt x="0" y="0"/>
                </a:cubicBezTo>
                <a:close/>
              </a:path>
              <a:path w="7924800" h="895826" stroke="0" extrusionOk="0">
                <a:moveTo>
                  <a:pt x="0" y="0"/>
                </a:moveTo>
                <a:cubicBezTo>
                  <a:pt x="128691" y="-16047"/>
                  <a:pt x="183809" y="14898"/>
                  <a:pt x="328313" y="0"/>
                </a:cubicBezTo>
                <a:cubicBezTo>
                  <a:pt x="472817" y="-14898"/>
                  <a:pt x="676543" y="46779"/>
                  <a:pt x="894370" y="0"/>
                </a:cubicBezTo>
                <a:cubicBezTo>
                  <a:pt x="1112197" y="-46779"/>
                  <a:pt x="1333803" y="328"/>
                  <a:pt x="1539675" y="0"/>
                </a:cubicBezTo>
                <a:cubicBezTo>
                  <a:pt x="1745548" y="-328"/>
                  <a:pt x="1747776" y="24203"/>
                  <a:pt x="1867989" y="0"/>
                </a:cubicBezTo>
                <a:cubicBezTo>
                  <a:pt x="1988202" y="-24203"/>
                  <a:pt x="2309448" y="24502"/>
                  <a:pt x="2513294" y="0"/>
                </a:cubicBezTo>
                <a:cubicBezTo>
                  <a:pt x="2717141" y="-24502"/>
                  <a:pt x="2895472" y="14322"/>
                  <a:pt x="3237847" y="0"/>
                </a:cubicBezTo>
                <a:cubicBezTo>
                  <a:pt x="3580222" y="-14322"/>
                  <a:pt x="3696714" y="53023"/>
                  <a:pt x="3962400" y="0"/>
                </a:cubicBezTo>
                <a:cubicBezTo>
                  <a:pt x="4228086" y="-53023"/>
                  <a:pt x="4425390" y="56977"/>
                  <a:pt x="4607705" y="0"/>
                </a:cubicBezTo>
                <a:cubicBezTo>
                  <a:pt x="4790021" y="-56977"/>
                  <a:pt x="5117999" y="41365"/>
                  <a:pt x="5332258" y="0"/>
                </a:cubicBezTo>
                <a:cubicBezTo>
                  <a:pt x="5546517" y="-41365"/>
                  <a:pt x="5655612" y="35142"/>
                  <a:pt x="5819067" y="0"/>
                </a:cubicBezTo>
                <a:cubicBezTo>
                  <a:pt x="5982522" y="-35142"/>
                  <a:pt x="6314828" y="48939"/>
                  <a:pt x="6543621" y="0"/>
                </a:cubicBezTo>
                <a:cubicBezTo>
                  <a:pt x="6772414" y="-48939"/>
                  <a:pt x="6917837" y="70910"/>
                  <a:pt x="7268174" y="0"/>
                </a:cubicBezTo>
                <a:cubicBezTo>
                  <a:pt x="7618511" y="-70910"/>
                  <a:pt x="7603873" y="11694"/>
                  <a:pt x="7924800" y="0"/>
                </a:cubicBezTo>
                <a:cubicBezTo>
                  <a:pt x="7974730" y="122501"/>
                  <a:pt x="7861351" y="417218"/>
                  <a:pt x="7924800" y="582081"/>
                </a:cubicBezTo>
                <a:cubicBezTo>
                  <a:pt x="7770136" y="605416"/>
                  <a:pt x="7585238" y="526989"/>
                  <a:pt x="7413244" y="582081"/>
                </a:cubicBezTo>
                <a:cubicBezTo>
                  <a:pt x="7241250" y="637173"/>
                  <a:pt x="6964935" y="545731"/>
                  <a:pt x="6786175" y="582081"/>
                </a:cubicBezTo>
                <a:cubicBezTo>
                  <a:pt x="6607415" y="618431"/>
                  <a:pt x="6301923" y="529736"/>
                  <a:pt x="6159106" y="582081"/>
                </a:cubicBezTo>
                <a:cubicBezTo>
                  <a:pt x="6016289" y="634426"/>
                  <a:pt x="5751194" y="563270"/>
                  <a:pt x="5609046" y="582081"/>
                </a:cubicBezTo>
                <a:cubicBezTo>
                  <a:pt x="5466898" y="600892"/>
                  <a:pt x="5268051" y="523519"/>
                  <a:pt x="4981977" y="582081"/>
                </a:cubicBezTo>
                <a:cubicBezTo>
                  <a:pt x="4695903" y="640643"/>
                  <a:pt x="4466388" y="554224"/>
                  <a:pt x="4074378" y="582081"/>
                </a:cubicBezTo>
                <a:cubicBezTo>
                  <a:pt x="4079396" y="610639"/>
                  <a:pt x="4070566" y="653115"/>
                  <a:pt x="4074378" y="671870"/>
                </a:cubicBezTo>
                <a:cubicBezTo>
                  <a:pt x="4112216" y="666615"/>
                  <a:pt x="4152217" y="684011"/>
                  <a:pt x="4186357" y="671870"/>
                </a:cubicBezTo>
                <a:cubicBezTo>
                  <a:pt x="4111292" y="771910"/>
                  <a:pt x="4040296" y="800442"/>
                  <a:pt x="3962400" y="895826"/>
                </a:cubicBezTo>
                <a:cubicBezTo>
                  <a:pt x="3841675" y="828214"/>
                  <a:pt x="3858142" y="740269"/>
                  <a:pt x="3738444" y="671870"/>
                </a:cubicBezTo>
                <a:cubicBezTo>
                  <a:pt x="3763982" y="670732"/>
                  <a:pt x="3797639" y="679195"/>
                  <a:pt x="3850422" y="671870"/>
                </a:cubicBezTo>
                <a:cubicBezTo>
                  <a:pt x="3842272" y="637472"/>
                  <a:pt x="3853778" y="623928"/>
                  <a:pt x="3850422" y="582081"/>
                </a:cubicBezTo>
                <a:cubicBezTo>
                  <a:pt x="3658018" y="627285"/>
                  <a:pt x="3401266" y="553466"/>
                  <a:pt x="3261857" y="582081"/>
                </a:cubicBezTo>
                <a:cubicBezTo>
                  <a:pt x="3122448" y="610696"/>
                  <a:pt x="2996230" y="550008"/>
                  <a:pt x="2788806" y="582081"/>
                </a:cubicBezTo>
                <a:cubicBezTo>
                  <a:pt x="2581382" y="614154"/>
                  <a:pt x="2475193" y="576475"/>
                  <a:pt x="2200241" y="582081"/>
                </a:cubicBezTo>
                <a:cubicBezTo>
                  <a:pt x="1925290" y="587687"/>
                  <a:pt x="1923830" y="525650"/>
                  <a:pt x="1650181" y="582081"/>
                </a:cubicBezTo>
                <a:cubicBezTo>
                  <a:pt x="1376532" y="638512"/>
                  <a:pt x="1426419" y="575380"/>
                  <a:pt x="1215633" y="582081"/>
                </a:cubicBezTo>
                <a:cubicBezTo>
                  <a:pt x="1004847" y="588782"/>
                  <a:pt x="904749" y="572331"/>
                  <a:pt x="627069" y="582081"/>
                </a:cubicBezTo>
                <a:cubicBezTo>
                  <a:pt x="349389" y="591831"/>
                  <a:pt x="225344" y="519243"/>
                  <a:pt x="0" y="582081"/>
                </a:cubicBezTo>
                <a:cubicBezTo>
                  <a:pt x="-34302" y="393083"/>
                  <a:pt x="28168" y="150449"/>
                  <a:pt x="0" y="0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tx2">
                <a:lumMod val="60000"/>
                <a:lumOff val="40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1859389928">
                  <a:prstGeom prst="downArrowCallou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>
            <a:spAutoFit/>
          </a:bodyPr>
          <a:lstStyle>
            <a:lvl1pPr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1pPr>
            <a:lvl2pPr marL="742950" indent="-28575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2pPr>
            <a:lvl3pPr marL="1143000" indent="-22860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3pPr>
            <a:lvl4pPr marL="1600200" indent="-22860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4pPr>
            <a:lvl5pPr marL="2057400" indent="-22860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>
                <a:solidFill>
                  <a:schemeClr val="tx1"/>
                </a:solidFill>
                <a:latin typeface="Times New Roman" panose="02020603050405020304" pitchFamily="18" charset="0"/>
              </a:rPr>
              <a:t>1. Tìm các từ </a:t>
            </a:r>
            <a:r>
              <a:rPr lang="vi-VN" altLang="en-US" sz="3200" b="1">
                <a:solidFill>
                  <a:srgbClr val="BC4744"/>
                </a:solidFill>
                <a:latin typeface="Times New Roman" panose="02020603050405020304" pitchFamily="18" charset="0"/>
              </a:rPr>
              <a:t>chỉ sự vật</a:t>
            </a:r>
            <a:r>
              <a:rPr lang="en-US" altLang="en-US" sz="3200" b="1">
                <a:solidFill>
                  <a:srgbClr val="BC4744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>
                <a:solidFill>
                  <a:schemeClr val="tx1"/>
                </a:solidFill>
                <a:latin typeface="Times New Roman" panose="02020603050405020304" pitchFamily="18" charset="0"/>
              </a:rPr>
              <a:t>trong đoạn thơ sau: </a:t>
            </a:r>
          </a:p>
        </p:txBody>
      </p:sp>
      <p:sp>
        <p:nvSpPr>
          <p:cNvPr id="9223" name="Text Box 4">
            <a:extLst>
              <a:ext uri="{FF2B5EF4-FFF2-40B4-BE49-F238E27FC236}">
                <a16:creationId xmlns="" xmlns:a16="http://schemas.microsoft.com/office/drawing/2014/main" id="{4D56D302-1CC2-4089-9846-C6C2724F60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47900" y="2503129"/>
            <a:ext cx="8229600" cy="3970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1pPr>
            <a:lvl2pPr marL="742950" indent="-28575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2pPr>
            <a:lvl3pPr marL="1143000" indent="-22860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3pPr>
            <a:lvl4pPr marL="1600200" indent="-22860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4pPr>
            <a:lvl5pPr marL="2057400" indent="-22860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9pPr>
          </a:lstStyle>
          <a:p>
            <a:pPr eaLnBrk="1" hangingPunct="1"/>
            <a:r>
              <a:rPr lang="en-US" altLang="en-US" b="1">
                <a:solidFill>
                  <a:schemeClr val="tx1"/>
                </a:solidFill>
                <a:latin typeface=".VnTime" panose="020B7200000000000000" pitchFamily="34" charset="0"/>
              </a:rPr>
              <a:t>  </a:t>
            </a:r>
            <a:r>
              <a:rPr lang="vi-VN" altLang="en-US" b="1">
                <a:solidFill>
                  <a:schemeClr val="tx1"/>
                </a:solidFill>
                <a:latin typeface=".VnTime" panose="020B7200000000000000" pitchFamily="34" charset="0"/>
              </a:rPr>
              <a:t>               </a:t>
            </a:r>
            <a:r>
              <a:rPr lang="en-US" altLang="en-US" b="1">
                <a:solidFill>
                  <a:schemeClr val="tx1"/>
                </a:solidFill>
                <a:latin typeface="Times New Roman" panose="02020603050405020304" pitchFamily="18" charset="0"/>
              </a:rPr>
              <a:t>Mang theo </a:t>
            </a:r>
            <a:r>
              <a:rPr lang="en-US" altLang="en-US" b="1">
                <a:solidFill>
                  <a:srgbClr val="C00000"/>
                </a:solidFill>
                <a:highlight>
                  <a:srgbClr val="FFFFC5"/>
                </a:highlight>
                <a:latin typeface="Times New Roman" panose="02020603050405020304" pitchFamily="18" charset="0"/>
              </a:rPr>
              <a:t>truyện cổ </a:t>
            </a:r>
            <a:r>
              <a:rPr lang="en-US" altLang="en-US" b="1">
                <a:solidFill>
                  <a:schemeClr val="tx1"/>
                </a:solidFill>
                <a:latin typeface="Times New Roman" panose="02020603050405020304" pitchFamily="18" charset="0"/>
              </a:rPr>
              <a:t>tôi đi</a:t>
            </a:r>
          </a:p>
          <a:p>
            <a:pPr eaLnBrk="1" hangingPunct="1"/>
            <a:r>
              <a:rPr lang="en-US" altLang="en-US" b="1">
                <a:solidFill>
                  <a:schemeClr val="tx1"/>
                </a:solidFill>
                <a:latin typeface="Times New Roman" panose="02020603050405020304" pitchFamily="18" charset="0"/>
              </a:rPr>
              <a:t>         Nghe trong </a:t>
            </a:r>
            <a:r>
              <a:rPr lang="en-US" altLang="en-US" b="1">
                <a:solidFill>
                  <a:srgbClr val="C00000"/>
                </a:solidFill>
                <a:highlight>
                  <a:srgbClr val="FFFFC5"/>
                </a:highlight>
                <a:latin typeface="Times New Roman" panose="02020603050405020304" pitchFamily="18" charset="0"/>
              </a:rPr>
              <a:t>cuộc sống </a:t>
            </a:r>
            <a:r>
              <a:rPr lang="en-US" altLang="en-US" b="1">
                <a:solidFill>
                  <a:schemeClr val="tx1"/>
                </a:solidFill>
                <a:latin typeface="Times New Roman" panose="02020603050405020304" pitchFamily="18" charset="0"/>
              </a:rPr>
              <a:t>thầm thì </a:t>
            </a:r>
            <a:r>
              <a:rPr lang="en-US" altLang="en-US" b="1">
                <a:solidFill>
                  <a:srgbClr val="C00000"/>
                </a:solidFill>
                <a:highlight>
                  <a:srgbClr val="FFFFC5"/>
                </a:highlight>
                <a:latin typeface="Times New Roman" panose="02020603050405020304" pitchFamily="18" charset="0"/>
              </a:rPr>
              <a:t>tiếng</a:t>
            </a:r>
            <a:r>
              <a:rPr lang="en-US" altLang="en-US" b="1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>
                <a:solidFill>
                  <a:srgbClr val="C00000"/>
                </a:solidFill>
                <a:highlight>
                  <a:srgbClr val="FFFFC5"/>
                </a:highlight>
                <a:latin typeface="Times New Roman" panose="02020603050405020304" pitchFamily="18" charset="0"/>
              </a:rPr>
              <a:t>xưa</a:t>
            </a:r>
          </a:p>
          <a:p>
            <a:pPr eaLnBrk="1" hangingPunct="1"/>
            <a:r>
              <a:rPr lang="en-US" altLang="en-US" b="1">
                <a:solidFill>
                  <a:schemeClr val="tx1"/>
                </a:solidFill>
                <a:latin typeface="Times New Roman" panose="02020603050405020304" pitchFamily="18" charset="0"/>
              </a:rPr>
              <a:t>            </a:t>
            </a:r>
            <a:r>
              <a:rPr lang="vi-VN" altLang="en-US" b="1">
                <a:solidFill>
                  <a:schemeClr val="tx1"/>
                </a:solidFill>
                <a:latin typeface="Times New Roman" panose="02020603050405020304" pitchFamily="18" charset="0"/>
              </a:rPr>
              <a:t>    </a:t>
            </a:r>
            <a:r>
              <a:rPr lang="en-US" altLang="en-US" b="1">
                <a:solidFill>
                  <a:schemeClr val="tx1"/>
                </a:solidFill>
                <a:latin typeface="Times New Roman" panose="02020603050405020304" pitchFamily="18" charset="0"/>
              </a:rPr>
              <a:t>Vàng </a:t>
            </a:r>
            <a:r>
              <a:rPr lang="en-US" altLang="en-US" b="1">
                <a:solidFill>
                  <a:srgbClr val="C00000"/>
                </a:solidFill>
                <a:highlight>
                  <a:srgbClr val="FFFFC5"/>
                </a:highlight>
                <a:latin typeface="Times New Roman" panose="02020603050405020304" pitchFamily="18" charset="0"/>
              </a:rPr>
              <a:t>cơn</a:t>
            </a:r>
            <a:r>
              <a:rPr lang="en-US" altLang="en-US" b="1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>
                <a:solidFill>
                  <a:srgbClr val="C00000"/>
                </a:solidFill>
                <a:highlight>
                  <a:srgbClr val="FFFFC5"/>
                </a:highlight>
                <a:latin typeface="Times New Roman" panose="02020603050405020304" pitchFamily="18" charset="0"/>
              </a:rPr>
              <a:t>nắng</a:t>
            </a:r>
            <a:r>
              <a:rPr lang="en-US" altLang="en-US" b="1">
                <a:solidFill>
                  <a:schemeClr val="tx1"/>
                </a:solidFill>
                <a:latin typeface="Times New Roman" panose="02020603050405020304" pitchFamily="18" charset="0"/>
              </a:rPr>
              <a:t>, trắng </a:t>
            </a:r>
            <a:r>
              <a:rPr lang="en-US" altLang="en-US" b="1">
                <a:solidFill>
                  <a:srgbClr val="C00000"/>
                </a:solidFill>
                <a:highlight>
                  <a:srgbClr val="FFFFC5"/>
                </a:highlight>
                <a:latin typeface="Times New Roman" panose="02020603050405020304" pitchFamily="18" charset="0"/>
              </a:rPr>
              <a:t>cơn</a:t>
            </a:r>
            <a:r>
              <a:rPr lang="en-US" altLang="en-US" b="1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>
                <a:solidFill>
                  <a:srgbClr val="C00000"/>
                </a:solidFill>
                <a:highlight>
                  <a:srgbClr val="FFFFC5"/>
                </a:highlight>
                <a:latin typeface="Times New Roman" panose="02020603050405020304" pitchFamily="18" charset="0"/>
              </a:rPr>
              <a:t>mưa</a:t>
            </a:r>
          </a:p>
          <a:p>
            <a:pPr eaLnBrk="1" hangingPunct="1"/>
            <a:r>
              <a:rPr lang="en-US" altLang="en-US" b="1">
                <a:solidFill>
                  <a:schemeClr val="tx1"/>
                </a:solidFill>
                <a:latin typeface="Times New Roman" panose="02020603050405020304" pitchFamily="18" charset="0"/>
              </a:rPr>
              <a:t>        </a:t>
            </a:r>
            <a:r>
              <a:rPr lang="en-US" altLang="en-US" b="1">
                <a:solidFill>
                  <a:srgbClr val="C00000"/>
                </a:solidFill>
                <a:highlight>
                  <a:srgbClr val="FFFFC5"/>
                </a:highlight>
                <a:latin typeface="Times New Roman" panose="02020603050405020304" pitchFamily="18" charset="0"/>
              </a:rPr>
              <a:t>Con</a:t>
            </a:r>
            <a:r>
              <a:rPr lang="en-US" altLang="en-US" b="1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>
                <a:solidFill>
                  <a:srgbClr val="C00000"/>
                </a:solidFill>
                <a:highlight>
                  <a:srgbClr val="FFFFC5"/>
                </a:highlight>
                <a:latin typeface="Times New Roman" panose="02020603050405020304" pitchFamily="18" charset="0"/>
              </a:rPr>
              <a:t>sông</a:t>
            </a:r>
            <a:r>
              <a:rPr lang="en-US" altLang="en-US" b="1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>
                <a:solidFill>
                  <a:schemeClr val="tx1"/>
                </a:solidFill>
                <a:latin typeface="Times New Roman" panose="02020603050405020304" pitchFamily="18" charset="0"/>
              </a:rPr>
              <a:t>chảy có </a:t>
            </a:r>
            <a:r>
              <a:rPr lang="en-US" altLang="en-US" b="1">
                <a:solidFill>
                  <a:srgbClr val="C00000"/>
                </a:solidFill>
                <a:highlight>
                  <a:srgbClr val="FFFFC5"/>
                </a:highlight>
                <a:latin typeface="Times New Roman" panose="02020603050405020304" pitchFamily="18" charset="0"/>
              </a:rPr>
              <a:t>rặng</a:t>
            </a:r>
            <a:r>
              <a:rPr lang="en-US" altLang="en-US" b="1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>
                <a:solidFill>
                  <a:srgbClr val="C00000"/>
                </a:solidFill>
                <a:highlight>
                  <a:srgbClr val="FFFFC5"/>
                </a:highlight>
                <a:latin typeface="Times New Roman" panose="02020603050405020304" pitchFamily="18" charset="0"/>
              </a:rPr>
              <a:t>dừa</a:t>
            </a:r>
            <a:r>
              <a:rPr lang="en-US" altLang="en-US" b="1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>
                <a:solidFill>
                  <a:schemeClr val="tx1"/>
                </a:solidFill>
                <a:latin typeface="Times New Roman" panose="02020603050405020304" pitchFamily="18" charset="0"/>
              </a:rPr>
              <a:t>nghiêng soi</a:t>
            </a:r>
          </a:p>
          <a:p>
            <a:pPr eaLnBrk="1" hangingPunct="1"/>
            <a:r>
              <a:rPr lang="vi-VN" altLang="en-US" b="1">
                <a:solidFill>
                  <a:schemeClr val="tx1"/>
                </a:solidFill>
                <a:latin typeface="Times New Roman" panose="02020603050405020304" pitchFamily="18" charset="0"/>
              </a:rPr>
              <a:t>                </a:t>
            </a:r>
            <a:r>
              <a:rPr lang="en-US" altLang="en-US" b="1">
                <a:solidFill>
                  <a:srgbClr val="C00000"/>
                </a:solidFill>
                <a:highlight>
                  <a:srgbClr val="FFFFC5"/>
                </a:highlight>
                <a:latin typeface="Times New Roman" panose="02020603050405020304" pitchFamily="18" charset="0"/>
              </a:rPr>
              <a:t>Đời</a:t>
            </a:r>
            <a:r>
              <a:rPr lang="en-US" altLang="en-US" b="1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>
                <a:solidFill>
                  <a:srgbClr val="C00000"/>
                </a:solidFill>
                <a:highlight>
                  <a:srgbClr val="FFFFC5"/>
                </a:highlight>
                <a:latin typeface="Times New Roman" panose="02020603050405020304" pitchFamily="18" charset="0"/>
              </a:rPr>
              <a:t>cha ông </a:t>
            </a:r>
            <a:r>
              <a:rPr lang="en-US" altLang="en-US" b="1">
                <a:solidFill>
                  <a:schemeClr val="tx1"/>
                </a:solidFill>
                <a:latin typeface="Times New Roman" panose="02020603050405020304" pitchFamily="18" charset="0"/>
              </a:rPr>
              <a:t>với </a:t>
            </a:r>
            <a:r>
              <a:rPr lang="en-US" altLang="en-US" b="1">
                <a:solidFill>
                  <a:srgbClr val="C00000"/>
                </a:solidFill>
                <a:highlight>
                  <a:srgbClr val="FFFFC5"/>
                </a:highlight>
                <a:latin typeface="Times New Roman" panose="02020603050405020304" pitchFamily="18" charset="0"/>
              </a:rPr>
              <a:t>đời</a:t>
            </a:r>
            <a:r>
              <a:rPr lang="en-US" altLang="en-US" b="1">
                <a:solidFill>
                  <a:schemeClr val="tx1"/>
                </a:solidFill>
                <a:latin typeface="Times New Roman" panose="02020603050405020304" pitchFamily="18" charset="0"/>
              </a:rPr>
              <a:t> tôi </a:t>
            </a:r>
          </a:p>
          <a:p>
            <a:pPr eaLnBrk="1" hangingPunct="1"/>
            <a:r>
              <a:rPr lang="vi-VN" altLang="en-US" b="1">
                <a:solidFill>
                  <a:schemeClr val="tx1"/>
                </a:solidFill>
                <a:latin typeface="Times New Roman" panose="02020603050405020304" pitchFamily="18" charset="0"/>
              </a:rPr>
              <a:t>        </a:t>
            </a:r>
            <a:r>
              <a:rPr lang="en-US" altLang="en-US" b="1">
                <a:solidFill>
                  <a:schemeClr val="tx1"/>
                </a:solidFill>
                <a:latin typeface="Times New Roman" panose="02020603050405020304" pitchFamily="18" charset="0"/>
              </a:rPr>
              <a:t>Như </a:t>
            </a:r>
            <a:r>
              <a:rPr lang="en-US" altLang="en-US" b="1">
                <a:solidFill>
                  <a:srgbClr val="C00000"/>
                </a:solidFill>
                <a:highlight>
                  <a:srgbClr val="FFFFC5"/>
                </a:highlight>
                <a:latin typeface="Times New Roman" panose="02020603050405020304" pitchFamily="18" charset="0"/>
              </a:rPr>
              <a:t>con</a:t>
            </a:r>
            <a:r>
              <a:rPr lang="en-US" altLang="en-US" b="1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>
                <a:solidFill>
                  <a:srgbClr val="C00000"/>
                </a:solidFill>
                <a:highlight>
                  <a:srgbClr val="FFFFC5"/>
                </a:highlight>
                <a:latin typeface="Times New Roman" panose="02020603050405020304" pitchFamily="18" charset="0"/>
              </a:rPr>
              <a:t>sông</a:t>
            </a:r>
            <a:r>
              <a:rPr lang="en-US" altLang="en-US" b="1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>
                <a:solidFill>
                  <a:schemeClr val="tx1"/>
                </a:solidFill>
                <a:latin typeface="Times New Roman" panose="02020603050405020304" pitchFamily="18" charset="0"/>
              </a:rPr>
              <a:t>với </a:t>
            </a:r>
            <a:r>
              <a:rPr lang="en-US" altLang="en-US" b="1">
                <a:solidFill>
                  <a:srgbClr val="C00000"/>
                </a:solidFill>
                <a:highlight>
                  <a:srgbClr val="FFFFC5"/>
                </a:highlight>
                <a:latin typeface="Times New Roman" panose="02020603050405020304" pitchFamily="18" charset="0"/>
              </a:rPr>
              <a:t>chân trời </a:t>
            </a:r>
            <a:r>
              <a:rPr lang="en-US" altLang="en-US" b="1">
                <a:solidFill>
                  <a:schemeClr val="tx1"/>
                </a:solidFill>
                <a:latin typeface="Times New Roman" panose="02020603050405020304" pitchFamily="18" charset="0"/>
              </a:rPr>
              <a:t>đã xa</a:t>
            </a:r>
          </a:p>
          <a:p>
            <a:pPr eaLnBrk="1" hangingPunct="1"/>
            <a:r>
              <a:rPr lang="en-US" altLang="en-US" b="1">
                <a:solidFill>
                  <a:schemeClr val="tx1"/>
                </a:solidFill>
                <a:latin typeface="Times New Roman" panose="02020603050405020304" pitchFamily="18" charset="0"/>
              </a:rPr>
              <a:t>    </a:t>
            </a:r>
            <a:r>
              <a:rPr lang="vi-VN" altLang="en-US" b="1">
                <a:solidFill>
                  <a:schemeClr val="tx1"/>
                </a:solidFill>
                <a:latin typeface="Times New Roman" panose="02020603050405020304" pitchFamily="18" charset="0"/>
              </a:rPr>
              <a:t>           </a:t>
            </a:r>
            <a:r>
              <a:rPr lang="en-US" altLang="en-US" b="1">
                <a:solidFill>
                  <a:schemeClr val="tx1"/>
                </a:solidFill>
                <a:latin typeface="Times New Roman" panose="02020603050405020304" pitchFamily="18" charset="0"/>
              </a:rPr>
              <a:t>Chỉ còn </a:t>
            </a:r>
            <a:r>
              <a:rPr lang="en-US" altLang="en-US" b="1">
                <a:solidFill>
                  <a:srgbClr val="C00000"/>
                </a:solidFill>
                <a:highlight>
                  <a:srgbClr val="FFFFC5"/>
                </a:highlight>
                <a:latin typeface="Times New Roman" panose="02020603050405020304" pitchFamily="18" charset="0"/>
              </a:rPr>
              <a:t>truyện cổ </a:t>
            </a:r>
            <a:r>
              <a:rPr lang="en-US" altLang="en-US" b="1">
                <a:solidFill>
                  <a:schemeClr val="tx1"/>
                </a:solidFill>
                <a:latin typeface="Times New Roman" panose="02020603050405020304" pitchFamily="18" charset="0"/>
              </a:rPr>
              <a:t>thiết tha</a:t>
            </a:r>
          </a:p>
          <a:p>
            <a:pPr eaLnBrk="1" hangingPunct="1"/>
            <a:r>
              <a:rPr lang="en-US" altLang="en-US" b="1">
                <a:solidFill>
                  <a:schemeClr val="tx1"/>
                </a:solidFill>
                <a:latin typeface="Times New Roman" panose="02020603050405020304" pitchFamily="18" charset="0"/>
              </a:rPr>
              <a:t>    </a:t>
            </a:r>
            <a:r>
              <a:rPr lang="vi-VN" altLang="en-US" b="1">
                <a:solidFill>
                  <a:schemeClr val="tx1"/>
                </a:solidFill>
                <a:latin typeface="Times New Roman" panose="02020603050405020304" pitchFamily="18" charset="0"/>
              </a:rPr>
              <a:t>   </a:t>
            </a:r>
            <a:r>
              <a:rPr lang="en-US" altLang="en-US" b="1">
                <a:solidFill>
                  <a:schemeClr val="tx1"/>
                </a:solidFill>
                <a:latin typeface="Times New Roman" panose="02020603050405020304" pitchFamily="18" charset="0"/>
              </a:rPr>
              <a:t>Cho tôi nhận mặt </a:t>
            </a:r>
            <a:r>
              <a:rPr lang="en-US" altLang="en-US" b="1">
                <a:solidFill>
                  <a:srgbClr val="C00000"/>
                </a:solidFill>
                <a:highlight>
                  <a:srgbClr val="FFFFC5"/>
                </a:highlight>
                <a:latin typeface="Times New Roman" panose="02020603050405020304" pitchFamily="18" charset="0"/>
              </a:rPr>
              <a:t>ông cha </a:t>
            </a:r>
            <a:r>
              <a:rPr lang="en-US" altLang="en-US" b="1">
                <a:solidFill>
                  <a:schemeClr val="tx1"/>
                </a:solidFill>
                <a:latin typeface="Times New Roman" panose="02020603050405020304" pitchFamily="18" charset="0"/>
              </a:rPr>
              <a:t>của mình.</a:t>
            </a:r>
          </a:p>
          <a:p>
            <a:pPr eaLnBrk="1" hangingPunct="1"/>
            <a:r>
              <a:rPr lang="en-US" altLang="en-US" b="1">
                <a:solidFill>
                  <a:schemeClr val="tx1"/>
                </a:solidFill>
                <a:latin typeface="Times New Roman" panose="02020603050405020304" pitchFamily="18" charset="0"/>
              </a:rPr>
              <a:t>                                           Lâm Thị Mỹ Dạ</a:t>
            </a:r>
          </a:p>
        </p:txBody>
      </p:sp>
    </p:spTree>
    <p:extLst>
      <p:ext uri="{BB962C8B-B14F-4D97-AF65-F5344CB8AC3E}">
        <p14:creationId xmlns:p14="http://schemas.microsoft.com/office/powerpoint/2010/main" val="398660742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1000"/>
                                        <p:tgtEl>
                                          <p:spTgt spid="9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9" grpId="0" animBg="1"/>
      <p:bldP spid="922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79FE9BFF-6186-4B90-B8AC-FAB167E88ABD}"/>
              </a:ext>
            </a:extLst>
          </p:cNvPr>
          <p:cNvGrpSpPr/>
          <p:nvPr/>
        </p:nvGrpSpPr>
        <p:grpSpPr>
          <a:xfrm>
            <a:off x="4550229" y="40123"/>
            <a:ext cx="3572915" cy="2681303"/>
            <a:chOff x="6096000" y="0"/>
            <a:chExt cx="3200362" cy="3065070"/>
          </a:xfrm>
        </p:grpSpPr>
        <p:pic>
          <p:nvPicPr>
            <p:cNvPr id="2" name="Picture 1" descr="hinh 37">
              <a:extLst>
                <a:ext uri="{FF2B5EF4-FFF2-40B4-BE49-F238E27FC236}">
                  <a16:creationId xmlns="" xmlns:a16="http://schemas.microsoft.com/office/drawing/2014/main" id="{94FEC1BC-6E5B-4858-BE9F-FA06DECC85D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6000" y="0"/>
              <a:ext cx="3200362" cy="306507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AutoShape 17">
              <a:extLst>
                <a:ext uri="{FF2B5EF4-FFF2-40B4-BE49-F238E27FC236}">
                  <a16:creationId xmlns="" xmlns:a16="http://schemas.microsoft.com/office/drawing/2014/main" id="{2E83B324-5BA0-4DF7-9391-72DEA8DF7E2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7325221" y="1193576"/>
              <a:ext cx="992289" cy="250369"/>
            </a:xfrm>
            <a:prstGeom prst="rightArrow">
              <a:avLst>
                <a:gd name="adj1" fmla="val 50000"/>
                <a:gd name="adj2" fmla="val 110156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rgbClr val="006666"/>
                  </a:solidFill>
                  <a:latin typeface="HP001 4 hàng" panose="020B0603050302020204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rgbClr val="006666"/>
                  </a:solidFill>
                  <a:latin typeface="HP001 4 hàng" panose="020B0603050302020204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rgbClr val="006666"/>
                  </a:solidFill>
                  <a:latin typeface="HP001 4 hàng" panose="020B0603050302020204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rgbClr val="006666"/>
                  </a:solidFill>
                  <a:latin typeface="HP001 4 hàng" panose="020B0603050302020204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rgbClr val="006666"/>
                  </a:solidFill>
                  <a:latin typeface="HP001 4 hàng" panose="020B06030503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800" kern="1200">
                  <a:solidFill>
                    <a:srgbClr val="006666"/>
                  </a:solidFill>
                  <a:latin typeface="HP001 4 hàng" panose="020B06030503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800" kern="1200">
                  <a:solidFill>
                    <a:srgbClr val="006666"/>
                  </a:solidFill>
                  <a:latin typeface="HP001 4 hàng" panose="020B06030503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800" kern="1200">
                  <a:solidFill>
                    <a:srgbClr val="006666"/>
                  </a:solidFill>
                  <a:latin typeface="HP001 4 hàng" panose="020B06030503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800" kern="1200">
                  <a:solidFill>
                    <a:srgbClr val="006666"/>
                  </a:solidFill>
                  <a:latin typeface="HP001 4 hàng" panose="020B0603050302020204" pitchFamily="34" charset="0"/>
                  <a:ea typeface="+mn-ea"/>
                  <a:cs typeface="+mn-cs"/>
                </a:defRPr>
              </a:lvl9pPr>
            </a:lstStyle>
            <a:p>
              <a:endParaRPr lang="en-US" altLang="en-US"/>
            </a:p>
          </p:txBody>
        </p:sp>
      </p:grpSp>
      <p:pic>
        <p:nvPicPr>
          <p:cNvPr id="5" name="Picture 4" descr="A lake surrounded by trees and mountains&#10;&#10;Description automatically generated with medium confidence">
            <a:extLst>
              <a:ext uri="{FF2B5EF4-FFF2-40B4-BE49-F238E27FC236}">
                <a16:creationId xmlns="" xmlns:a16="http://schemas.microsoft.com/office/drawing/2014/main" id="{92E4E608-9F48-47A6-96F7-6F806E78730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1810" y="3481720"/>
            <a:ext cx="4556838" cy="261653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Picture 6" descr="A picture containing text, book&#10;&#10;Description automatically generated">
            <a:extLst>
              <a:ext uri="{FF2B5EF4-FFF2-40B4-BE49-F238E27FC236}">
                <a16:creationId xmlns="" xmlns:a16="http://schemas.microsoft.com/office/drawing/2014/main" id="{5E2A67E7-ACCD-4FA5-AF50-6AC4DE3FAC9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3042" y="463383"/>
            <a:ext cx="3820926" cy="5246915"/>
          </a:xfrm>
          <a:prstGeom prst="rect">
            <a:avLst/>
          </a:prstGeom>
        </p:spPr>
      </p:pic>
      <p:pic>
        <p:nvPicPr>
          <p:cNvPr id="9" name="Picture 8" descr="A beach with palm trees&#10;&#10;Description automatically generated with low confidence">
            <a:extLst>
              <a:ext uri="{FF2B5EF4-FFF2-40B4-BE49-F238E27FC236}">
                <a16:creationId xmlns="" xmlns:a16="http://schemas.microsoft.com/office/drawing/2014/main" id="{9130134E-DB22-49FB-B966-460CAA13982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065"/>
          <a:stretch/>
        </p:blipFill>
        <p:spPr>
          <a:xfrm>
            <a:off x="271860" y="40124"/>
            <a:ext cx="4075596" cy="268130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6C2C068B-3281-4590-AB74-B4E63FFE4305}"/>
              </a:ext>
            </a:extLst>
          </p:cNvPr>
          <p:cNvSpPr txBox="1"/>
          <p:nvPr/>
        </p:nvSpPr>
        <p:spPr>
          <a:xfrm>
            <a:off x="1403177" y="2797399"/>
            <a:ext cx="1633347" cy="578882"/>
          </a:xfrm>
          <a:custGeom>
            <a:avLst/>
            <a:gdLst>
              <a:gd name="connsiteX0" fmla="*/ 0 w 1633347"/>
              <a:gd name="connsiteY0" fmla="*/ 96482 h 578882"/>
              <a:gd name="connsiteX1" fmla="*/ 96482 w 1633347"/>
              <a:gd name="connsiteY1" fmla="*/ 0 h 578882"/>
              <a:gd name="connsiteX2" fmla="*/ 547802 w 1633347"/>
              <a:gd name="connsiteY2" fmla="*/ 0 h 578882"/>
              <a:gd name="connsiteX3" fmla="*/ 1042334 w 1633347"/>
              <a:gd name="connsiteY3" fmla="*/ 0 h 578882"/>
              <a:gd name="connsiteX4" fmla="*/ 1536865 w 1633347"/>
              <a:gd name="connsiteY4" fmla="*/ 0 h 578882"/>
              <a:gd name="connsiteX5" fmla="*/ 1633347 w 1633347"/>
              <a:gd name="connsiteY5" fmla="*/ 96482 h 578882"/>
              <a:gd name="connsiteX6" fmla="*/ 1633347 w 1633347"/>
              <a:gd name="connsiteY6" fmla="*/ 482400 h 578882"/>
              <a:gd name="connsiteX7" fmla="*/ 1536865 w 1633347"/>
              <a:gd name="connsiteY7" fmla="*/ 578882 h 578882"/>
              <a:gd name="connsiteX8" fmla="*/ 1099949 w 1633347"/>
              <a:gd name="connsiteY8" fmla="*/ 578882 h 578882"/>
              <a:gd name="connsiteX9" fmla="*/ 591013 w 1633347"/>
              <a:gd name="connsiteY9" fmla="*/ 578882 h 578882"/>
              <a:gd name="connsiteX10" fmla="*/ 96482 w 1633347"/>
              <a:gd name="connsiteY10" fmla="*/ 578882 h 578882"/>
              <a:gd name="connsiteX11" fmla="*/ 0 w 1633347"/>
              <a:gd name="connsiteY11" fmla="*/ 482400 h 578882"/>
              <a:gd name="connsiteX12" fmla="*/ 0 w 1633347"/>
              <a:gd name="connsiteY12" fmla="*/ 96482 h 5788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633347" h="578882" fill="none" extrusionOk="0">
                <a:moveTo>
                  <a:pt x="0" y="96482"/>
                </a:moveTo>
                <a:cubicBezTo>
                  <a:pt x="-6975" y="43933"/>
                  <a:pt x="42763" y="-11714"/>
                  <a:pt x="96482" y="0"/>
                </a:cubicBezTo>
                <a:cubicBezTo>
                  <a:pt x="221982" y="-47310"/>
                  <a:pt x="440119" y="25007"/>
                  <a:pt x="547802" y="0"/>
                </a:cubicBezTo>
                <a:cubicBezTo>
                  <a:pt x="655485" y="-25007"/>
                  <a:pt x="825531" y="50777"/>
                  <a:pt x="1042334" y="0"/>
                </a:cubicBezTo>
                <a:cubicBezTo>
                  <a:pt x="1259137" y="-50777"/>
                  <a:pt x="1391465" y="20794"/>
                  <a:pt x="1536865" y="0"/>
                </a:cubicBezTo>
                <a:cubicBezTo>
                  <a:pt x="1600822" y="8287"/>
                  <a:pt x="1639461" y="44494"/>
                  <a:pt x="1633347" y="96482"/>
                </a:cubicBezTo>
                <a:cubicBezTo>
                  <a:pt x="1665021" y="284488"/>
                  <a:pt x="1596975" y="315709"/>
                  <a:pt x="1633347" y="482400"/>
                </a:cubicBezTo>
                <a:cubicBezTo>
                  <a:pt x="1624924" y="546395"/>
                  <a:pt x="1589131" y="571819"/>
                  <a:pt x="1536865" y="578882"/>
                </a:cubicBezTo>
                <a:cubicBezTo>
                  <a:pt x="1420871" y="586582"/>
                  <a:pt x="1228574" y="567735"/>
                  <a:pt x="1099949" y="578882"/>
                </a:cubicBezTo>
                <a:cubicBezTo>
                  <a:pt x="971324" y="590029"/>
                  <a:pt x="836362" y="574483"/>
                  <a:pt x="591013" y="578882"/>
                </a:cubicBezTo>
                <a:cubicBezTo>
                  <a:pt x="345664" y="583281"/>
                  <a:pt x="319393" y="565827"/>
                  <a:pt x="96482" y="578882"/>
                </a:cubicBezTo>
                <a:cubicBezTo>
                  <a:pt x="45050" y="584224"/>
                  <a:pt x="-12539" y="535366"/>
                  <a:pt x="0" y="482400"/>
                </a:cubicBezTo>
                <a:cubicBezTo>
                  <a:pt x="-43698" y="303553"/>
                  <a:pt x="8817" y="234712"/>
                  <a:pt x="0" y="96482"/>
                </a:cubicBezTo>
                <a:close/>
              </a:path>
              <a:path w="1633347" h="578882" stroke="0" extrusionOk="0">
                <a:moveTo>
                  <a:pt x="0" y="96482"/>
                </a:moveTo>
                <a:cubicBezTo>
                  <a:pt x="12622" y="33915"/>
                  <a:pt x="40945" y="-10954"/>
                  <a:pt x="96482" y="0"/>
                </a:cubicBezTo>
                <a:cubicBezTo>
                  <a:pt x="318943" y="-52361"/>
                  <a:pt x="335884" y="52997"/>
                  <a:pt x="562206" y="0"/>
                </a:cubicBezTo>
                <a:cubicBezTo>
                  <a:pt x="788528" y="-52997"/>
                  <a:pt x="904159" y="11483"/>
                  <a:pt x="1071141" y="0"/>
                </a:cubicBezTo>
                <a:cubicBezTo>
                  <a:pt x="1238124" y="-11483"/>
                  <a:pt x="1430385" y="6559"/>
                  <a:pt x="1536865" y="0"/>
                </a:cubicBezTo>
                <a:cubicBezTo>
                  <a:pt x="1593213" y="10764"/>
                  <a:pt x="1624440" y="45752"/>
                  <a:pt x="1633347" y="96482"/>
                </a:cubicBezTo>
                <a:cubicBezTo>
                  <a:pt x="1643403" y="269230"/>
                  <a:pt x="1587530" y="307828"/>
                  <a:pt x="1633347" y="482400"/>
                </a:cubicBezTo>
                <a:cubicBezTo>
                  <a:pt x="1633516" y="536875"/>
                  <a:pt x="1580560" y="574034"/>
                  <a:pt x="1536865" y="578882"/>
                </a:cubicBezTo>
                <a:cubicBezTo>
                  <a:pt x="1354825" y="592586"/>
                  <a:pt x="1239673" y="573027"/>
                  <a:pt x="1056737" y="578882"/>
                </a:cubicBezTo>
                <a:cubicBezTo>
                  <a:pt x="873801" y="584737"/>
                  <a:pt x="676789" y="546584"/>
                  <a:pt x="562206" y="578882"/>
                </a:cubicBezTo>
                <a:cubicBezTo>
                  <a:pt x="447623" y="611180"/>
                  <a:pt x="203314" y="571413"/>
                  <a:pt x="96482" y="578882"/>
                </a:cubicBezTo>
                <a:cubicBezTo>
                  <a:pt x="50912" y="586766"/>
                  <a:pt x="12534" y="532707"/>
                  <a:pt x="0" y="482400"/>
                </a:cubicBezTo>
                <a:cubicBezTo>
                  <a:pt x="-28376" y="297833"/>
                  <a:pt x="2775" y="286018"/>
                  <a:pt x="0" y="96482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accent6">
                <a:lumMod val="50000"/>
              </a:schemeClr>
            </a:solidFill>
            <a:prstDash val="solid"/>
            <a:extLst>
              <a:ext uri="{C807C97D-BFC1-408E-A445-0C87EB9F89A2}">
                <ask:lineSketchStyleProps xmlns="" xmlns:ask="http://schemas.microsoft.com/office/drawing/2018/sketchyshapes" sd="2164036087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none" rtlCol="0">
            <a:spAutoFit/>
          </a:bodyPr>
          <a:lstStyle/>
          <a:p>
            <a:r>
              <a:rPr lang="en-US" sz="28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rặng dừa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7AF6D50C-C3E8-476E-B2C4-BF91D7A33EBD}"/>
              </a:ext>
            </a:extLst>
          </p:cNvPr>
          <p:cNvSpPr txBox="1"/>
          <p:nvPr/>
        </p:nvSpPr>
        <p:spPr>
          <a:xfrm>
            <a:off x="5518363" y="2797398"/>
            <a:ext cx="1636646" cy="578882"/>
          </a:xfrm>
          <a:custGeom>
            <a:avLst/>
            <a:gdLst>
              <a:gd name="connsiteX0" fmla="*/ 0 w 1636646"/>
              <a:gd name="connsiteY0" fmla="*/ 96482 h 578882"/>
              <a:gd name="connsiteX1" fmla="*/ 96482 w 1636646"/>
              <a:gd name="connsiteY1" fmla="*/ 0 h 578882"/>
              <a:gd name="connsiteX2" fmla="*/ 548836 w 1636646"/>
              <a:gd name="connsiteY2" fmla="*/ 0 h 578882"/>
              <a:gd name="connsiteX3" fmla="*/ 1044500 w 1636646"/>
              <a:gd name="connsiteY3" fmla="*/ 0 h 578882"/>
              <a:gd name="connsiteX4" fmla="*/ 1540164 w 1636646"/>
              <a:gd name="connsiteY4" fmla="*/ 0 h 578882"/>
              <a:gd name="connsiteX5" fmla="*/ 1636646 w 1636646"/>
              <a:gd name="connsiteY5" fmla="*/ 96482 h 578882"/>
              <a:gd name="connsiteX6" fmla="*/ 1636646 w 1636646"/>
              <a:gd name="connsiteY6" fmla="*/ 482400 h 578882"/>
              <a:gd name="connsiteX7" fmla="*/ 1540164 w 1636646"/>
              <a:gd name="connsiteY7" fmla="*/ 578882 h 578882"/>
              <a:gd name="connsiteX8" fmla="*/ 1102247 w 1636646"/>
              <a:gd name="connsiteY8" fmla="*/ 578882 h 578882"/>
              <a:gd name="connsiteX9" fmla="*/ 592146 w 1636646"/>
              <a:gd name="connsiteY9" fmla="*/ 578882 h 578882"/>
              <a:gd name="connsiteX10" fmla="*/ 96482 w 1636646"/>
              <a:gd name="connsiteY10" fmla="*/ 578882 h 578882"/>
              <a:gd name="connsiteX11" fmla="*/ 0 w 1636646"/>
              <a:gd name="connsiteY11" fmla="*/ 482400 h 578882"/>
              <a:gd name="connsiteX12" fmla="*/ 0 w 1636646"/>
              <a:gd name="connsiteY12" fmla="*/ 96482 h 5788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636646" h="578882" fill="none" extrusionOk="0">
                <a:moveTo>
                  <a:pt x="0" y="96482"/>
                </a:moveTo>
                <a:cubicBezTo>
                  <a:pt x="-6975" y="43933"/>
                  <a:pt x="42763" y="-11714"/>
                  <a:pt x="96482" y="0"/>
                </a:cubicBezTo>
                <a:cubicBezTo>
                  <a:pt x="219772" y="-25337"/>
                  <a:pt x="394353" y="52712"/>
                  <a:pt x="548836" y="0"/>
                </a:cubicBezTo>
                <a:cubicBezTo>
                  <a:pt x="703319" y="-52712"/>
                  <a:pt x="887593" y="58204"/>
                  <a:pt x="1044500" y="0"/>
                </a:cubicBezTo>
                <a:cubicBezTo>
                  <a:pt x="1201407" y="-58204"/>
                  <a:pt x="1303082" y="10281"/>
                  <a:pt x="1540164" y="0"/>
                </a:cubicBezTo>
                <a:cubicBezTo>
                  <a:pt x="1604121" y="8287"/>
                  <a:pt x="1642760" y="44494"/>
                  <a:pt x="1636646" y="96482"/>
                </a:cubicBezTo>
                <a:cubicBezTo>
                  <a:pt x="1668320" y="284488"/>
                  <a:pt x="1600274" y="315709"/>
                  <a:pt x="1636646" y="482400"/>
                </a:cubicBezTo>
                <a:cubicBezTo>
                  <a:pt x="1628223" y="546395"/>
                  <a:pt x="1592430" y="571819"/>
                  <a:pt x="1540164" y="578882"/>
                </a:cubicBezTo>
                <a:cubicBezTo>
                  <a:pt x="1348624" y="617179"/>
                  <a:pt x="1200265" y="530025"/>
                  <a:pt x="1102247" y="578882"/>
                </a:cubicBezTo>
                <a:cubicBezTo>
                  <a:pt x="1004229" y="627739"/>
                  <a:pt x="712443" y="520717"/>
                  <a:pt x="592146" y="578882"/>
                </a:cubicBezTo>
                <a:cubicBezTo>
                  <a:pt x="471849" y="637047"/>
                  <a:pt x="248089" y="554847"/>
                  <a:pt x="96482" y="578882"/>
                </a:cubicBezTo>
                <a:cubicBezTo>
                  <a:pt x="45050" y="584224"/>
                  <a:pt x="-12539" y="535366"/>
                  <a:pt x="0" y="482400"/>
                </a:cubicBezTo>
                <a:cubicBezTo>
                  <a:pt x="-43698" y="303553"/>
                  <a:pt x="8817" y="234712"/>
                  <a:pt x="0" y="96482"/>
                </a:cubicBezTo>
                <a:close/>
              </a:path>
              <a:path w="1636646" h="578882" stroke="0" extrusionOk="0">
                <a:moveTo>
                  <a:pt x="0" y="96482"/>
                </a:moveTo>
                <a:cubicBezTo>
                  <a:pt x="12622" y="33915"/>
                  <a:pt x="40945" y="-10954"/>
                  <a:pt x="96482" y="0"/>
                </a:cubicBezTo>
                <a:cubicBezTo>
                  <a:pt x="269950" y="-9101"/>
                  <a:pt x="363232" y="51112"/>
                  <a:pt x="563273" y="0"/>
                </a:cubicBezTo>
                <a:cubicBezTo>
                  <a:pt x="763314" y="-51112"/>
                  <a:pt x="830714" y="42971"/>
                  <a:pt x="1073373" y="0"/>
                </a:cubicBezTo>
                <a:cubicBezTo>
                  <a:pt x="1316032" y="-42971"/>
                  <a:pt x="1309021" y="40831"/>
                  <a:pt x="1540164" y="0"/>
                </a:cubicBezTo>
                <a:cubicBezTo>
                  <a:pt x="1596512" y="10764"/>
                  <a:pt x="1627739" y="45752"/>
                  <a:pt x="1636646" y="96482"/>
                </a:cubicBezTo>
                <a:cubicBezTo>
                  <a:pt x="1646702" y="269230"/>
                  <a:pt x="1590829" y="307828"/>
                  <a:pt x="1636646" y="482400"/>
                </a:cubicBezTo>
                <a:cubicBezTo>
                  <a:pt x="1636815" y="536875"/>
                  <a:pt x="1583859" y="574034"/>
                  <a:pt x="1540164" y="578882"/>
                </a:cubicBezTo>
                <a:cubicBezTo>
                  <a:pt x="1386480" y="599180"/>
                  <a:pt x="1297837" y="525460"/>
                  <a:pt x="1058937" y="578882"/>
                </a:cubicBezTo>
                <a:cubicBezTo>
                  <a:pt x="820037" y="632304"/>
                  <a:pt x="736751" y="569918"/>
                  <a:pt x="563273" y="578882"/>
                </a:cubicBezTo>
                <a:cubicBezTo>
                  <a:pt x="389795" y="587846"/>
                  <a:pt x="247556" y="534718"/>
                  <a:pt x="96482" y="578882"/>
                </a:cubicBezTo>
                <a:cubicBezTo>
                  <a:pt x="50912" y="586766"/>
                  <a:pt x="12534" y="532707"/>
                  <a:pt x="0" y="482400"/>
                </a:cubicBezTo>
                <a:cubicBezTo>
                  <a:pt x="-28376" y="297833"/>
                  <a:pt x="2775" y="286018"/>
                  <a:pt x="0" y="96482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accent6">
                <a:lumMod val="50000"/>
              </a:schemeClr>
            </a:solidFill>
            <a:prstDash val="solid"/>
            <a:extLst>
              <a:ext uri="{C807C97D-BFC1-408E-A445-0C87EB9F89A2}">
                <ask:lineSketchStyleProps xmlns="" xmlns:ask="http://schemas.microsoft.com/office/drawing/2018/sketchyshapes" sd="2164036087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none" rtlCol="0">
            <a:spAutoFit/>
          </a:bodyPr>
          <a:lstStyle/>
          <a:p>
            <a:r>
              <a:rPr lang="en-US" sz="28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 trời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743EB18E-D484-4508-A271-654564548AE7}"/>
              </a:ext>
            </a:extLst>
          </p:cNvPr>
          <p:cNvSpPr txBox="1"/>
          <p:nvPr/>
        </p:nvSpPr>
        <p:spPr>
          <a:xfrm>
            <a:off x="3720359" y="6202537"/>
            <a:ext cx="1555819" cy="578882"/>
          </a:xfrm>
          <a:custGeom>
            <a:avLst/>
            <a:gdLst>
              <a:gd name="connsiteX0" fmla="*/ 0 w 1555819"/>
              <a:gd name="connsiteY0" fmla="*/ 96482 h 578882"/>
              <a:gd name="connsiteX1" fmla="*/ 96482 w 1555819"/>
              <a:gd name="connsiteY1" fmla="*/ 0 h 578882"/>
              <a:gd name="connsiteX2" fmla="*/ 523510 w 1555819"/>
              <a:gd name="connsiteY2" fmla="*/ 0 h 578882"/>
              <a:gd name="connsiteX3" fmla="*/ 991423 w 1555819"/>
              <a:gd name="connsiteY3" fmla="*/ 0 h 578882"/>
              <a:gd name="connsiteX4" fmla="*/ 1459337 w 1555819"/>
              <a:gd name="connsiteY4" fmla="*/ 0 h 578882"/>
              <a:gd name="connsiteX5" fmla="*/ 1555819 w 1555819"/>
              <a:gd name="connsiteY5" fmla="*/ 96482 h 578882"/>
              <a:gd name="connsiteX6" fmla="*/ 1555819 w 1555819"/>
              <a:gd name="connsiteY6" fmla="*/ 482400 h 578882"/>
              <a:gd name="connsiteX7" fmla="*/ 1459337 w 1555819"/>
              <a:gd name="connsiteY7" fmla="*/ 578882 h 578882"/>
              <a:gd name="connsiteX8" fmla="*/ 1045938 w 1555819"/>
              <a:gd name="connsiteY8" fmla="*/ 578882 h 578882"/>
              <a:gd name="connsiteX9" fmla="*/ 564396 w 1555819"/>
              <a:gd name="connsiteY9" fmla="*/ 578882 h 578882"/>
              <a:gd name="connsiteX10" fmla="*/ 96482 w 1555819"/>
              <a:gd name="connsiteY10" fmla="*/ 578882 h 578882"/>
              <a:gd name="connsiteX11" fmla="*/ 0 w 1555819"/>
              <a:gd name="connsiteY11" fmla="*/ 482400 h 578882"/>
              <a:gd name="connsiteX12" fmla="*/ 0 w 1555819"/>
              <a:gd name="connsiteY12" fmla="*/ 96482 h 5788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555819" h="578882" fill="none" extrusionOk="0">
                <a:moveTo>
                  <a:pt x="0" y="96482"/>
                </a:moveTo>
                <a:cubicBezTo>
                  <a:pt x="-6975" y="43933"/>
                  <a:pt x="42763" y="-11714"/>
                  <a:pt x="96482" y="0"/>
                </a:cubicBezTo>
                <a:cubicBezTo>
                  <a:pt x="283029" y="-33868"/>
                  <a:pt x="316030" y="29986"/>
                  <a:pt x="523510" y="0"/>
                </a:cubicBezTo>
                <a:cubicBezTo>
                  <a:pt x="730990" y="-29986"/>
                  <a:pt x="799495" y="10783"/>
                  <a:pt x="991423" y="0"/>
                </a:cubicBezTo>
                <a:cubicBezTo>
                  <a:pt x="1183351" y="-10783"/>
                  <a:pt x="1241966" y="27328"/>
                  <a:pt x="1459337" y="0"/>
                </a:cubicBezTo>
                <a:cubicBezTo>
                  <a:pt x="1523294" y="8287"/>
                  <a:pt x="1561933" y="44494"/>
                  <a:pt x="1555819" y="96482"/>
                </a:cubicBezTo>
                <a:cubicBezTo>
                  <a:pt x="1587493" y="284488"/>
                  <a:pt x="1519447" y="315709"/>
                  <a:pt x="1555819" y="482400"/>
                </a:cubicBezTo>
                <a:cubicBezTo>
                  <a:pt x="1547396" y="546395"/>
                  <a:pt x="1511603" y="571819"/>
                  <a:pt x="1459337" y="578882"/>
                </a:cubicBezTo>
                <a:cubicBezTo>
                  <a:pt x="1252904" y="623982"/>
                  <a:pt x="1238239" y="567771"/>
                  <a:pt x="1045938" y="578882"/>
                </a:cubicBezTo>
                <a:cubicBezTo>
                  <a:pt x="853637" y="589993"/>
                  <a:pt x="785396" y="564746"/>
                  <a:pt x="564396" y="578882"/>
                </a:cubicBezTo>
                <a:cubicBezTo>
                  <a:pt x="343396" y="593018"/>
                  <a:pt x="217752" y="562134"/>
                  <a:pt x="96482" y="578882"/>
                </a:cubicBezTo>
                <a:cubicBezTo>
                  <a:pt x="45050" y="584224"/>
                  <a:pt x="-12539" y="535366"/>
                  <a:pt x="0" y="482400"/>
                </a:cubicBezTo>
                <a:cubicBezTo>
                  <a:pt x="-43698" y="303553"/>
                  <a:pt x="8817" y="234712"/>
                  <a:pt x="0" y="96482"/>
                </a:cubicBezTo>
                <a:close/>
              </a:path>
              <a:path w="1555819" h="578882" stroke="0" extrusionOk="0">
                <a:moveTo>
                  <a:pt x="0" y="96482"/>
                </a:moveTo>
                <a:cubicBezTo>
                  <a:pt x="12622" y="33915"/>
                  <a:pt x="40945" y="-10954"/>
                  <a:pt x="96482" y="0"/>
                </a:cubicBezTo>
                <a:cubicBezTo>
                  <a:pt x="218718" y="-17887"/>
                  <a:pt x="374745" y="31738"/>
                  <a:pt x="537138" y="0"/>
                </a:cubicBezTo>
                <a:cubicBezTo>
                  <a:pt x="699531" y="-31738"/>
                  <a:pt x="917113" y="49027"/>
                  <a:pt x="1018681" y="0"/>
                </a:cubicBezTo>
                <a:cubicBezTo>
                  <a:pt x="1120249" y="-49027"/>
                  <a:pt x="1349003" y="24306"/>
                  <a:pt x="1459337" y="0"/>
                </a:cubicBezTo>
                <a:cubicBezTo>
                  <a:pt x="1515685" y="10764"/>
                  <a:pt x="1546912" y="45752"/>
                  <a:pt x="1555819" y="96482"/>
                </a:cubicBezTo>
                <a:cubicBezTo>
                  <a:pt x="1565875" y="269230"/>
                  <a:pt x="1510002" y="307828"/>
                  <a:pt x="1555819" y="482400"/>
                </a:cubicBezTo>
                <a:cubicBezTo>
                  <a:pt x="1555988" y="536875"/>
                  <a:pt x="1503032" y="574034"/>
                  <a:pt x="1459337" y="578882"/>
                </a:cubicBezTo>
                <a:cubicBezTo>
                  <a:pt x="1363601" y="609382"/>
                  <a:pt x="1108649" y="524586"/>
                  <a:pt x="1005052" y="578882"/>
                </a:cubicBezTo>
                <a:cubicBezTo>
                  <a:pt x="901456" y="633178"/>
                  <a:pt x="655769" y="555008"/>
                  <a:pt x="537138" y="578882"/>
                </a:cubicBezTo>
                <a:cubicBezTo>
                  <a:pt x="418507" y="602756"/>
                  <a:pt x="301635" y="548020"/>
                  <a:pt x="96482" y="578882"/>
                </a:cubicBezTo>
                <a:cubicBezTo>
                  <a:pt x="50912" y="586766"/>
                  <a:pt x="12534" y="532707"/>
                  <a:pt x="0" y="482400"/>
                </a:cubicBezTo>
                <a:cubicBezTo>
                  <a:pt x="-28376" y="297833"/>
                  <a:pt x="2775" y="286018"/>
                  <a:pt x="0" y="96482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accent6">
                <a:lumMod val="50000"/>
              </a:schemeClr>
            </a:solidFill>
            <a:prstDash val="solid"/>
            <a:extLst>
              <a:ext uri="{C807C97D-BFC1-408E-A445-0C87EB9F89A2}">
                <ask:lineSketchStyleProps xmlns="" xmlns:ask="http://schemas.microsoft.com/office/drawing/2018/sketchyshapes" sd="2164036087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none" rtlCol="0">
            <a:spAutoFit/>
          </a:bodyPr>
          <a:lstStyle/>
          <a:p>
            <a:r>
              <a:rPr lang="en-US" sz="28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sông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7E0A0D72-6281-4BA1-86C4-97DDE73F03DA}"/>
              </a:ext>
            </a:extLst>
          </p:cNvPr>
          <p:cNvSpPr txBox="1"/>
          <p:nvPr/>
        </p:nvSpPr>
        <p:spPr>
          <a:xfrm>
            <a:off x="9302144" y="5655073"/>
            <a:ext cx="1890671" cy="646986"/>
          </a:xfrm>
          <a:custGeom>
            <a:avLst/>
            <a:gdLst>
              <a:gd name="connsiteX0" fmla="*/ 0 w 1890671"/>
              <a:gd name="connsiteY0" fmla="*/ 107833 h 646986"/>
              <a:gd name="connsiteX1" fmla="*/ 107833 w 1890671"/>
              <a:gd name="connsiteY1" fmla="*/ 0 h 646986"/>
              <a:gd name="connsiteX2" fmla="*/ 632668 w 1890671"/>
              <a:gd name="connsiteY2" fmla="*/ 0 h 646986"/>
              <a:gd name="connsiteX3" fmla="*/ 1207753 w 1890671"/>
              <a:gd name="connsiteY3" fmla="*/ 0 h 646986"/>
              <a:gd name="connsiteX4" fmla="*/ 1782838 w 1890671"/>
              <a:gd name="connsiteY4" fmla="*/ 0 h 646986"/>
              <a:gd name="connsiteX5" fmla="*/ 1890671 w 1890671"/>
              <a:gd name="connsiteY5" fmla="*/ 107833 h 646986"/>
              <a:gd name="connsiteX6" fmla="*/ 1890671 w 1890671"/>
              <a:gd name="connsiteY6" fmla="*/ 539153 h 646986"/>
              <a:gd name="connsiteX7" fmla="*/ 1782838 w 1890671"/>
              <a:gd name="connsiteY7" fmla="*/ 646986 h 646986"/>
              <a:gd name="connsiteX8" fmla="*/ 1274753 w 1890671"/>
              <a:gd name="connsiteY8" fmla="*/ 646986 h 646986"/>
              <a:gd name="connsiteX9" fmla="*/ 682918 w 1890671"/>
              <a:gd name="connsiteY9" fmla="*/ 646986 h 646986"/>
              <a:gd name="connsiteX10" fmla="*/ 107833 w 1890671"/>
              <a:gd name="connsiteY10" fmla="*/ 646986 h 646986"/>
              <a:gd name="connsiteX11" fmla="*/ 0 w 1890671"/>
              <a:gd name="connsiteY11" fmla="*/ 539153 h 646986"/>
              <a:gd name="connsiteX12" fmla="*/ 0 w 1890671"/>
              <a:gd name="connsiteY12" fmla="*/ 107833 h 646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890671" h="646986" fill="none" extrusionOk="0">
                <a:moveTo>
                  <a:pt x="0" y="107833"/>
                </a:moveTo>
                <a:cubicBezTo>
                  <a:pt x="-15425" y="49908"/>
                  <a:pt x="47676" y="-16277"/>
                  <a:pt x="107833" y="0"/>
                </a:cubicBezTo>
                <a:cubicBezTo>
                  <a:pt x="274198" y="-10306"/>
                  <a:pt x="449316" y="18745"/>
                  <a:pt x="632668" y="0"/>
                </a:cubicBezTo>
                <a:cubicBezTo>
                  <a:pt x="816020" y="-18745"/>
                  <a:pt x="1004651" y="53794"/>
                  <a:pt x="1207753" y="0"/>
                </a:cubicBezTo>
                <a:cubicBezTo>
                  <a:pt x="1410855" y="-53794"/>
                  <a:pt x="1545457" y="55997"/>
                  <a:pt x="1782838" y="0"/>
                </a:cubicBezTo>
                <a:cubicBezTo>
                  <a:pt x="1854558" y="9448"/>
                  <a:pt x="1892718" y="48713"/>
                  <a:pt x="1890671" y="107833"/>
                </a:cubicBezTo>
                <a:cubicBezTo>
                  <a:pt x="1918604" y="233341"/>
                  <a:pt x="1884154" y="350793"/>
                  <a:pt x="1890671" y="539153"/>
                </a:cubicBezTo>
                <a:cubicBezTo>
                  <a:pt x="1887328" y="602959"/>
                  <a:pt x="1840382" y="633058"/>
                  <a:pt x="1782838" y="646986"/>
                </a:cubicBezTo>
                <a:cubicBezTo>
                  <a:pt x="1595588" y="700413"/>
                  <a:pt x="1467856" y="630360"/>
                  <a:pt x="1274753" y="646986"/>
                </a:cubicBezTo>
                <a:cubicBezTo>
                  <a:pt x="1081651" y="663612"/>
                  <a:pt x="881438" y="630530"/>
                  <a:pt x="682918" y="646986"/>
                </a:cubicBezTo>
                <a:cubicBezTo>
                  <a:pt x="484399" y="663442"/>
                  <a:pt x="236400" y="622402"/>
                  <a:pt x="107833" y="646986"/>
                </a:cubicBezTo>
                <a:cubicBezTo>
                  <a:pt x="51381" y="655927"/>
                  <a:pt x="-2330" y="598648"/>
                  <a:pt x="0" y="539153"/>
                </a:cubicBezTo>
                <a:cubicBezTo>
                  <a:pt x="-21563" y="346176"/>
                  <a:pt x="1348" y="205827"/>
                  <a:pt x="0" y="107833"/>
                </a:cubicBezTo>
                <a:close/>
              </a:path>
              <a:path w="1890671" h="646986" stroke="0" extrusionOk="0">
                <a:moveTo>
                  <a:pt x="0" y="107833"/>
                </a:moveTo>
                <a:cubicBezTo>
                  <a:pt x="7215" y="42973"/>
                  <a:pt x="46994" y="-6249"/>
                  <a:pt x="107833" y="0"/>
                </a:cubicBezTo>
                <a:cubicBezTo>
                  <a:pt x="320013" y="-3873"/>
                  <a:pt x="506060" y="44647"/>
                  <a:pt x="649418" y="0"/>
                </a:cubicBezTo>
                <a:cubicBezTo>
                  <a:pt x="792777" y="-44647"/>
                  <a:pt x="1081416" y="270"/>
                  <a:pt x="1241253" y="0"/>
                </a:cubicBezTo>
                <a:cubicBezTo>
                  <a:pt x="1401090" y="-270"/>
                  <a:pt x="1615162" y="12718"/>
                  <a:pt x="1782838" y="0"/>
                </a:cubicBezTo>
                <a:cubicBezTo>
                  <a:pt x="1845985" y="12630"/>
                  <a:pt x="1879939" y="51358"/>
                  <a:pt x="1890671" y="107833"/>
                </a:cubicBezTo>
                <a:cubicBezTo>
                  <a:pt x="1916197" y="312558"/>
                  <a:pt x="1871937" y="393048"/>
                  <a:pt x="1890671" y="539153"/>
                </a:cubicBezTo>
                <a:cubicBezTo>
                  <a:pt x="1892375" y="610701"/>
                  <a:pt x="1828395" y="639911"/>
                  <a:pt x="1782838" y="646986"/>
                </a:cubicBezTo>
                <a:cubicBezTo>
                  <a:pt x="1615035" y="664453"/>
                  <a:pt x="1431257" y="611368"/>
                  <a:pt x="1224503" y="646986"/>
                </a:cubicBezTo>
                <a:cubicBezTo>
                  <a:pt x="1017749" y="682604"/>
                  <a:pt x="895588" y="601619"/>
                  <a:pt x="649418" y="646986"/>
                </a:cubicBezTo>
                <a:cubicBezTo>
                  <a:pt x="403248" y="692353"/>
                  <a:pt x="260455" y="602537"/>
                  <a:pt x="107833" y="646986"/>
                </a:cubicBezTo>
                <a:cubicBezTo>
                  <a:pt x="49721" y="648460"/>
                  <a:pt x="13513" y="595497"/>
                  <a:pt x="0" y="539153"/>
                </a:cubicBezTo>
                <a:cubicBezTo>
                  <a:pt x="-44512" y="358684"/>
                  <a:pt x="11343" y="271396"/>
                  <a:pt x="0" y="107833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accent6">
                <a:lumMod val="50000"/>
              </a:schemeClr>
            </a:solidFill>
            <a:prstDash val="solid"/>
            <a:extLst>
              <a:ext uri="{C807C97D-BFC1-408E-A445-0C87EB9F89A2}">
                <ask:lineSketchStyleProps xmlns="" xmlns:ask="http://schemas.microsoft.com/office/drawing/2018/sketchyshapes" sd="2164036087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 cổ</a:t>
            </a:r>
          </a:p>
        </p:txBody>
      </p:sp>
    </p:spTree>
    <p:extLst>
      <p:ext uri="{BB962C8B-B14F-4D97-AF65-F5344CB8AC3E}">
        <p14:creationId xmlns:p14="http://schemas.microsoft.com/office/powerpoint/2010/main" val="353865374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="" xmlns:a16="http://schemas.microsoft.com/office/drawing/2014/main" id="{3DD6DB0B-E935-4B45-8A51-A7A2D571B8F7}"/>
              </a:ext>
            </a:extLst>
          </p:cNvPr>
          <p:cNvGrpSpPr/>
          <p:nvPr/>
        </p:nvGrpSpPr>
        <p:grpSpPr>
          <a:xfrm>
            <a:off x="1183511" y="194750"/>
            <a:ext cx="9977377" cy="2777051"/>
            <a:chOff x="1006064" y="1522807"/>
            <a:chExt cx="9977377" cy="4656929"/>
          </a:xfrm>
        </p:grpSpPr>
        <p:sp>
          <p:nvSpPr>
            <p:cNvPr id="13" name="矩形: 圆角 2">
              <a:extLst>
                <a:ext uri="{FF2B5EF4-FFF2-40B4-BE49-F238E27FC236}">
                  <a16:creationId xmlns="" xmlns:a16="http://schemas.microsoft.com/office/drawing/2014/main" id="{05EF2EDB-6B5D-4958-AC82-BD0151FD09C7}"/>
                </a:ext>
              </a:extLst>
            </p:cNvPr>
            <p:cNvSpPr/>
            <p:nvPr/>
          </p:nvSpPr>
          <p:spPr>
            <a:xfrm>
              <a:off x="1006064" y="1522807"/>
              <a:ext cx="9977377" cy="465692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: 圆角 2">
              <a:extLst>
                <a:ext uri="{FF2B5EF4-FFF2-40B4-BE49-F238E27FC236}">
                  <a16:creationId xmlns="" xmlns:a16="http://schemas.microsoft.com/office/drawing/2014/main" id="{6FCB47A3-7F49-4FB8-A0FA-73CDAF292362}"/>
                </a:ext>
              </a:extLst>
            </p:cNvPr>
            <p:cNvSpPr/>
            <p:nvPr/>
          </p:nvSpPr>
          <p:spPr>
            <a:xfrm>
              <a:off x="1208559" y="1889899"/>
              <a:ext cx="9523081" cy="3888233"/>
            </a:xfrm>
            <a:prstGeom prst="roundRect">
              <a:avLst/>
            </a:prstGeom>
            <a:noFill/>
            <a:ln w="57150">
              <a:solidFill>
                <a:srgbClr val="E18D75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aphicFrame>
        <p:nvGraphicFramePr>
          <p:cNvPr id="6175" name="Group 31">
            <a:extLst>
              <a:ext uri="{FF2B5EF4-FFF2-40B4-BE49-F238E27FC236}">
                <a16:creationId xmlns="" xmlns:a16="http://schemas.microsoft.com/office/drawing/2014/main" id="{65EFAE38-230B-4F14-8AA6-1B1CB7F13B46}"/>
              </a:ext>
            </a:extLst>
          </p:cNvPr>
          <p:cNvGraphicFramePr>
            <a:graphicFrameLocks noGrp="1"/>
          </p:cNvGraphicFramePr>
          <p:nvPr>
            <p:ph type="tbl" idx="4294967295"/>
            <p:extLst>
              <p:ext uri="{D42A27DB-BD31-4B8C-83A1-F6EECF244321}">
                <p14:modId xmlns:p14="http://schemas.microsoft.com/office/powerpoint/2010/main" val="882127491"/>
              </p:ext>
            </p:extLst>
          </p:nvPr>
        </p:nvGraphicFramePr>
        <p:xfrm>
          <a:off x="4152898" y="3744684"/>
          <a:ext cx="7919359" cy="2086365"/>
        </p:xfrm>
        <a:graphic>
          <a:graphicData uri="http://schemas.openxmlformats.org/drawingml/2006/table">
            <a:tbl>
              <a:tblPr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50000" endA="300" endPos="38500" dist="50800" dir="5400000" sy="-100000" algn="bl" rotWithShape="0"/>
                </a:effectLst>
                <a:tableStyleId>{35758FB7-9AC5-4552-8A53-C91805E547FA}</a:tableStyleId>
              </a:tblPr>
              <a:tblGrid>
                <a:gridCol w="387500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4044351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60385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1" u="none" strike="noStrike" cap="none" normalizeH="0" baseline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 chỉ người             </a:t>
                      </a:r>
                      <a:endParaRPr kumimoji="0" lang="en-US" sz="3600" b="1" i="0" u="none" strike="noStrike" cap="none" normalizeH="0" baseline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33" marB="4573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  <a:alpha val="9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1" u="none" strike="noStrike" cap="none" normalizeH="0" baseline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ông cha,….</a:t>
                      </a:r>
                      <a:endParaRPr kumimoji="0" lang="en-US" sz="3600" b="1" i="0" u="none" strike="noStrike" cap="none" normalizeH="0" baseline="0">
                        <a:ln>
                          <a:noFill/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33" marB="4573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  <a:alpha val="99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59296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1" u="none" strike="noStrike" cap="none" normalizeH="0" baseline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 chỉ vật</a:t>
                      </a:r>
                      <a:endParaRPr kumimoji="0" lang="en-US" sz="3600" b="1" i="0" u="none" strike="noStrike" cap="none" normalizeH="0" baseline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33" marB="4573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1" u="none" strike="noStrike" cap="none" normalizeH="0" baseline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sông,….</a:t>
                      </a:r>
                      <a:endParaRPr kumimoji="0" lang="en-US" sz="3600" b="1" i="0" u="none" strike="noStrike" cap="none" normalizeH="0" baseline="0">
                        <a:ln>
                          <a:noFill/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33" marB="4573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80615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1" u="none" strike="noStrike" cap="none" normalizeH="0" baseline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 chỉ hiện tượng</a:t>
                      </a:r>
                      <a:endParaRPr kumimoji="0" lang="en-US" sz="3600" b="1" i="0" u="none" strike="noStrike" cap="none" normalizeH="0" baseline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33" marB="4573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mưa</a:t>
                      </a:r>
                      <a:r>
                        <a:rPr kumimoji="0" lang="en-US" sz="36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,….</a:t>
                      </a:r>
                      <a:endParaRPr kumimoji="0" lang="en-US" sz="36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33" marB="4573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0258" name="Text Box 32">
            <a:extLst>
              <a:ext uri="{FF2B5EF4-FFF2-40B4-BE49-F238E27FC236}">
                <a16:creationId xmlns="" xmlns:a16="http://schemas.microsoft.com/office/drawing/2014/main" id="{CCC16F87-72B7-4E1D-B590-0DF1DFDCE8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0199" y="503240"/>
            <a:ext cx="9308887" cy="206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1pPr>
            <a:lvl2pPr marL="742950" indent="-28575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2pPr>
            <a:lvl3pPr marL="1143000" indent="-22860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3pPr>
            <a:lvl4pPr marL="1600200" indent="-22860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4pPr>
            <a:lvl5pPr marL="2057400" indent="-22860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9pPr>
          </a:lstStyle>
          <a:p>
            <a:pPr algn="just"/>
            <a:r>
              <a:rPr lang="en-US" altLang="en-US" sz="3200" b="1">
                <a:solidFill>
                  <a:schemeClr val="tx1"/>
                </a:solidFill>
                <a:latin typeface="Times New Roman" panose="02020603050405020304" pitchFamily="18" charset="0"/>
              </a:rPr>
              <a:t>1. Các từ chỉ sự vật trong đoạn thơ:</a:t>
            </a:r>
          </a:p>
          <a:p>
            <a:pPr algn="just"/>
            <a:r>
              <a:rPr lang="en-US" altLang="en-US" sz="3200" b="1">
                <a:solidFill>
                  <a:srgbClr val="BC4744"/>
                </a:solidFill>
                <a:latin typeface="Times New Roman" panose="02020603050405020304" pitchFamily="18" charset="0"/>
              </a:rPr>
              <a:t>truyện cổ, cuộc sống, tiếng, xưa, cơn, nắng, mưa, con, sông, rặng, dừa, đời, cha ông, con, sông, chân trời, truyện cổ, ông cha.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6FA41C7B-C512-46B9-971B-997DA87A03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92635" y="1888038"/>
            <a:ext cx="5093242" cy="5819048"/>
          </a:xfrm>
          <a:prstGeom prst="rect">
            <a:avLst/>
          </a:prstGeom>
        </p:spPr>
      </p:pic>
      <p:sp>
        <p:nvSpPr>
          <p:cNvPr id="6173" name="Text Box 29">
            <a:extLst>
              <a:ext uri="{FF2B5EF4-FFF2-40B4-BE49-F238E27FC236}">
                <a16:creationId xmlns="" xmlns:a16="http://schemas.microsoft.com/office/drawing/2014/main" id="{E74D95B2-961A-43EA-B405-92AE84C18B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5997" y="4012732"/>
            <a:ext cx="339666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1pPr>
            <a:lvl2pPr marL="742950" indent="-28575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2pPr>
            <a:lvl3pPr marL="1143000" indent="-22860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3pPr>
            <a:lvl4pPr marL="1600200" indent="-22860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4pPr>
            <a:lvl5pPr marL="2057400" indent="-22860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b="1">
                <a:solidFill>
                  <a:schemeClr val="tx1"/>
                </a:solidFill>
                <a:latin typeface="Times New Roman" panose="02020603050405020304" pitchFamily="18" charset="0"/>
              </a:rPr>
              <a:t>2. Xếp các từ em mới tìm được vào nhóm thích hợp</a:t>
            </a:r>
          </a:p>
        </p:txBody>
      </p:sp>
      <p:sp>
        <p:nvSpPr>
          <p:cNvPr id="17" name="云形 6">
            <a:extLst>
              <a:ext uri="{FF2B5EF4-FFF2-40B4-BE49-F238E27FC236}">
                <a16:creationId xmlns="" xmlns:a16="http://schemas.microsoft.com/office/drawing/2014/main" id="{87F83088-E8B1-4E05-BBDE-020837CD218F}"/>
              </a:ext>
            </a:extLst>
          </p:cNvPr>
          <p:cNvSpPr/>
          <p:nvPr/>
        </p:nvSpPr>
        <p:spPr>
          <a:xfrm>
            <a:off x="-146736" y="349198"/>
            <a:ext cx="983970" cy="536131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18" name="云形 7">
            <a:extLst>
              <a:ext uri="{FF2B5EF4-FFF2-40B4-BE49-F238E27FC236}">
                <a16:creationId xmlns="" xmlns:a16="http://schemas.microsoft.com/office/drawing/2014/main" id="{A4513E28-B5CC-48D3-A98A-FE922B5E4ED7}"/>
              </a:ext>
            </a:extLst>
          </p:cNvPr>
          <p:cNvSpPr/>
          <p:nvPr/>
        </p:nvSpPr>
        <p:spPr>
          <a:xfrm>
            <a:off x="11111582" y="2618354"/>
            <a:ext cx="1816824" cy="989924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with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1000"/>
                                        <p:tgtEl>
                                          <p:spTgt spid="10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1000"/>
                                        <p:tgtEl>
                                          <p:spTgt spid="6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250"/>
                                        <p:tgtEl>
                                          <p:spTgt spid="6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58" grpId="0"/>
      <p:bldP spid="617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>
            <a:extLst>
              <a:ext uri="{FF2B5EF4-FFF2-40B4-BE49-F238E27FC236}">
                <a16:creationId xmlns="" xmlns:a16="http://schemas.microsoft.com/office/drawing/2014/main" id="{6264B951-4FFB-4260-9B9B-3CCD35CA7063}"/>
              </a:ext>
            </a:extLst>
          </p:cNvPr>
          <p:cNvGrpSpPr/>
          <p:nvPr/>
        </p:nvGrpSpPr>
        <p:grpSpPr>
          <a:xfrm>
            <a:off x="326571" y="849213"/>
            <a:ext cx="11604172" cy="5624565"/>
            <a:chOff x="1006064" y="1522807"/>
            <a:chExt cx="9977377" cy="4656929"/>
          </a:xfrm>
        </p:grpSpPr>
        <p:sp>
          <p:nvSpPr>
            <p:cNvPr id="24" name="矩形: 圆角 2">
              <a:extLst>
                <a:ext uri="{FF2B5EF4-FFF2-40B4-BE49-F238E27FC236}">
                  <a16:creationId xmlns="" xmlns:a16="http://schemas.microsoft.com/office/drawing/2014/main" id="{9E657C99-B6FB-4448-9D9C-B63EE66BCD97}"/>
                </a:ext>
              </a:extLst>
            </p:cNvPr>
            <p:cNvSpPr/>
            <p:nvPr/>
          </p:nvSpPr>
          <p:spPr>
            <a:xfrm>
              <a:off x="1006064" y="1522807"/>
              <a:ext cx="9977377" cy="4656929"/>
            </a:xfrm>
            <a:prstGeom prst="roundRect">
              <a:avLst>
                <a:gd name="adj" fmla="val 13763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矩形: 圆角 2">
              <a:extLst>
                <a:ext uri="{FF2B5EF4-FFF2-40B4-BE49-F238E27FC236}">
                  <a16:creationId xmlns="" xmlns:a16="http://schemas.microsoft.com/office/drawing/2014/main" id="{0C1DBB9F-FEEE-45B4-821B-11EBD3F08C59}"/>
                </a:ext>
              </a:extLst>
            </p:cNvPr>
            <p:cNvSpPr/>
            <p:nvPr/>
          </p:nvSpPr>
          <p:spPr>
            <a:xfrm>
              <a:off x="1208559" y="1738845"/>
              <a:ext cx="9523081" cy="4224851"/>
            </a:xfrm>
            <a:prstGeom prst="roundRect">
              <a:avLst>
                <a:gd name="adj" fmla="val 11070"/>
              </a:avLst>
            </a:prstGeom>
            <a:noFill/>
            <a:ln w="57150">
              <a:solidFill>
                <a:srgbClr val="E18D75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7" name="云形 6">
            <a:extLst>
              <a:ext uri="{FF2B5EF4-FFF2-40B4-BE49-F238E27FC236}">
                <a16:creationId xmlns="" xmlns:a16="http://schemas.microsoft.com/office/drawing/2014/main" id="{87F83088-E8B1-4E05-BBDE-020837CD218F}"/>
              </a:ext>
            </a:extLst>
          </p:cNvPr>
          <p:cNvSpPr/>
          <p:nvPr/>
        </p:nvSpPr>
        <p:spPr>
          <a:xfrm>
            <a:off x="-146736" y="349198"/>
            <a:ext cx="983970" cy="536131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18" name="云形 7">
            <a:extLst>
              <a:ext uri="{FF2B5EF4-FFF2-40B4-BE49-F238E27FC236}">
                <a16:creationId xmlns="" xmlns:a16="http://schemas.microsoft.com/office/drawing/2014/main" id="{A4513E28-B5CC-48D3-A98A-FE922B5E4ED7}"/>
              </a:ext>
            </a:extLst>
          </p:cNvPr>
          <p:cNvSpPr/>
          <p:nvPr/>
        </p:nvSpPr>
        <p:spPr>
          <a:xfrm>
            <a:off x="10565043" y="-338922"/>
            <a:ext cx="1816824" cy="989924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grpSp>
        <p:nvGrpSpPr>
          <p:cNvPr id="7" name="Group 6">
            <a:extLst>
              <a:ext uri="{FF2B5EF4-FFF2-40B4-BE49-F238E27FC236}">
                <a16:creationId xmlns="" xmlns:a16="http://schemas.microsoft.com/office/drawing/2014/main" id="{EB6D4C08-CCDE-4FAB-8CFF-CB6D7ED06808}"/>
              </a:ext>
            </a:extLst>
          </p:cNvPr>
          <p:cNvGrpSpPr/>
          <p:nvPr/>
        </p:nvGrpSpPr>
        <p:grpSpPr>
          <a:xfrm>
            <a:off x="2960914" y="2167570"/>
            <a:ext cx="6346372" cy="4878225"/>
            <a:chOff x="2960914" y="2167570"/>
            <a:chExt cx="6346372" cy="4878225"/>
          </a:xfrm>
        </p:grpSpPr>
        <p:pic>
          <p:nvPicPr>
            <p:cNvPr id="5" name="Picture 4">
              <a:extLst>
                <a:ext uri="{FF2B5EF4-FFF2-40B4-BE49-F238E27FC236}">
                  <a16:creationId xmlns="" xmlns:a16="http://schemas.microsoft.com/office/drawing/2014/main" id="{F87274F7-1B32-4244-801E-D1B4DCC5E8C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087" r="19865" b="23731"/>
            <a:stretch/>
          </p:blipFill>
          <p:spPr>
            <a:xfrm>
              <a:off x="2960914" y="2167570"/>
              <a:ext cx="6346372" cy="4878225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="" xmlns:a16="http://schemas.microsoft.com/office/drawing/2014/main" id="{1CE98603-D8D5-4C69-910E-ADC5E5A92D76}"/>
                </a:ext>
              </a:extLst>
            </p:cNvPr>
            <p:cNvSpPr txBox="1"/>
            <p:nvPr/>
          </p:nvSpPr>
          <p:spPr>
            <a:xfrm>
              <a:off x="4336736" y="5050805"/>
              <a:ext cx="3469219" cy="1015663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r>
                <a:rPr lang="en-US" sz="6000" b="1">
                  <a:ln w="9525">
                    <a:solidFill>
                      <a:schemeClr val="bg1"/>
                    </a:solidFill>
                    <a:prstDash val="solid"/>
                  </a:ln>
                  <a:gradFill flip="none" rotWithShape="1">
                    <a:gsLst>
                      <a:gs pos="0">
                        <a:srgbClr val="F094AA"/>
                      </a:gs>
                      <a:gs pos="22000">
                        <a:srgbClr val="F897AE"/>
                      </a:gs>
                      <a:gs pos="40000">
                        <a:srgbClr val="E53F67">
                          <a:shade val="100000"/>
                          <a:satMod val="115000"/>
                        </a:srgbClr>
                      </a:gs>
                    </a:gsLst>
                    <a:lin ang="16200000" scaled="1"/>
                    <a:tileRect/>
                  </a:gra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TM Showcard" panose="02040603050506020204" pitchFamily="18" charset="0"/>
                </a:rPr>
                <a:t>Danh từ</a:t>
              </a:r>
            </a:p>
          </p:txBody>
        </p:sp>
      </p:grpSp>
      <p:graphicFrame>
        <p:nvGraphicFramePr>
          <p:cNvPr id="6175" name="Group 31">
            <a:extLst>
              <a:ext uri="{FF2B5EF4-FFF2-40B4-BE49-F238E27FC236}">
                <a16:creationId xmlns="" xmlns:a16="http://schemas.microsoft.com/office/drawing/2014/main" id="{65EFAE38-230B-4F14-8AA6-1B1CB7F13B46}"/>
              </a:ext>
            </a:extLst>
          </p:cNvPr>
          <p:cNvGraphicFramePr>
            <a:graphicFrameLocks noGrp="1"/>
          </p:cNvGraphicFramePr>
          <p:nvPr>
            <p:ph type="tbl" idx="4294967295"/>
            <p:extLst>
              <p:ext uri="{D42A27DB-BD31-4B8C-83A1-F6EECF244321}">
                <p14:modId xmlns:p14="http://schemas.microsoft.com/office/powerpoint/2010/main" val="2062659860"/>
              </p:ext>
            </p:extLst>
          </p:nvPr>
        </p:nvGraphicFramePr>
        <p:xfrm>
          <a:off x="1389132" y="1310430"/>
          <a:ext cx="9364426" cy="2442357"/>
        </p:xfrm>
        <a:graphic>
          <a:graphicData uri="http://schemas.openxmlformats.org/drawingml/2006/table">
            <a:tbl>
              <a:tblPr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50000" endA="300" endPos="38500" dist="50800" dir="5400000" sy="-100000" algn="bl" rotWithShape="0"/>
                </a:effectLst>
                <a:tableStyleId>{35758FB7-9AC5-4552-8A53-C91805E547FA}</a:tableStyleId>
              </a:tblPr>
              <a:tblGrid>
                <a:gridCol w="382185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5542574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82498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1" u="none" strike="noStrike" cap="none" normalizeH="0" baseline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 chỉ người             </a:t>
                      </a:r>
                      <a:endParaRPr kumimoji="0" lang="en-US" sz="3600" b="1" i="0" u="none" strike="noStrike" cap="none" normalizeH="0" baseline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33" marB="4573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  <a:alpha val="9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1" u="none" strike="noStrike" cap="none" normalizeH="0" baseline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ông cha,</a:t>
                      </a:r>
                      <a:endParaRPr kumimoji="0" lang="en-US" sz="3600" b="1" i="0" u="none" strike="noStrike" cap="none" normalizeH="0" baseline="0">
                        <a:ln>
                          <a:noFill/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33" marB="4573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  <a:alpha val="99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77921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1" u="none" strike="noStrike" cap="none" normalizeH="0" baseline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 chỉ vật</a:t>
                      </a:r>
                      <a:endParaRPr kumimoji="0" lang="en-US" sz="3600" b="1" i="0" u="none" strike="noStrike" cap="none" normalizeH="0" baseline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33" marB="4573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1" u="none" strike="noStrike" cap="none" normalizeH="0" baseline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sông,</a:t>
                      </a:r>
                      <a:endParaRPr kumimoji="0" lang="en-US" sz="3600" b="1" i="0" u="none" strike="noStrike" cap="none" normalizeH="0" baseline="0">
                        <a:ln>
                          <a:noFill/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33" marB="4573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83816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1" u="none" strike="noStrike" cap="none" normalizeH="0" baseline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 chỉ hiện tượng</a:t>
                      </a:r>
                      <a:endParaRPr kumimoji="0" lang="en-US" sz="3600" b="1" i="0" u="none" strike="noStrike" cap="none" normalizeH="0" baseline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33" marB="4573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1" u="none" strike="noStrike" cap="none" normalizeH="0" baseline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mưa,</a:t>
                      </a:r>
                      <a:endParaRPr kumimoji="0" lang="en-US" sz="36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33" marB="4573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5" name="Text Box 14">
            <a:extLst>
              <a:ext uri="{FF2B5EF4-FFF2-40B4-BE49-F238E27FC236}">
                <a16:creationId xmlns="" xmlns:a16="http://schemas.microsoft.com/office/drawing/2014/main" id="{C18052DD-7859-4403-9907-4F37173F90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66187" y="1333432"/>
            <a:ext cx="1790867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rgbClr val="006666"/>
                </a:solidFill>
                <a:latin typeface="HP001 4 hàng" panose="020B06030503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rgbClr val="006666"/>
                </a:solidFill>
                <a:latin typeface="HP001 4 hàng" panose="020B06030503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rgbClr val="006666"/>
                </a:solidFill>
                <a:latin typeface="HP001 4 hàng" panose="020B06030503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rgbClr val="006666"/>
                </a:solidFill>
                <a:latin typeface="HP001 4 hàng" panose="020B06030503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rgbClr val="006666"/>
                </a:solidFill>
                <a:latin typeface="HP001 4 hàng" panose="020B06030503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rgbClr val="006666"/>
                </a:solidFill>
                <a:latin typeface="HP001 4 hàng" panose="020B06030503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rgbClr val="006666"/>
                </a:solidFill>
                <a:latin typeface="HP001 4 hàng" panose="020B06030503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rgbClr val="006666"/>
                </a:solidFill>
                <a:latin typeface="HP001 4 hàng" panose="020B06030503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rgbClr val="006666"/>
                </a:solidFill>
                <a:latin typeface="HP001 4 hàng" panose="020B0603050302020204" pitchFamily="34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600" b="1">
                <a:solidFill>
                  <a:srgbClr val="FF0000"/>
                </a:solidFill>
                <a:latin typeface="Times New Roman" panose="02020603050405020304" pitchFamily="18" charset="0"/>
              </a:rPr>
              <a:t>cha ông</a:t>
            </a:r>
          </a:p>
        </p:txBody>
      </p:sp>
      <p:sp>
        <p:nvSpPr>
          <p:cNvPr id="16" name="Text Box 15">
            <a:extLst>
              <a:ext uri="{FF2B5EF4-FFF2-40B4-BE49-F238E27FC236}">
                <a16:creationId xmlns="" xmlns:a16="http://schemas.microsoft.com/office/drawing/2014/main" id="{BA64D71B-11B4-4CC8-B271-0B4AC68B47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56587" y="2169334"/>
            <a:ext cx="12192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rgbClr val="006666"/>
                </a:solidFill>
                <a:latin typeface="HP001 4 hàng" panose="020B06030503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rgbClr val="006666"/>
                </a:solidFill>
                <a:latin typeface="HP001 4 hàng" panose="020B06030503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rgbClr val="006666"/>
                </a:solidFill>
                <a:latin typeface="HP001 4 hàng" panose="020B06030503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rgbClr val="006666"/>
                </a:solidFill>
                <a:latin typeface="HP001 4 hàng" panose="020B06030503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rgbClr val="006666"/>
                </a:solidFill>
                <a:latin typeface="HP001 4 hàng" panose="020B06030503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rgbClr val="006666"/>
                </a:solidFill>
                <a:latin typeface="HP001 4 hàng" panose="020B06030503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rgbClr val="006666"/>
                </a:solidFill>
                <a:latin typeface="HP001 4 hàng" panose="020B06030503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rgbClr val="006666"/>
                </a:solidFill>
                <a:latin typeface="HP001 4 hàng" panose="020B06030503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rgbClr val="006666"/>
                </a:solidFill>
                <a:latin typeface="HP001 4 hàng" panose="020B0603050302020204" pitchFamily="34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600" b="1">
                <a:solidFill>
                  <a:srgbClr val="FF0000"/>
                </a:solidFill>
                <a:latin typeface="Times New Roman" panose="02020603050405020304" pitchFamily="18" charset="0"/>
              </a:rPr>
              <a:t>dừa, </a:t>
            </a:r>
          </a:p>
        </p:txBody>
      </p:sp>
      <p:sp>
        <p:nvSpPr>
          <p:cNvPr id="20" name="Text Box 16">
            <a:extLst>
              <a:ext uri="{FF2B5EF4-FFF2-40B4-BE49-F238E27FC236}">
                <a16:creationId xmlns="" xmlns:a16="http://schemas.microsoft.com/office/drawing/2014/main" id="{2A3F1197-38DB-4CAC-B1F5-ACA4B636D5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56587" y="2924678"/>
            <a:ext cx="1219200" cy="6309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rgbClr val="006666"/>
                </a:solidFill>
                <a:latin typeface="HP001 4 hàng" panose="020B06030503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rgbClr val="006666"/>
                </a:solidFill>
                <a:latin typeface="HP001 4 hàng" panose="020B06030503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rgbClr val="006666"/>
                </a:solidFill>
                <a:latin typeface="HP001 4 hàng" panose="020B06030503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rgbClr val="006666"/>
                </a:solidFill>
                <a:latin typeface="HP001 4 hàng" panose="020B06030503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rgbClr val="006666"/>
                </a:solidFill>
                <a:latin typeface="HP001 4 hàng" panose="020B06030503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rgbClr val="006666"/>
                </a:solidFill>
                <a:latin typeface="HP001 4 hàng" panose="020B06030503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rgbClr val="006666"/>
                </a:solidFill>
                <a:latin typeface="HP001 4 hàng" panose="020B06030503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rgbClr val="006666"/>
                </a:solidFill>
                <a:latin typeface="HP001 4 hàng" panose="020B06030503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rgbClr val="006666"/>
                </a:solidFill>
                <a:latin typeface="HP001 4 hàng" panose="020B0603050302020204" pitchFamily="34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500" b="1">
                <a:solidFill>
                  <a:srgbClr val="FF3300"/>
                </a:solidFill>
                <a:latin typeface="Times New Roman" panose="02020603050405020304" pitchFamily="18" charset="0"/>
              </a:rPr>
              <a:t>nắng</a:t>
            </a:r>
          </a:p>
        </p:txBody>
      </p:sp>
      <p:sp>
        <p:nvSpPr>
          <p:cNvPr id="21" name="Text Box 16">
            <a:extLst>
              <a:ext uri="{FF2B5EF4-FFF2-40B4-BE49-F238E27FC236}">
                <a16:creationId xmlns="" xmlns:a16="http://schemas.microsoft.com/office/drawing/2014/main" id="{1A8ACCF4-1A8E-47D8-8CE5-F58CAC84E6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36803" y="2167570"/>
            <a:ext cx="2133599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rgbClr val="006666"/>
                </a:solidFill>
                <a:latin typeface="HP001 4 hàng" panose="020B06030503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rgbClr val="006666"/>
                </a:solidFill>
                <a:latin typeface="HP001 4 hàng" panose="020B06030503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rgbClr val="006666"/>
                </a:solidFill>
                <a:latin typeface="HP001 4 hàng" panose="020B06030503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rgbClr val="006666"/>
                </a:solidFill>
                <a:latin typeface="HP001 4 hàng" panose="020B06030503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rgbClr val="006666"/>
                </a:solidFill>
                <a:latin typeface="HP001 4 hàng" panose="020B06030503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rgbClr val="006666"/>
                </a:solidFill>
                <a:latin typeface="HP001 4 hàng" panose="020B06030503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rgbClr val="006666"/>
                </a:solidFill>
                <a:latin typeface="HP001 4 hàng" panose="020B06030503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rgbClr val="006666"/>
                </a:solidFill>
                <a:latin typeface="HP001 4 hàng" panose="020B06030503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rgbClr val="006666"/>
                </a:solidFill>
                <a:latin typeface="HP001 4 hàng" panose="020B0603050302020204" pitchFamily="34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600" b="1">
                <a:solidFill>
                  <a:srgbClr val="FF3300"/>
                </a:solidFill>
                <a:latin typeface="Times New Roman" panose="02020603050405020304" pitchFamily="18" charset="0"/>
              </a:rPr>
              <a:t>chân trời</a:t>
            </a:r>
          </a:p>
        </p:txBody>
      </p:sp>
    </p:spTree>
    <p:extLst>
      <p:ext uri="{BB962C8B-B14F-4D97-AF65-F5344CB8AC3E}">
        <p14:creationId xmlns:p14="http://schemas.microsoft.com/office/powerpoint/2010/main" val="223703542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1250"/>
                                        <p:tgtEl>
                                          <p:spTgt spid="6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1" dur="1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350" fill="hold">
                                          <p:stCondLst>
                                            <p:cond delay="3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" dur="35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350" fill="hold">
                                          <p:stCondLst>
                                            <p:cond delay="10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" dur="35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20" grpId="0"/>
      <p:bldP spid="2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">
            <a:extLst>
              <a:ext uri="{FF2B5EF4-FFF2-40B4-BE49-F238E27FC236}">
                <a16:creationId xmlns="" xmlns:a16="http://schemas.microsoft.com/office/drawing/2014/main" id="{0CF13368-366D-4B62-B0D8-C3A455DC1C67}"/>
              </a:ext>
            </a:extLst>
          </p:cNvPr>
          <p:cNvSpPr/>
          <p:nvPr/>
        </p:nvSpPr>
        <p:spPr>
          <a:xfrm>
            <a:off x="3279310" y="4240330"/>
            <a:ext cx="5754685" cy="2471143"/>
          </a:xfrm>
          <a:prstGeom prst="roundRect">
            <a:avLst/>
          </a:prstGeom>
          <a:ln w="28575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spcBef>
                <a:spcPct val="50000"/>
              </a:spcBef>
            </a:pPr>
            <a:r>
              <a:rPr lang="en-US" altLang="en-US" sz="36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348AA2"/>
                </a:solidFill>
                <a:latin typeface="Times New Roman" panose="02020603050405020304" pitchFamily="18" charset="0"/>
              </a:rPr>
              <a:t>Danh từ là những từ chỉ </a:t>
            </a:r>
            <a:r>
              <a:rPr lang="en-US" altLang="en-US" sz="36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</a:rPr>
              <a:t>sự vật</a:t>
            </a:r>
            <a:r>
              <a:rPr lang="en-US" altLang="en-US" sz="36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348AA2"/>
                </a:solidFill>
                <a:latin typeface="Times New Roman" panose="02020603050405020304" pitchFamily="18" charset="0"/>
              </a:rPr>
              <a:t> (người, vật, hiện tượng, khái niệm hoặc đơn vị).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="" xmlns:a16="http://schemas.microsoft.com/office/drawing/2014/main" id="{958CE2D6-0686-4960-98EA-6638EC15AA17}"/>
              </a:ext>
            </a:extLst>
          </p:cNvPr>
          <p:cNvGrpSpPr/>
          <p:nvPr/>
        </p:nvGrpSpPr>
        <p:grpSpPr>
          <a:xfrm>
            <a:off x="389121" y="1148333"/>
            <a:ext cx="2567574" cy="1570715"/>
            <a:chOff x="2210843" y="803100"/>
            <a:chExt cx="2567574" cy="2376046"/>
          </a:xfrm>
        </p:grpSpPr>
        <p:pic>
          <p:nvPicPr>
            <p:cNvPr id="6" name="PA_库_图片 961">
              <a:extLst>
                <a:ext uri="{FF2B5EF4-FFF2-40B4-BE49-F238E27FC236}">
                  <a16:creationId xmlns="" xmlns:a16="http://schemas.microsoft.com/office/drawing/2014/main" id="{082E7030-29F9-468F-9C00-BA188210D5C1}"/>
                </a:ext>
              </a:extLst>
            </p:cNvPr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10843" y="803100"/>
              <a:ext cx="2567574" cy="2376046"/>
            </a:xfrm>
            <a:prstGeom prst="rect">
              <a:avLst/>
            </a:prstGeom>
          </p:spPr>
        </p:pic>
        <p:sp>
          <p:nvSpPr>
            <p:cNvPr id="7" name="文本框 6">
              <a:extLst>
                <a:ext uri="{FF2B5EF4-FFF2-40B4-BE49-F238E27FC236}">
                  <a16:creationId xmlns="" xmlns:a16="http://schemas.microsoft.com/office/drawing/2014/main" id="{42D99FB0-A04B-4DF1-9C6F-DD87F38BAAC2}"/>
                </a:ext>
              </a:extLst>
            </p:cNvPr>
            <p:cNvSpPr txBox="1"/>
            <p:nvPr/>
          </p:nvSpPr>
          <p:spPr>
            <a:xfrm>
              <a:off x="2679132" y="1313984"/>
              <a:ext cx="1661334" cy="9777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600" b="1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ea typeface="包图小白体" panose="02010601030101010101" pitchFamily="2" charset="-122"/>
                  <a:cs typeface="Times New Roman" panose="02020603050405020304" pitchFamily="18" charset="0"/>
                </a:rPr>
                <a:t>Người</a:t>
              </a:r>
              <a:endParaRPr lang="zh-CN" altLang="en-US" sz="36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包图小白体" panose="02010601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="" xmlns:a16="http://schemas.microsoft.com/office/drawing/2014/main" id="{5910B436-2A85-47F9-9666-284E91715CE9}"/>
              </a:ext>
            </a:extLst>
          </p:cNvPr>
          <p:cNvGrpSpPr/>
          <p:nvPr/>
        </p:nvGrpSpPr>
        <p:grpSpPr>
          <a:xfrm>
            <a:off x="9645094" y="1047020"/>
            <a:ext cx="2613168" cy="2130881"/>
            <a:chOff x="8359220" y="177326"/>
            <a:chExt cx="2613168" cy="2418239"/>
          </a:xfrm>
        </p:grpSpPr>
        <p:pic>
          <p:nvPicPr>
            <p:cNvPr id="12" name="PA_库_图片 961">
              <a:extLst>
                <a:ext uri="{FF2B5EF4-FFF2-40B4-BE49-F238E27FC236}">
                  <a16:creationId xmlns="" xmlns:a16="http://schemas.microsoft.com/office/drawing/2014/main" id="{FFF94531-6588-4581-85C0-F4BAB7039379}"/>
                </a:ext>
              </a:extLst>
            </p:cNvPr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59220" y="177326"/>
              <a:ext cx="2613168" cy="2418239"/>
            </a:xfrm>
            <a:prstGeom prst="rect">
              <a:avLst/>
            </a:prstGeom>
          </p:spPr>
        </p:pic>
        <p:sp>
          <p:nvSpPr>
            <p:cNvPr id="13" name="文本框 12">
              <a:extLst>
                <a:ext uri="{FF2B5EF4-FFF2-40B4-BE49-F238E27FC236}">
                  <a16:creationId xmlns="" xmlns:a16="http://schemas.microsoft.com/office/drawing/2014/main" id="{2B85DF48-AFD1-49DC-AC0C-743BE56B783F}"/>
                </a:ext>
              </a:extLst>
            </p:cNvPr>
            <p:cNvSpPr txBox="1"/>
            <p:nvPr/>
          </p:nvSpPr>
          <p:spPr>
            <a:xfrm>
              <a:off x="8729461" y="712636"/>
              <a:ext cx="1885316" cy="13621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600" b="1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ea typeface="包图小白体" panose="02010601030101010101" pitchFamily="2" charset="-122"/>
                  <a:cs typeface="Times New Roman" panose="02020603050405020304" pitchFamily="18" charset="0"/>
                </a:rPr>
                <a:t>Hiện tượng</a:t>
              </a:r>
              <a:endParaRPr lang="zh-CN" altLang="en-US" sz="36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包图小白体" panose="02010601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="" xmlns:a16="http://schemas.microsoft.com/office/drawing/2014/main" id="{DAE4B89D-D1BC-497E-89C6-47209307E851}"/>
              </a:ext>
            </a:extLst>
          </p:cNvPr>
          <p:cNvGrpSpPr/>
          <p:nvPr/>
        </p:nvGrpSpPr>
        <p:grpSpPr>
          <a:xfrm>
            <a:off x="4974770" y="374148"/>
            <a:ext cx="3526973" cy="2831759"/>
            <a:chOff x="5063311" y="2567808"/>
            <a:chExt cx="2728721" cy="2534425"/>
          </a:xfrm>
        </p:grpSpPr>
        <p:pic>
          <p:nvPicPr>
            <p:cNvPr id="20" name="图片 5">
              <a:extLst>
                <a:ext uri="{FF2B5EF4-FFF2-40B4-BE49-F238E27FC236}">
                  <a16:creationId xmlns="" xmlns:a16="http://schemas.microsoft.com/office/drawing/2014/main" id="{536CD14F-56B4-4BC1-8A2A-E5C110FDB9C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453664">
              <a:off x="5063311" y="3180638"/>
              <a:ext cx="2186684" cy="1921595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0" cap="sq">
              <a:solidFill>
                <a:srgbClr val="FFFFFF"/>
              </a:solidFill>
              <a:miter lim="800000"/>
            </a:ln>
            <a:effectLst>
              <a:outerShdw blurRad="65000" dist="50800" dir="12900000" kx="195000" ky="145000" algn="tl" rotWithShape="0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360000"/>
              </a:camera>
              <a:lightRig rig="twoPt" dir="t">
                <a:rot lat="0" lon="0" rev="7200000"/>
              </a:lightRig>
            </a:scene3d>
            <a:sp3d contourW="12700">
              <a:bevelT w="25400" h="19050"/>
              <a:contourClr>
                <a:srgbClr val="969696"/>
              </a:contourClr>
            </a:sp3d>
          </p:spPr>
        </p:pic>
        <p:pic>
          <p:nvPicPr>
            <p:cNvPr id="23" name="图片 10">
              <a:extLst>
                <a:ext uri="{FF2B5EF4-FFF2-40B4-BE49-F238E27FC236}">
                  <a16:creationId xmlns="" xmlns:a16="http://schemas.microsoft.com/office/drawing/2014/main" id="{D73F7C86-60FD-4522-BB56-95121B4157A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64783" y="2567808"/>
              <a:ext cx="927249" cy="927249"/>
            </a:xfrm>
            <a:prstGeom prst="rect">
              <a:avLst/>
            </a:prstGeom>
          </p:spPr>
        </p:pic>
      </p:grpSp>
      <p:grpSp>
        <p:nvGrpSpPr>
          <p:cNvPr id="26" name="Group 25">
            <a:extLst>
              <a:ext uri="{FF2B5EF4-FFF2-40B4-BE49-F238E27FC236}">
                <a16:creationId xmlns="" xmlns:a16="http://schemas.microsoft.com/office/drawing/2014/main" id="{C322D33A-732B-4BB0-97E3-8A209EB68373}"/>
              </a:ext>
            </a:extLst>
          </p:cNvPr>
          <p:cNvGrpSpPr/>
          <p:nvPr/>
        </p:nvGrpSpPr>
        <p:grpSpPr>
          <a:xfrm>
            <a:off x="-204517" y="2294181"/>
            <a:ext cx="2990942" cy="3002443"/>
            <a:chOff x="1265015" y="2773883"/>
            <a:chExt cx="2593701" cy="2599630"/>
          </a:xfrm>
        </p:grpSpPr>
        <p:pic>
          <p:nvPicPr>
            <p:cNvPr id="21" name="图片 7">
              <a:extLst>
                <a:ext uri="{FF2B5EF4-FFF2-40B4-BE49-F238E27FC236}">
                  <a16:creationId xmlns="" xmlns:a16="http://schemas.microsoft.com/office/drawing/2014/main" id="{62FDE0FB-FD4B-4403-A52C-EC2090E03F8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649083" y="3163880"/>
              <a:ext cx="2209633" cy="2209633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0" cap="sq">
              <a:solidFill>
                <a:srgbClr val="FFFFFF"/>
              </a:solidFill>
              <a:miter lim="800000"/>
            </a:ln>
            <a:effectLst>
              <a:outerShdw blurRad="65000" dist="50800" dir="12900000" kx="195000" ky="145000" algn="tl" rotWithShape="0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360000"/>
              </a:camera>
              <a:lightRig rig="twoPt" dir="t">
                <a:rot lat="0" lon="0" rev="7200000"/>
              </a:lightRig>
            </a:scene3d>
            <a:sp3d contourW="12700">
              <a:bevelT w="25400" h="19050"/>
              <a:contourClr>
                <a:srgbClr val="969696"/>
              </a:contourClr>
            </a:sp3d>
          </p:spPr>
        </p:pic>
        <p:pic>
          <p:nvPicPr>
            <p:cNvPr id="25" name="图片 12">
              <a:extLst>
                <a:ext uri="{FF2B5EF4-FFF2-40B4-BE49-F238E27FC236}">
                  <a16:creationId xmlns="" xmlns:a16="http://schemas.microsoft.com/office/drawing/2014/main" id="{80DCCD0B-69C6-4435-9738-8D3CCAD672D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265015" y="2773883"/>
              <a:ext cx="927249" cy="927249"/>
            </a:xfrm>
            <a:prstGeom prst="rect">
              <a:avLst/>
            </a:prstGeom>
          </p:spPr>
        </p:pic>
      </p:grpSp>
      <p:grpSp>
        <p:nvGrpSpPr>
          <p:cNvPr id="30" name="Group 29">
            <a:extLst>
              <a:ext uri="{FF2B5EF4-FFF2-40B4-BE49-F238E27FC236}">
                <a16:creationId xmlns="" xmlns:a16="http://schemas.microsoft.com/office/drawing/2014/main" id="{620FC5A2-F14D-4C81-BEDF-EEA9DD5BB448}"/>
              </a:ext>
            </a:extLst>
          </p:cNvPr>
          <p:cNvGrpSpPr/>
          <p:nvPr/>
        </p:nvGrpSpPr>
        <p:grpSpPr>
          <a:xfrm rot="168127">
            <a:off x="9220768" y="2583196"/>
            <a:ext cx="2879515" cy="2587925"/>
            <a:chOff x="8977368" y="2339125"/>
            <a:chExt cx="3008267" cy="2587925"/>
          </a:xfrm>
        </p:grpSpPr>
        <p:pic>
          <p:nvPicPr>
            <p:cNvPr id="22" name="图片 8">
              <a:extLst>
                <a:ext uri="{FF2B5EF4-FFF2-40B4-BE49-F238E27FC236}">
                  <a16:creationId xmlns="" xmlns:a16="http://schemas.microsoft.com/office/drawing/2014/main" id="{A19F288A-CDE0-4B07-955A-1DE44F08B37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colorTemperature colorTemp="47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455700">
              <a:off x="9089909" y="2945971"/>
              <a:ext cx="2895726" cy="1981079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0" cap="sq">
              <a:solidFill>
                <a:srgbClr val="FFFFFF"/>
              </a:solidFill>
              <a:miter lim="800000"/>
            </a:ln>
            <a:effectLst>
              <a:outerShdw blurRad="65000" dist="50800" dir="12900000" kx="195000" ky="145000" algn="tl" rotWithShape="0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360000"/>
              </a:camera>
              <a:lightRig rig="twoPt" dir="t">
                <a:rot lat="0" lon="0" rev="7200000"/>
              </a:lightRig>
            </a:scene3d>
            <a:sp3d contourW="12700">
              <a:bevelT w="25400" h="19050"/>
              <a:contourClr>
                <a:srgbClr val="969696"/>
              </a:contourClr>
            </a:sp3d>
          </p:spPr>
        </p:pic>
        <p:pic>
          <p:nvPicPr>
            <p:cNvPr id="24" name="图片 11">
              <a:extLst>
                <a:ext uri="{FF2B5EF4-FFF2-40B4-BE49-F238E27FC236}">
                  <a16:creationId xmlns="" xmlns:a16="http://schemas.microsoft.com/office/drawing/2014/main" id="{88E2DB81-DB90-40C4-A390-D8AA15BCAFE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77368" y="2339125"/>
              <a:ext cx="927249" cy="927249"/>
            </a:xfrm>
            <a:prstGeom prst="rect">
              <a:avLst/>
            </a:prstGeom>
          </p:spPr>
        </p:pic>
      </p:grpSp>
      <p:sp>
        <p:nvSpPr>
          <p:cNvPr id="32" name="矩形: 圆角 1">
            <a:extLst>
              <a:ext uri="{FF2B5EF4-FFF2-40B4-BE49-F238E27FC236}">
                <a16:creationId xmlns="" xmlns:a16="http://schemas.microsoft.com/office/drawing/2014/main" id="{D25C45D3-4D5C-4F05-8167-769903634B3A}"/>
              </a:ext>
            </a:extLst>
          </p:cNvPr>
          <p:cNvSpPr/>
          <p:nvPr/>
        </p:nvSpPr>
        <p:spPr>
          <a:xfrm>
            <a:off x="3279310" y="4240813"/>
            <a:ext cx="5754685" cy="2471143"/>
          </a:xfrm>
          <a:prstGeom prst="roundRect">
            <a:avLst/>
          </a:prstGeom>
          <a:ln w="28575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Bef>
                <a:spcPct val="50000"/>
              </a:spcBef>
            </a:pPr>
            <a:r>
              <a:rPr lang="en-US" altLang="en-US" sz="54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348AA2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</a:rPr>
              <a:t>Danh từ là gì?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="" xmlns:a16="http://schemas.microsoft.com/office/drawing/2014/main" id="{04FCDF1D-F299-4153-B0EC-04BDB2CB1F37}"/>
              </a:ext>
            </a:extLst>
          </p:cNvPr>
          <p:cNvGrpSpPr/>
          <p:nvPr/>
        </p:nvGrpSpPr>
        <p:grpSpPr>
          <a:xfrm>
            <a:off x="4941289" y="47449"/>
            <a:ext cx="2613168" cy="1420281"/>
            <a:chOff x="4978469" y="191762"/>
            <a:chExt cx="2613168" cy="2418239"/>
          </a:xfrm>
        </p:grpSpPr>
        <p:pic>
          <p:nvPicPr>
            <p:cNvPr id="9" name="PA_库_图片 961">
              <a:extLst>
                <a:ext uri="{FF2B5EF4-FFF2-40B4-BE49-F238E27FC236}">
                  <a16:creationId xmlns="" xmlns:a16="http://schemas.microsoft.com/office/drawing/2014/main" id="{642F50CA-BD4E-4DC9-A063-85DFB543A1E7}"/>
                </a:ext>
              </a:extLst>
            </p:cNvPr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78469" y="191762"/>
              <a:ext cx="2613168" cy="2418239"/>
            </a:xfrm>
            <a:prstGeom prst="rect">
              <a:avLst/>
            </a:prstGeom>
          </p:spPr>
        </p:pic>
        <p:sp>
          <p:nvSpPr>
            <p:cNvPr id="10" name="文本框 9">
              <a:extLst>
                <a:ext uri="{FF2B5EF4-FFF2-40B4-BE49-F238E27FC236}">
                  <a16:creationId xmlns="" xmlns:a16="http://schemas.microsoft.com/office/drawing/2014/main" id="{17B15DD7-3351-4E62-8320-45D43F9BFB4B}"/>
                </a:ext>
              </a:extLst>
            </p:cNvPr>
            <p:cNvSpPr txBox="1"/>
            <p:nvPr/>
          </p:nvSpPr>
          <p:spPr>
            <a:xfrm>
              <a:off x="5774645" y="748017"/>
              <a:ext cx="1390759" cy="11004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3600" b="1">
                  <a:solidFill>
                    <a:srgbClr val="8D7545"/>
                  </a:solidFill>
                  <a:latin typeface="Times New Roman" panose="02020603050405020304" pitchFamily="18" charset="0"/>
                  <a:ea typeface="包图小白体" panose="02010601030101010101" pitchFamily="2" charset="-122"/>
                  <a:cs typeface="Times New Roman" panose="02020603050405020304" pitchFamily="18" charset="0"/>
                </a:defRPr>
              </a:lvl1pPr>
            </a:lstStyle>
            <a:p>
              <a:r>
                <a:rPr lang="en-US" altLang="zh-CN">
                  <a:solidFill>
                    <a:schemeClr val="accent2">
                      <a:lumMod val="75000"/>
                    </a:schemeClr>
                  </a:solidFill>
                </a:rPr>
                <a:t>Vật</a:t>
              </a:r>
              <a:endParaRPr lang="zh-CN" altLang="en-US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</p:grpSp>
      <p:sp>
        <p:nvSpPr>
          <p:cNvPr id="33" name="Arrow: Right 32">
            <a:extLst>
              <a:ext uri="{FF2B5EF4-FFF2-40B4-BE49-F238E27FC236}">
                <a16:creationId xmlns="" xmlns:a16="http://schemas.microsoft.com/office/drawing/2014/main" id="{5D33071B-4C56-4D44-82B7-E8F0F87AA501}"/>
              </a:ext>
            </a:extLst>
          </p:cNvPr>
          <p:cNvSpPr/>
          <p:nvPr/>
        </p:nvSpPr>
        <p:spPr>
          <a:xfrm rot="3050383">
            <a:off x="2738849" y="2884792"/>
            <a:ext cx="1726180" cy="456465"/>
          </a:xfrm>
          <a:prstGeom prst="rightArrow">
            <a:avLst>
              <a:gd name="adj1" fmla="val 50000"/>
              <a:gd name="adj2" fmla="val 123583"/>
            </a:avLst>
          </a:prstGeom>
          <a:ln>
            <a:solidFill>
              <a:schemeClr val="accent1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Arrow: Right 33">
            <a:extLst>
              <a:ext uri="{FF2B5EF4-FFF2-40B4-BE49-F238E27FC236}">
                <a16:creationId xmlns="" xmlns:a16="http://schemas.microsoft.com/office/drawing/2014/main" id="{ABFB06C2-614A-40FE-BC81-1AC2671A00CB}"/>
              </a:ext>
            </a:extLst>
          </p:cNvPr>
          <p:cNvSpPr/>
          <p:nvPr/>
        </p:nvSpPr>
        <p:spPr>
          <a:xfrm rot="5400000">
            <a:off x="5807477" y="3585306"/>
            <a:ext cx="880789" cy="429261"/>
          </a:xfrm>
          <a:prstGeom prst="rightArrow">
            <a:avLst>
              <a:gd name="adj1" fmla="val 50000"/>
              <a:gd name="adj2" fmla="val 60185"/>
            </a:avLst>
          </a:prstGeom>
          <a:ln>
            <a:solidFill>
              <a:schemeClr val="accent1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Arrow: Right 34">
            <a:extLst>
              <a:ext uri="{FF2B5EF4-FFF2-40B4-BE49-F238E27FC236}">
                <a16:creationId xmlns="" xmlns:a16="http://schemas.microsoft.com/office/drawing/2014/main" id="{DA13BAE0-6DE3-4688-A903-97B92FFB78E4}"/>
              </a:ext>
            </a:extLst>
          </p:cNvPr>
          <p:cNvSpPr/>
          <p:nvPr/>
        </p:nvSpPr>
        <p:spPr>
          <a:xfrm rot="7428539">
            <a:off x="7836572" y="2953873"/>
            <a:ext cx="1726180" cy="456465"/>
          </a:xfrm>
          <a:prstGeom prst="rightArrow">
            <a:avLst>
              <a:gd name="adj1" fmla="val 50000"/>
              <a:gd name="adj2" fmla="val 123583"/>
            </a:avLst>
          </a:prstGeom>
          <a:ln>
            <a:solidFill>
              <a:schemeClr val="accent1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928681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1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1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6" presetClass="entr" presetSubtype="37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4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2" grpId="0" animBg="1"/>
      <p:bldP spid="32" grpId="1" animBg="1"/>
      <p:bldP spid="33" grpId="0" animBg="1"/>
      <p:bldP spid="34" grpId="0" animBg="1"/>
      <p:bldP spid="35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936</TotalTime>
  <Words>594</Words>
  <Application>Microsoft Office PowerPoint</Application>
  <PresentationFormat>Widescreen</PresentationFormat>
  <Paragraphs>114</Paragraphs>
  <Slides>19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33" baseType="lpstr">
      <vt:lpstr>Arial</vt:lpstr>
      <vt:lpstr>字魂105号-简雅黑</vt:lpstr>
      <vt:lpstr>包图小白体</vt:lpstr>
      <vt:lpstr>Calibri</vt:lpstr>
      <vt:lpstr>Times New Roman</vt:lpstr>
      <vt:lpstr>UTM Wedding K&amp;T</vt:lpstr>
      <vt:lpstr>Calibri Light</vt:lpstr>
      <vt:lpstr>字魂17号-萌趣果冻体</vt:lpstr>
      <vt:lpstr>HP001 4 hàng</vt:lpstr>
      <vt:lpstr>等线</vt:lpstr>
      <vt:lpstr>UTM Flavour</vt:lpstr>
      <vt:lpstr>UTM Showcard</vt:lpstr>
      <vt:lpstr>.VnTime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ASUS</dc:creator>
  <cp:lastModifiedBy>Thuy Ninh</cp:lastModifiedBy>
  <cp:revision>136</cp:revision>
  <dcterms:created xsi:type="dcterms:W3CDTF">2019-03-29T12:25:33Z</dcterms:created>
  <dcterms:modified xsi:type="dcterms:W3CDTF">2022-10-04T15:25:41Z</dcterms:modified>
</cp:coreProperties>
</file>