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9" r:id="rId2"/>
    <p:sldId id="285" r:id="rId3"/>
    <p:sldId id="270" r:id="rId4"/>
    <p:sldId id="256" r:id="rId5"/>
    <p:sldId id="262" r:id="rId6"/>
    <p:sldId id="274" r:id="rId7"/>
    <p:sldId id="286" r:id="rId8"/>
    <p:sldId id="257" r:id="rId9"/>
    <p:sldId id="299" r:id="rId10"/>
    <p:sldId id="276" r:id="rId11"/>
    <p:sldId id="290" r:id="rId12"/>
    <p:sldId id="300" r:id="rId13"/>
    <p:sldId id="298" r:id="rId14"/>
    <p:sldId id="292" r:id="rId15"/>
    <p:sldId id="294" r:id="rId16"/>
    <p:sldId id="295" r:id="rId17"/>
    <p:sldId id="296" r:id="rId18"/>
    <p:sldId id="297" r:id="rId19"/>
    <p:sldId id="266" r:id="rId20"/>
    <p:sldId id="280" r:id="rId21"/>
  </p:sldIdLst>
  <p:sldSz cx="12192000" cy="6858000"/>
  <p:notesSz cx="6858000" cy="9144000"/>
  <p:embeddedFontLst>
    <p:embeddedFont>
      <p:font typeface=".黑体-韩语" panose="020B0604020202020204" charset="-128"/>
      <p:regular r:id="rId23"/>
    </p:embeddedFont>
    <p:embeddedFont>
      <p:font typeface="等线" panose="02010600030101010101" pitchFamily="2" charset="-122"/>
      <p:regular r:id="rId24"/>
    </p:embeddedFont>
    <p:embeddedFont>
      <p:font typeface="UTM Cookies" panose="02040603050506020204" pitchFamily="18" charset="0"/>
      <p:regular r:id="rId25"/>
    </p:embeddedFont>
    <p:embeddedFont>
      <p:font typeface="UTM Edwardian" panose="02040603050506020204" pitchFamily="18" charset="0"/>
      <p:regular r:id="rId26"/>
      <p:bold r:id="rId27"/>
    </p:embeddedFont>
    <p:embeddedFont>
      <p:font typeface="UTM Roman Classic" panose="02040603050506020204" pitchFamily="18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234"/>
    <a:srgbClr val="20BACF"/>
    <a:srgbClr val="B3A4C6"/>
    <a:srgbClr val="E35556"/>
    <a:srgbClr val="D44A21"/>
    <a:srgbClr val="369F39"/>
    <a:srgbClr val="892842"/>
    <a:srgbClr val="A297C6"/>
    <a:srgbClr val="A7551D"/>
    <a:srgbClr val="FF4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3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60" y="48"/>
      </p:cViewPr>
      <p:guideLst>
        <p:guide orient="horz" pos="39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C384-AC72-4A0C-9182-BA4F23AFA99A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55FC9-8339-4A10-B0D1-E5BD9EA00D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52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66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920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7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16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46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031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35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59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0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8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58" y="0"/>
            <a:ext cx="7084523" cy="708452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90286" y="1815061"/>
            <a:ext cx="6937828" cy="3454400"/>
          </a:xfrm>
          <a:prstGeom prst="wedgeEllipseCallout">
            <a:avLst>
              <a:gd name="adj1" fmla="val 44230"/>
              <a:gd name="adj2" fmla="val -46744"/>
            </a:avLst>
          </a:prstGeom>
          <a:solidFill>
            <a:schemeClr val="bg1"/>
          </a:solidFill>
          <a:ln w="38100">
            <a:solidFill>
              <a:srgbClr val="A6A6B8"/>
            </a:solidFill>
            <a:prstDash val="sysDash"/>
          </a:ln>
          <a:effectLst>
            <a:outerShdw blurRad="50800" dist="38100" dir="5400000" sx="105000" sy="105000" algn="t" rotWithShape="0">
              <a:srgbClr val="7030A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ordArt 3">
            <a:extLst>
              <a:ext uri="{FF2B5EF4-FFF2-40B4-BE49-F238E27FC236}">
                <a16:creationId xmlns:a16="http://schemas.microsoft.com/office/drawing/2014/main" id="{03FE9481-5E4F-490A-93C4-0BD513C941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8478" y="2736343"/>
            <a:ext cx="5401444" cy="11093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Mình cùng </a:t>
            </a:r>
          </a:p>
          <a:p>
            <a:pPr algn="ctr"/>
            <a:r>
              <a:rPr lang="en-US" altLang="zh-CN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xem phim bạn nhé!</a:t>
            </a:r>
            <a:endParaRPr lang="en-US" altLang="zh-CN" dirty="0">
              <a:solidFill>
                <a:srgbClr val="350B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4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360338" y="3263862"/>
            <a:ext cx="2897212" cy="3503234"/>
          </a:xfrm>
          <a:prstGeom prst="rect">
            <a:avLst/>
          </a:prstGeom>
        </p:spPr>
      </p:pic>
      <p:sp>
        <p:nvSpPr>
          <p:cNvPr id="85" name="Oval Callout 84"/>
          <p:cNvSpPr/>
          <p:nvPr/>
        </p:nvSpPr>
        <p:spPr>
          <a:xfrm>
            <a:off x="2444755" y="930351"/>
            <a:ext cx="9604753" cy="3449638"/>
          </a:xfrm>
          <a:prstGeom prst="wedgeEllipseCallout">
            <a:avLst>
              <a:gd name="adj1" fmla="val -47612"/>
              <a:gd name="adj2" fmla="val 41485"/>
            </a:avLst>
          </a:prstGeom>
          <a:solidFill>
            <a:srgbClr val="3B4C5B"/>
          </a:solidFill>
          <a:ln w="38100">
            <a:solidFill>
              <a:schemeClr val="bg1"/>
            </a:solidFill>
            <a:prstDash val="sysDash"/>
          </a:ln>
          <a:effectLst>
            <a:outerShdw blurRad="50800" dist="38100" dir="5400000" sx="105000" sy="105000" algn="t" rotWithShape="0">
              <a:srgbClr val="AAA1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sử dụng từ điển Tiếng Việt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đến trang có tiếng </a:t>
            </a: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từ </a:t>
            </a:r>
            <a:r>
              <a:rPr lang="en-US" sz="4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trọng </a:t>
            </a:r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nhé! </a:t>
            </a:r>
          </a:p>
        </p:txBody>
      </p:sp>
    </p:spTree>
    <p:extLst>
      <p:ext uri="{BB962C8B-B14F-4D97-AF65-F5344CB8AC3E}">
        <p14:creationId xmlns:p14="http://schemas.microsoft.com/office/powerpoint/2010/main" val="16810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45275" y="1489956"/>
            <a:ext cx="5971753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Tin vào bản thân mình.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332319" y="2786538"/>
            <a:ext cx="8195625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Quyết định lấy công việc của mình.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45719" y="5439291"/>
            <a:ext cx="8169810" cy="1183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Đánh giá mình quá cao và coi thường người khác.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0262" y="4136747"/>
            <a:ext cx="8728521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Coi trọng và giữ gìn phẩm giá của mình.</a:t>
            </a:r>
          </a:p>
        </p:txBody>
      </p:sp>
      <p:grpSp>
        <p:nvGrpSpPr>
          <p:cNvPr id="53" name="组合 20"/>
          <p:cNvGrpSpPr/>
          <p:nvPr/>
        </p:nvGrpSpPr>
        <p:grpSpPr>
          <a:xfrm>
            <a:off x="340906" y="2655912"/>
            <a:ext cx="1161020" cy="1088506"/>
            <a:chOff x="1766376" y="2300757"/>
            <a:chExt cx="1771137" cy="1660517"/>
          </a:xfrm>
        </p:grpSpPr>
        <p:grpSp>
          <p:nvGrpSpPr>
            <p:cNvPr id="54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56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58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59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57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55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60" name="组合 19"/>
          <p:cNvGrpSpPr/>
          <p:nvPr/>
        </p:nvGrpSpPr>
        <p:grpSpPr>
          <a:xfrm>
            <a:off x="340906" y="1206208"/>
            <a:ext cx="1195028" cy="1200193"/>
            <a:chOff x="6759926" y="2280141"/>
            <a:chExt cx="1742607" cy="1750139"/>
          </a:xfrm>
        </p:grpSpPr>
        <p:grpSp>
          <p:nvGrpSpPr>
            <p:cNvPr id="61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63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65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66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64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2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grpSp>
        <p:nvGrpSpPr>
          <p:cNvPr id="67" name="组合 20"/>
          <p:cNvGrpSpPr/>
          <p:nvPr/>
        </p:nvGrpSpPr>
        <p:grpSpPr>
          <a:xfrm>
            <a:off x="54305" y="5404766"/>
            <a:ext cx="1161020" cy="1088506"/>
            <a:chOff x="1766376" y="2300757"/>
            <a:chExt cx="1771137" cy="1660517"/>
          </a:xfrm>
        </p:grpSpPr>
        <p:grpSp>
          <p:nvGrpSpPr>
            <p:cNvPr id="68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70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2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73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1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9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74" name="组合 19"/>
          <p:cNvGrpSpPr/>
          <p:nvPr/>
        </p:nvGrpSpPr>
        <p:grpSpPr>
          <a:xfrm>
            <a:off x="65893" y="3852999"/>
            <a:ext cx="1195028" cy="1200193"/>
            <a:chOff x="6759926" y="2280141"/>
            <a:chExt cx="1742607" cy="1750139"/>
          </a:xfrm>
        </p:grpSpPr>
        <p:grpSp>
          <p:nvGrpSpPr>
            <p:cNvPr id="75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77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9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80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8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76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7756198" y="1509206"/>
            <a:ext cx="1950375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15529" y="2786538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quyết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06574" y="4197359"/>
            <a:ext cx="2273034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427315" y="5681150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cao</a:t>
            </a:r>
          </a:p>
        </p:txBody>
      </p:sp>
      <p:sp>
        <p:nvSpPr>
          <p:cNvPr id="41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1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91667E-6 1.11022E-16 L -0.43307 -0.36875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91667E-6 4.44444E-6 L 2.91667E-6 -0.09931 C 2.91667E-6 -0.14399 0.02304 -0.19838 0.04179 -0.19838 L 0.08372 -0.19838 " pathEditMode="relative" rAng="0" ptsTypes="AAAA">
                                      <p:cBhvr>
                                        <p:cTn id="1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-993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125E-6 -3.7037E-6 L -3.125E-6 -0.09676 C -3.125E-6 -0.14004 0.03516 -0.19328 0.06368 -0.19328 L 0.12748 -0.19328 " pathEditMode="relative" rAng="0" ptsTypes="AAAA">
                                      <p:cBhvr>
                                        <p:cTn id="1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6" grpId="0" animBg="1"/>
      <p:bldP spid="36" grpId="1" animBg="1"/>
      <p:bldP spid="44" grpId="0" animBg="1"/>
      <p:bldP spid="44" grpId="1" animBg="1"/>
      <p:bldP spid="52" grpId="0" animBg="1"/>
      <p:bldP spid="52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970256" y="1892431"/>
            <a:ext cx="2521263" cy="288802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1083540" y="1924306"/>
            <a:ext cx="2706874" cy="2771080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763" y="3638585"/>
            <a:ext cx="80249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TRUNG THỰC - TỰ TRỌNG</a:t>
            </a: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228907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8835103" y="1036095"/>
            <a:ext cx="1370817" cy="1695450"/>
          </a:xfrm>
          <a:prstGeom prst="rect">
            <a:avLst/>
          </a:prstGeom>
        </p:spPr>
      </p:pic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9488840" y="3146649"/>
            <a:ext cx="1370817" cy="1695450"/>
          </a:xfrm>
          <a:prstGeom prst="rect">
            <a:avLst/>
          </a:prstGeom>
        </p:spPr>
      </p:pic>
      <p:pic>
        <p:nvPicPr>
          <p:cNvPr id="4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9039223" y="2236424"/>
            <a:ext cx="1370817" cy="1695450"/>
          </a:xfrm>
          <a:prstGeom prst="rect">
            <a:avLst/>
          </a:prstGeom>
        </p:spPr>
      </p:pic>
      <p:pic>
        <p:nvPicPr>
          <p:cNvPr id="5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10026451" y="3853545"/>
            <a:ext cx="1370817" cy="1695450"/>
          </a:xfrm>
          <a:prstGeom prst="rect">
            <a:avLst/>
          </a:prstGeom>
        </p:spPr>
      </p:pic>
      <p:pic>
        <p:nvPicPr>
          <p:cNvPr id="10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914695" y="25232"/>
            <a:ext cx="3261213" cy="24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3"/>
          <p:cNvSpPr txBox="1"/>
          <p:nvPr/>
        </p:nvSpPr>
        <p:spPr>
          <a:xfrm>
            <a:off x="0" y="157014"/>
            <a:ext cx="1230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4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 Có thể dùng những thành ngữ, tục ngữ nào dưới đây để nói về </a:t>
            </a:r>
            <a:r>
              <a:rPr lang="en-US" altLang="zh-CN" sz="36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hoặc </a:t>
            </a:r>
            <a:r>
              <a:rPr lang="en-US" altLang="zh-CN" sz="36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>
            <a:off x="10637678" y="5156884"/>
            <a:ext cx="1519180" cy="150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45127" y="1655489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Thẳng như ruột ngựa.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2500" y="2721275"/>
            <a:ext cx="62937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Giấy rách phải giữ lấy lề.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37680" y="3639705"/>
            <a:ext cx="4836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Thuốc đắng dã tật.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0876" y="4527411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Cây ngay không sợ chết đứng.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96234" y="5506406"/>
            <a:ext cx="7053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Đói cho sạch, rách cho thơm.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6733" y="1803359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  <p:sp>
        <p:nvSpPr>
          <p:cNvPr id="21" name="Rectangle 20"/>
          <p:cNvSpPr/>
          <p:nvPr/>
        </p:nvSpPr>
        <p:spPr>
          <a:xfrm>
            <a:off x="6574582" y="3804369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  <p:sp>
        <p:nvSpPr>
          <p:cNvPr id="22" name="Rectangle 21"/>
          <p:cNvSpPr/>
          <p:nvPr/>
        </p:nvSpPr>
        <p:spPr>
          <a:xfrm>
            <a:off x="7506211" y="2772596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endParaRPr lang="en-US" sz="2800"/>
          </a:p>
        </p:txBody>
      </p:sp>
      <p:sp>
        <p:nvSpPr>
          <p:cNvPr id="23" name="Rectangle 22"/>
          <p:cNvSpPr/>
          <p:nvPr/>
        </p:nvSpPr>
        <p:spPr>
          <a:xfrm>
            <a:off x="9824816" y="5614650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endParaRPr lang="en-US" sz="2800"/>
          </a:p>
        </p:txBody>
      </p:sp>
      <p:sp>
        <p:nvSpPr>
          <p:cNvPr id="24" name="Rectangle 23"/>
          <p:cNvSpPr/>
          <p:nvPr/>
        </p:nvSpPr>
        <p:spPr>
          <a:xfrm>
            <a:off x="9609212" y="4667454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3938807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6.25E-7 1.48148E-6 L -0.71992 -0.0034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3.75E-6 1.48148E-6 L -0.74453 -0.0057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3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79167E-6 2.59259E-6 L -0.74063 -0.0018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-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3.33333E-6 L -0.73594 0.01342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67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-2.59259E-6 L -0.72539 -0.01597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81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89258" y="3136052"/>
            <a:ext cx="52619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lòng dạ ngay thẳng (ruột ngựa rất thẳng).</a:t>
            </a:r>
            <a:endParaRPr lang="en-US" sz="4000" b="1" cap="none" spc="0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68" y="2620243"/>
            <a:ext cx="3922850" cy="3695326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10608492" y="896177"/>
            <a:ext cx="1370817" cy="1695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18516" y="1515571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Thẳng như ruột ngựa.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6 1.85185E-6 L -0.71992 -0.0034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9128" y="3007699"/>
            <a:ext cx="6096000" cy="2782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 nghèo đói, khó khăn vẫn phải giữ nền nếp.</a:t>
            </a:r>
          </a:p>
          <a:p>
            <a:pPr>
              <a:lnSpc>
                <a:spcPct val="150000"/>
              </a:lnSpc>
            </a:pP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85" b="9702"/>
          <a:stretch/>
        </p:blipFill>
        <p:spPr>
          <a:xfrm>
            <a:off x="6301698" y="2710919"/>
            <a:ext cx="5629046" cy="362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10722081" y="1065901"/>
            <a:ext cx="1370817" cy="16954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5358" y="1550752"/>
            <a:ext cx="62937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Giấy rách phải giữ lấy lề.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3387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91667E-6 4.81481E-6 L -0.74453 -0.00579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3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08" y="2263217"/>
            <a:ext cx="4762500" cy="3571875"/>
          </a:xfrm>
          <a:prstGeom prst="rect">
            <a:avLst/>
          </a:prstGeom>
        </p:spPr>
      </p:pic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0979" y="1967076"/>
            <a:ext cx="69523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 đắng mới chữa khỏi bệnh cho người.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 góp ý khó nghe nh</a:t>
            </a: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giúp ta sửa chữa khuyết điểm.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10633938" y="822878"/>
            <a:ext cx="1370817" cy="1695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55431" y="1316660"/>
            <a:ext cx="4836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Thuốc đắng dã tật.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1227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58333E-6 1.48148E-6 L -0.74063 -0.0018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0458" y="3049621"/>
            <a:ext cx="4589718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thẳng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sợ bị nói xấu.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67" y="2526797"/>
            <a:ext cx="3418722" cy="345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10178851" y="831347"/>
            <a:ext cx="1370817" cy="1695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3276" y="1505213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Cây ngay không sợ chết đứng.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3163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2.59259E-6 L -0.73594 0.0134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793" y="2895181"/>
            <a:ext cx="4824602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Dù đói khổ vẫn phải sống trong sạch, lương thiện.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14" y="2489823"/>
            <a:ext cx="4538686" cy="383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>
            <a:off x="10370978" y="1186451"/>
            <a:ext cx="1519180" cy="150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29534" y="1535973"/>
            <a:ext cx="7053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Đói cho sạch, rách cho thơm.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38874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6.25E-7 2.59259E-6 L -0.72539 -0.0159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81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26535" y="1962836"/>
            <a:ext cx="10205577" cy="3940857"/>
            <a:chOff x="1105359" y="1931305"/>
            <a:chExt cx="10205577" cy="3940857"/>
          </a:xfrm>
        </p:grpSpPr>
        <p:sp>
          <p:nvSpPr>
            <p:cNvPr id="6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 flipH="1">
            <a:off x="1088000" y="3012613"/>
            <a:ext cx="1274200" cy="2501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>
            <a:off x="9327869" y="2099695"/>
            <a:ext cx="1665201" cy="3268626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1" y="424950"/>
            <a:ext cx="2215354" cy="1594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25" y="847161"/>
            <a:ext cx="37978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A755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A297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6000" b="1" cap="none" spc="0">
                <a:ln w="0"/>
                <a:solidFill>
                  <a:srgbClr val="8928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cap="none" spc="0">
                <a:ln w="0"/>
                <a:solidFill>
                  <a:srgbClr val="369F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6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>
                <a:ln w="0"/>
                <a:solidFill>
                  <a:srgbClr val="D44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B3A4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73399" y="2018029"/>
            <a:ext cx="8692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thành ngữ, tục ngữ trong SGK.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Danh từ.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5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25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5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75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 decel="100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25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 decel="100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- Bóng mát tâm hồn- Câu bé trung thự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806" end="8512.2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198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-39646" y="514760"/>
            <a:ext cx="11069595" cy="37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2184" r="12198" b="20000"/>
          <a:stretch>
            <a:fillRect/>
          </a:stretch>
        </p:blipFill>
        <p:spPr>
          <a:xfrm>
            <a:off x="10097121" y="666751"/>
            <a:ext cx="1504050" cy="2231338"/>
          </a:xfrm>
          <a:prstGeom prst="rect">
            <a:avLst/>
          </a:prstGeom>
        </p:spPr>
      </p:pic>
      <p:pic>
        <p:nvPicPr>
          <p:cNvPr id="10" name="图片 40">
            <a:extLst>
              <a:ext uri="{FF2B5EF4-FFF2-40B4-BE49-F238E27FC236}">
                <a16:creationId xmlns:a16="http://schemas.microsoft.com/office/drawing/2014/main" id="{972F18F5-C36C-41E0-9CC4-D14D205D8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97" y="3050652"/>
            <a:ext cx="3446798" cy="3616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4605" y="2405360"/>
            <a:ext cx="4681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5232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em học tốt!</a:t>
            </a:r>
            <a:endParaRPr lang="en-US" sz="4800" b="1" cap="none" spc="0">
              <a:ln w="0"/>
              <a:solidFill>
                <a:srgbClr val="5232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2222844" y="4193469"/>
            <a:ext cx="1370817" cy="1695450"/>
          </a:xfrm>
          <a:prstGeom prst="rect">
            <a:avLst/>
          </a:prstGeom>
        </p:spPr>
      </p:pic>
      <p:pic>
        <p:nvPicPr>
          <p:cNvPr id="13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6745169" y="4318268"/>
            <a:ext cx="1370817" cy="1695450"/>
          </a:xfrm>
          <a:prstGeom prst="rect">
            <a:avLst/>
          </a:prstGeom>
        </p:spPr>
      </p:pic>
      <p:pic>
        <p:nvPicPr>
          <p:cNvPr id="14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3519479" y="4286704"/>
            <a:ext cx="1370817" cy="1695450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4962596" y="4193469"/>
            <a:ext cx="1370817" cy="1695450"/>
          </a:xfrm>
          <a:prstGeom prst="rect">
            <a:avLst/>
          </a:prstGeom>
        </p:spPr>
      </p:pic>
      <p:pic>
        <p:nvPicPr>
          <p:cNvPr id="17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 flipH="1">
            <a:off x="8051079" y="4340121"/>
            <a:ext cx="1519180" cy="15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71823 0.01019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0" y="27622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3889"/>
          <a:stretch>
            <a:fillRect/>
          </a:stretch>
        </p:blipFill>
        <p:spPr>
          <a:xfrm>
            <a:off x="6631325" y="1505372"/>
            <a:ext cx="4097545" cy="53526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9702091" y="2677372"/>
            <a:ext cx="876548" cy="6758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9706853" y="3724466"/>
            <a:ext cx="876548" cy="6758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9702091" y="4771561"/>
            <a:ext cx="876548" cy="67585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6899658" y="2677372"/>
            <a:ext cx="876548" cy="67585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6904420" y="3724466"/>
            <a:ext cx="876548" cy="67585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6899658" y="4771561"/>
            <a:ext cx="876548" cy="675853"/>
          </a:xfrm>
          <a:prstGeom prst="rect">
            <a:avLst/>
          </a:prstGeom>
        </p:spPr>
      </p:pic>
      <p:grpSp>
        <p:nvGrpSpPr>
          <p:cNvPr id="17" name="组合 6"/>
          <p:cNvGrpSpPr/>
          <p:nvPr/>
        </p:nvGrpSpPr>
        <p:grpSpPr>
          <a:xfrm>
            <a:off x="1193850" y="1740955"/>
            <a:ext cx="5554559" cy="3940857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234" y="2133312"/>
            <a:ext cx="466613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Vì sao gọi cậu bé trong câu chuyện là </a:t>
            </a:r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cậu bé </a:t>
            </a:r>
          </a:p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3" name="组合 6"/>
          <p:cNvGrpSpPr/>
          <p:nvPr/>
        </p:nvGrpSpPr>
        <p:grpSpPr>
          <a:xfrm>
            <a:off x="6444343" y="535883"/>
            <a:ext cx="4907200" cy="1205072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4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159" y="674375"/>
            <a:ext cx="4666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 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là gì?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0" y="-29466"/>
            <a:ext cx="2706840" cy="2706838"/>
          </a:xfrm>
          <a:prstGeom prst="rect">
            <a:avLst/>
          </a:prstGeom>
        </p:spPr>
      </p:pic>
      <p:pic>
        <p:nvPicPr>
          <p:cNvPr id="36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" y="27414"/>
            <a:ext cx="2392860" cy="1890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5 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-19195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7B522FA-7769-42E1-8407-17CEBF9D1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3865" r="8917" b="54587"/>
          <a:stretch>
            <a:fillRect/>
          </a:stretch>
        </p:blipFill>
        <p:spPr>
          <a:xfrm flipH="1">
            <a:off x="8808104" y="3056986"/>
            <a:ext cx="3180522" cy="2533123"/>
          </a:xfrm>
          <a:prstGeom prst="rect">
            <a:avLst/>
          </a:prstGeom>
        </p:spPr>
      </p:pic>
      <p:pic>
        <p:nvPicPr>
          <p:cNvPr id="21" name="PA_图片 1">
            <a:extLst>
              <a:ext uri="{FF2B5EF4-FFF2-40B4-BE49-F238E27FC236}">
                <a16:creationId xmlns:a16="http://schemas.microsoft.com/office/drawing/2014/main" id="{05E7DB2B-F531-4F19-B804-77DF713AA7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1" r="54581" b="17381"/>
          <a:stretch>
            <a:fillRect/>
          </a:stretch>
        </p:blipFill>
        <p:spPr>
          <a:xfrm>
            <a:off x="1899783" y="-696686"/>
            <a:ext cx="8439111" cy="78671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06E46E7-26FD-4E69-BF7F-271406AA2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b="4444"/>
          <a:stretch>
            <a:fillRect/>
          </a:stretch>
        </p:blipFill>
        <p:spPr>
          <a:xfrm flipH="1">
            <a:off x="-459662" y="1226575"/>
            <a:ext cx="4421656" cy="572050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AF1F12A-D801-4F8F-9294-7B0A9FB14CCC}"/>
              </a:ext>
            </a:extLst>
          </p:cNvPr>
          <p:cNvSpPr txBox="1"/>
          <p:nvPr/>
        </p:nvSpPr>
        <p:spPr>
          <a:xfrm>
            <a:off x="1862792" y="2304452"/>
            <a:ext cx="7916818" cy="2677656"/>
          </a:xfrm>
          <a:prstGeom prst="rect">
            <a:avLst/>
          </a:prstGeom>
          <a:noFill/>
          <a:effectLst>
            <a:glow rad="190500">
              <a:schemeClr val="accent2">
                <a:satMod val="175000"/>
                <a:alpha val="40000"/>
              </a:schemeClr>
            </a:glow>
            <a:outerShdw blurRad="50800" dist="50800" dir="5400000" sx="18000" sy="18000" algn="ctr" rotWithShape="0">
              <a:srgbClr val="E8B6C5">
                <a:alpha val="4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CE323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Roman Classic" panose="02040603050506020204" pitchFamily="18" charset="0"/>
                <a:ea typeface=".黑体-日本?" panose="02000500000000000000" pitchFamily="2" charset="-122"/>
                <a:cs typeface=".黑体-日本?" panose="02000500000000000000" pitchFamily="2" charset="-122"/>
                <a:sym typeface="+mn-lt"/>
              </a:rPr>
              <a:t>MỞ RỘNG VỐN TỪ: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CE32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Roman Classic" panose="02040603050506020204" pitchFamily="18" charset="0"/>
                <a:ea typeface=".黑体-日本?" panose="02000500000000000000" pitchFamily="2" charset="-122"/>
                <a:cs typeface=".黑体-日本?" panose="02000500000000000000" pitchFamily="2" charset="-122"/>
                <a:sym typeface="+mn-lt"/>
              </a:rPr>
              <a:t>TRUNG THỰC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CE32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Roman Classic" panose="02040603050506020204" pitchFamily="18" charset="0"/>
                <a:ea typeface=".黑体-日本?" panose="02000500000000000000" pitchFamily="2" charset="-122"/>
                <a:cs typeface=".黑体-日本?" panose="02000500000000000000" pitchFamily="2" charset="-122"/>
                <a:sym typeface="+mn-lt"/>
              </a:rPr>
              <a:t>– TỰ TRỌNG</a:t>
            </a:r>
            <a:endParaRPr lang="en-US" altLang="zh-CN" sz="4000" b="1" dirty="0">
              <a:solidFill>
                <a:srgbClr val="CE32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Roman Classic" panose="02040603050506020204" pitchFamily="18" charset="0"/>
              <a:ea typeface=".黑体-日本?" panose="02000500000000000000" pitchFamily="2" charset="-122"/>
              <a:cs typeface=".黑体-日本?" panose="02000500000000000000" pitchFamily="2" charset="-122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37" y="2291333"/>
            <a:ext cx="3068986" cy="45411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C842D47-51E6-4634-A130-F614BD1A4037}"/>
              </a:ext>
            </a:extLst>
          </p:cNvPr>
          <p:cNvSpPr txBox="1"/>
          <p:nvPr/>
        </p:nvSpPr>
        <p:spPr>
          <a:xfrm>
            <a:off x="4668451" y="1317469"/>
            <a:ext cx="4095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solidFill>
                  <a:srgbClr val="C85075"/>
                </a:solidFill>
                <a:latin typeface="UTM Edwardian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 từ và câu</a:t>
            </a:r>
            <a:endParaRPr lang="en-US" altLang="zh-CN" sz="6000" b="1" dirty="0">
              <a:solidFill>
                <a:srgbClr val="C85075"/>
              </a:solidFill>
              <a:latin typeface="UTM Edwardian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12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925015">
            <a:off x="8374720" y="283746"/>
            <a:ext cx="1752412" cy="840654"/>
          </a:xfrm>
          <a:prstGeom prst="rect">
            <a:avLst/>
          </a:prstGeom>
        </p:spPr>
      </p:pic>
      <p:pic>
        <p:nvPicPr>
          <p:cNvPr id="13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20393218" flipV="1">
            <a:off x="1961044" y="6054174"/>
            <a:ext cx="1752412" cy="840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hred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854585" y="1881731"/>
            <a:ext cx="3668122" cy="420171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967868" y="1966802"/>
            <a:ext cx="3938163" cy="4031574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852" y="3353411"/>
            <a:ext cx="4107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TRUNG THỰC</a:t>
            </a:r>
            <a:endParaRPr lang="zh-CN" altLang="en-US" sz="5400">
              <a:solidFill>
                <a:srgbClr val="417E31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3500926" y="540177"/>
            <a:ext cx="5534025" cy="55340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3639632" y="680868"/>
            <a:ext cx="5252642" cy="5252642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4353388" y="1043606"/>
            <a:ext cx="3966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1</a:t>
            </a:r>
            <a:endParaRPr lang="zh-CN" altLang="en-US" sz="44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4384668" y="1813047"/>
            <a:ext cx="39041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Tìm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cùng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và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trái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với </a:t>
            </a:r>
            <a:r>
              <a:rPr lang="en-US" altLang="zh-CN" sz="4400" b="1"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endParaRPr lang="zh-CN" altLang="en-US" sz="4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18" y="3667320"/>
            <a:ext cx="3224776" cy="25475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CFB8B4-AD37-4DAB-B5BC-29E3D7E8C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3445"/>
            <a:ext cx="4536351" cy="6712415"/>
          </a:xfrm>
          <a:prstGeom prst="rect">
            <a:avLst/>
          </a:prstGeom>
        </p:spPr>
      </p:pic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6201" y="6808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9047947" y="718031"/>
            <a:ext cx="2844908" cy="2844908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9114991" y="771112"/>
            <a:ext cx="2700256" cy="2700256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8502082" y="966661"/>
            <a:ext cx="396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Mẫu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9216906" y="1428326"/>
            <a:ext cx="2451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Từ cùng nghĩa: 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thật thà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- Từ trái nghĩa: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 dối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endParaRPr lang="zh-CN" altLang="en-US" sz="2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9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1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2037551" y="-344021"/>
            <a:ext cx="2076059" cy="2481154"/>
          </a:xfrm>
          <a:prstGeom prst="rect">
            <a:avLst/>
          </a:prstGeom>
        </p:spPr>
      </p:pic>
      <p:pic>
        <p:nvPicPr>
          <p:cNvPr id="3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8091482" y="-344021"/>
            <a:ext cx="2076059" cy="2481154"/>
          </a:xfrm>
          <a:prstGeom prst="rect">
            <a:avLst/>
          </a:prstGeom>
        </p:spPr>
      </p:pic>
      <p:sp>
        <p:nvSpPr>
          <p:cNvPr id="4" name="矩形: 圆角 5"/>
          <p:cNvSpPr/>
          <p:nvPr/>
        </p:nvSpPr>
        <p:spPr>
          <a:xfrm>
            <a:off x="1398129" y="1431351"/>
            <a:ext cx="3354902" cy="939913"/>
          </a:xfrm>
          <a:prstGeom prst="roundRect">
            <a:avLst>
              <a:gd name="adj" fmla="val 50000"/>
            </a:avLst>
          </a:prstGeom>
          <a:solidFill>
            <a:srgbClr val="5FB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cùng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: 圆角 31"/>
          <p:cNvSpPr/>
          <p:nvPr/>
        </p:nvSpPr>
        <p:spPr>
          <a:xfrm>
            <a:off x="7550827" y="1453182"/>
            <a:ext cx="3157367" cy="918082"/>
          </a:xfrm>
          <a:prstGeom prst="roundRect">
            <a:avLst>
              <a:gd name="adj" fmla="val 50000"/>
            </a:avLst>
          </a:prstGeom>
          <a:solidFill>
            <a:srgbClr val="FF7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trái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43386" y="290286"/>
            <a:ext cx="0" cy="6313714"/>
          </a:xfrm>
          <a:prstGeom prst="line">
            <a:avLst/>
          </a:prstGeom>
          <a:ln w="76200">
            <a:solidFill>
              <a:srgbClr val="515F6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173203" y="2516619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thắn, thẳng tính, ngay thẳng, ngay thật, chân thật, thật thà, thành thật, thật lòng, thật tình, thật tâm, bộc trực, </a:t>
            </a:r>
            <a:b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trực, …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257661" y="2573922"/>
            <a:ext cx="5546137" cy="3762948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6271986" y="2516618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FF7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63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 trá, gian dối, gian lận, gian manh, gian ngoan, gian giảo, gian trá, lừa bịp, lừa dối, bịp bợm, lừa đảo, lừa lọc, …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356444" y="2573921"/>
            <a:ext cx="5546137" cy="3762948"/>
          </a:xfrm>
          <a:prstGeom prst="flowChartTerminator">
            <a:avLst/>
          </a:prstGeom>
          <a:noFill/>
          <a:ln w="28575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0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500" y="579296"/>
            <a:ext cx="1103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	Bài tập 2. Đặt câu với một từ cùng nghĩa với trung 	thực hoặc một từ trái nghĩa với trung thực </a:t>
            </a:r>
            <a:endParaRPr lang="zh-CN" altLang="en-US" sz="36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46015" y="2633703"/>
            <a:ext cx="2129692" cy="9726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19" y="2398301"/>
            <a:ext cx="1159200" cy="1159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04687" y="4474538"/>
            <a:ext cx="2129692" cy="97262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7" y="4352638"/>
            <a:ext cx="1158736" cy="11587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56" y="1094617"/>
            <a:ext cx="1961715" cy="196171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269533" y="2525477"/>
            <a:ext cx="891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Tô Hiến Thành nổi tiếng là người 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chính trực</a:t>
            </a:r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3F9786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363423" y="4360684"/>
            <a:ext cx="908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Trong các câu chuyện cổ tích, cáo thường là con vật rất 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 ngoan</a:t>
            </a:r>
            <a:r>
              <a:rPr lang="en-US" altLang="zh-CN" sz="3600" b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FF4409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507648" y="534523"/>
            <a:ext cx="939458" cy="1135969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502B2A28-D970-4C82-9119-B23DAB986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24" y="4971191"/>
            <a:ext cx="1798176" cy="1344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854585" y="1881731"/>
            <a:ext cx="3668122" cy="420171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967868" y="1966802"/>
            <a:ext cx="3938163" cy="4031574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626" y="3455212"/>
            <a:ext cx="4107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TỰ TRỌNG</a:t>
            </a: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29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画风-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585</Words>
  <Application>Microsoft Office PowerPoint</Application>
  <PresentationFormat>Widescreen</PresentationFormat>
  <Paragraphs>88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UTM Roman Classic</vt:lpstr>
      <vt:lpstr>UTM Edwardian</vt:lpstr>
      <vt:lpstr>等线</vt:lpstr>
      <vt:lpstr>Arial</vt:lpstr>
      <vt:lpstr>Times New Roman</vt:lpstr>
      <vt:lpstr>华康少女文字W5(P)</vt:lpstr>
      <vt:lpstr>.黑体-韩语</vt:lpstr>
      <vt:lpstr>UTM Cookies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画风-视频</dc:title>
  <dc:creator>Administrator</dc:creator>
  <cp:keywords>Thy Tho</cp:keywords>
  <cp:lastModifiedBy>Nguyen Huu Hieu</cp:lastModifiedBy>
  <cp:revision>371</cp:revision>
  <dcterms:created xsi:type="dcterms:W3CDTF">2018-04-21T12:25:00Z</dcterms:created>
  <dcterms:modified xsi:type="dcterms:W3CDTF">2021-09-24T05:02:34Z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