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09" r:id="rId2"/>
    <p:sldId id="308" r:id="rId3"/>
    <p:sldId id="302" r:id="rId4"/>
    <p:sldId id="258" r:id="rId5"/>
    <p:sldId id="259" r:id="rId6"/>
    <p:sldId id="310" r:id="rId7"/>
    <p:sldId id="311" r:id="rId8"/>
    <p:sldId id="312" r:id="rId9"/>
    <p:sldId id="313" r:id="rId10"/>
    <p:sldId id="261" r:id="rId11"/>
    <p:sldId id="285" r:id="rId12"/>
    <p:sldId id="315" r:id="rId13"/>
    <p:sldId id="317" r:id="rId14"/>
    <p:sldId id="314" r:id="rId15"/>
    <p:sldId id="286" r:id="rId16"/>
    <p:sldId id="316" r:id="rId17"/>
    <p:sldId id="318" r:id="rId18"/>
    <p:sldId id="289" r:id="rId19"/>
    <p:sldId id="319" r:id="rId20"/>
    <p:sldId id="320" r:id="rId21"/>
    <p:sldId id="296" r:id="rId22"/>
    <p:sldId id="297" r:id="rId23"/>
    <p:sldId id="322" r:id="rId24"/>
    <p:sldId id="323" r:id="rId25"/>
    <p:sldId id="268" r:id="rId26"/>
    <p:sldId id="269" r:id="rId27"/>
    <p:sldId id="298" r:id="rId28"/>
    <p:sldId id="301" r:id="rId29"/>
    <p:sldId id="321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FFFFFF"/>
    <a:srgbClr val="D60093"/>
    <a:srgbClr val="3333FF"/>
    <a:srgbClr val="990099"/>
    <a:srgbClr val="800080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2" d="100"/>
          <a:sy n="52" d="100"/>
        </p:scale>
        <p:origin x="16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6208-7B7A-469C-B473-2C2123EA93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12A5-8894-4E5E-AD51-2BB8A9F78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7A6F2E-B558-4540-B19F-AED4A9C55F60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6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3EB-B4A3-415A-A2B7-722D1B04FEDB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2015"/>
            <a:ext cx="7772400" cy="1468437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076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9"/>
          <p:cNvSpPr>
            <a:spLocks noChangeArrowheads="1" noChangeShapeType="1" noTextEdit="1"/>
          </p:cNvSpPr>
          <p:nvPr/>
        </p:nvSpPr>
        <p:spPr bwMode="auto">
          <a:xfrm>
            <a:off x="712788" y="1562100"/>
            <a:ext cx="7620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LỚP HỌC TRỰC TUYẾN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731" y="3733801"/>
            <a:ext cx="6377702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>
              <a:defRPr/>
            </a:pP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6005" y="4876800"/>
            <a:ext cx="2189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20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16990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57200" y="2133600"/>
            <a:ext cx="1752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81200" y="2133600"/>
            <a:ext cx="64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Bu-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hét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Các-lô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ạ.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58311" y="3124200"/>
            <a:ext cx="1699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981200" y="1022162"/>
            <a:ext cx="444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latin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sưởi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828800" y="31242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38200" y="152400"/>
            <a:ext cx="6378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làm … đoạn: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19600" y="152400"/>
            <a:ext cx="38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95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  <p:bldP spid="47117" grpId="0"/>
      <p:bldP spid="4711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/>
          <p:cNvSpPr txBox="1">
            <a:spLocks/>
          </p:cNvSpPr>
          <p:nvPr/>
        </p:nvSpPr>
        <p:spPr bwMode="auto">
          <a:xfrm>
            <a:off x="1520825" y="2563813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729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3125"/>
            <a:ext cx="853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Tóoc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la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  Bu-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ha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ma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say.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Bu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ma.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0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.Bu-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Luyện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đọc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bài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Ba-ra-ba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133600" y="259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Đu-rê-ma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057400" y="2133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Bu-ra-ti-nô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57200" y="3124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Các-lô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09800" y="304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A-li-xa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572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A-di-li-ô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133600" y="36576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lổm ngổm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57200" y="2133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Toóc-ti-la</a:t>
            </a:r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533400" y="43434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57200" y="442680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Ngài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cháu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 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mười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đồng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tiền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cháu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xin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nộp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ngay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gỗ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ấy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33400" y="5265003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Thừa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dịp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mọi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đang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hốc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mồm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ngác</a:t>
            </a:r>
            <a:r>
              <a:rPr lang="en-US" altLang="en-US" sz="240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chú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lao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ngoài</a:t>
            </a:r>
            <a:r>
              <a:rPr lang="en-US" altLang="en-US" sz="240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mũi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tên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343400" y="1752600"/>
            <a:ext cx="449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chui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mê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tín</a:t>
            </a:r>
            <a:r>
              <a:rPr lang="en-US" altLang="en-US" sz="2400" dirty="0" smtClean="0">
                <a:solidFill>
                  <a:srgbClr val="0000FF"/>
                </a:solidFill>
              </a:rPr>
              <a:t>: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ngay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dưới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mũi</a:t>
            </a:r>
            <a:r>
              <a:rPr lang="en-US" altLang="en-US" sz="2400" dirty="0" smtClean="0">
                <a:solidFill>
                  <a:srgbClr val="0000FF"/>
                </a:solidFill>
              </a:rPr>
              <a:t>: 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luồn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3186994" y="4516960"/>
            <a:ext cx="114300" cy="36423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3086100" y="5350770"/>
            <a:ext cx="114300" cy="36423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4114800" y="1464569"/>
            <a:ext cx="0" cy="2693093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0200" y="22932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quỷ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0311" y="3424535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5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55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5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  <p:bldP spid="55309" grpId="0"/>
      <p:bldP spid="55310" grpId="0"/>
      <p:bldP spid="55311" grpId="0"/>
      <p:bldP spid="55312" grpId="0"/>
      <p:bldP spid="55314" grpId="0"/>
      <p:bldP spid="55318" grpId="0"/>
      <p:bldP spid="55319" grpId="0"/>
      <p:bldP spid="23" grpId="0" animBg="1"/>
      <p:bldP spid="24" grpId="0" animBg="1"/>
      <p:bldP spid="26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/>
          <p:cNvSpPr txBox="1">
            <a:spLocks/>
          </p:cNvSpPr>
          <p:nvPr/>
        </p:nvSpPr>
        <p:spPr bwMode="auto">
          <a:xfrm>
            <a:off x="1520825" y="2563813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729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3125"/>
            <a:ext cx="853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Tóoc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la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  Bu-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ha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ma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say.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Bu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ma.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0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.Bu-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.VnTimeH" pitchFamily="34" charset="0"/>
              </a:rPr>
              <a:t>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0" name="Picture 15" descr="50616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50616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4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781800" cy="178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816199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82296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* Bu- </a:t>
            </a:r>
            <a:r>
              <a:rPr lang="en-US" altLang="en-US" sz="2800" dirty="0" err="1">
                <a:solidFill>
                  <a:srgbClr val="FF0000"/>
                </a:solidFill>
              </a:rPr>
              <a:t>ra-ti</a:t>
            </a: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nô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cần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moi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bí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mật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lão</a:t>
            </a:r>
            <a:r>
              <a:rPr lang="en-US" altLang="en-US" sz="2800" dirty="0">
                <a:solidFill>
                  <a:srgbClr val="FF0000"/>
                </a:solidFill>
              </a:rPr>
              <a:t> Ba-</a:t>
            </a:r>
            <a:r>
              <a:rPr lang="en-US" altLang="en-US" sz="2800" dirty="0" err="1">
                <a:solidFill>
                  <a:srgbClr val="FF0000"/>
                </a:solidFill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</a:rPr>
              <a:t>ba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   - Bu-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</a:rPr>
              <a:t>ti-nô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báu</a:t>
            </a:r>
            <a:r>
              <a:rPr lang="en-US" altLang="en-US" sz="2800" dirty="0">
                <a:solidFill>
                  <a:srgbClr val="0000FF"/>
                </a:solidFill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</a:rPr>
              <a:t>đâu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 err="1">
                <a:solidFill>
                  <a:srgbClr val="FF0000"/>
                </a:solidFill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bé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gỗ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biộc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lão</a:t>
            </a:r>
            <a:r>
              <a:rPr lang="en-US" altLang="en-US" sz="2800" dirty="0">
                <a:solidFill>
                  <a:srgbClr val="FF0000"/>
                </a:solidFill>
              </a:rPr>
              <a:t> Ba-</a:t>
            </a:r>
            <a:r>
              <a:rPr lang="en-US" altLang="en-US" sz="2800" dirty="0" err="1">
                <a:solidFill>
                  <a:srgbClr val="FF0000"/>
                </a:solidFill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</a:rPr>
              <a:t>ba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bí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mật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FF"/>
                </a:solidFill>
              </a:rPr>
              <a:t> 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Chú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đặt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bàn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ăn</a:t>
            </a:r>
            <a:r>
              <a:rPr lang="en-US" altLang="en-US" sz="2800" dirty="0">
                <a:solidFill>
                  <a:srgbClr val="0000FF"/>
                </a:solidFill>
              </a:rPr>
              <a:t> , </a:t>
            </a:r>
            <a:r>
              <a:rPr lang="en-US" altLang="en-US" sz="2800" dirty="0" err="1">
                <a:solidFill>
                  <a:srgbClr val="0000FF"/>
                </a:solidFill>
              </a:rPr>
              <a:t>đợi</a:t>
            </a:r>
            <a:r>
              <a:rPr lang="en-US" altLang="en-US" sz="2800" dirty="0">
                <a:solidFill>
                  <a:srgbClr val="0000FF"/>
                </a:solidFill>
              </a:rPr>
              <a:t> Ba-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uóng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</a:rPr>
              <a:t> say, </a:t>
            </a:r>
            <a:r>
              <a:rPr lang="en-US" altLang="en-US" sz="2800" dirty="0" err="1">
                <a:solidFill>
                  <a:srgbClr val="0000FF"/>
                </a:solidFill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thét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lên</a:t>
            </a:r>
            <a:r>
              <a:rPr lang="en-US" altLang="en-US" sz="2800" dirty="0">
                <a:solidFill>
                  <a:srgbClr val="0000FF"/>
                </a:solidFill>
              </a:rPr>
              <a:t> “ Ba-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</a:rPr>
              <a:t> ! </a:t>
            </a:r>
            <a:r>
              <a:rPr lang="en-US" altLang="en-US" sz="2800" dirty="0" err="1">
                <a:solidFill>
                  <a:srgbClr val="0000FF"/>
                </a:solidFill>
              </a:rPr>
              <a:t>Kho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báu</a:t>
            </a:r>
            <a:r>
              <a:rPr lang="en-US" altLang="en-US" sz="2800" dirty="0">
                <a:solidFill>
                  <a:srgbClr val="0000FF"/>
                </a:solidFill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</a:rPr>
              <a:t>đâu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ngay</a:t>
            </a:r>
            <a:r>
              <a:rPr lang="en-US" altLang="en-US" sz="2800" dirty="0">
                <a:solidFill>
                  <a:srgbClr val="0000FF"/>
                </a:solidFill>
              </a:rPr>
              <a:t>!” </a:t>
            </a:r>
            <a:r>
              <a:rPr lang="en-US" altLang="en-US" sz="2800" dirty="0" err="1">
                <a:solidFill>
                  <a:srgbClr val="0000FF"/>
                </a:solidFill>
              </a:rPr>
              <a:t>khiến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xanh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tưởng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</a:rPr>
              <a:t> ma </a:t>
            </a:r>
            <a:r>
              <a:rPr lang="en-US" altLang="en-US" sz="2800" dirty="0" err="1">
                <a:solidFill>
                  <a:srgbClr val="0000FF"/>
                </a:solidFill>
              </a:rPr>
              <a:t>quỷ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đã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mật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6250" y="304800"/>
            <a:ext cx="462915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8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6629401" y="2438402"/>
            <a:ext cx="1274763" cy="13382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290889" y="2"/>
            <a:ext cx="4598987" cy="13382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1173164" y="2"/>
            <a:ext cx="4598987" cy="13382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3449639" y="0"/>
            <a:ext cx="2225675" cy="1417638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1528764" y="0"/>
            <a:ext cx="1108075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615114" y="1008065"/>
            <a:ext cx="1274762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1257301" y="1600202"/>
            <a:ext cx="760413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4" name="WordArt 22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3419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QUY ƯỚC LỚP MÌNH</a:t>
            </a:r>
            <a:endParaRPr lang="en-GB" sz="2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+mj-lt"/>
              <a:ea typeface="+mj-lt"/>
              <a:cs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25552"/>
            <a:ext cx="9144000" cy="523989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micro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camera.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spc="-75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chat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75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spc="-75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3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8392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</a:rPr>
              <a:t>* </a:t>
            </a:r>
            <a:r>
              <a:rPr lang="en-US" altLang="en-US" sz="2200" dirty="0" err="1">
                <a:solidFill>
                  <a:srgbClr val="FF0000"/>
                </a:solidFill>
              </a:rPr>
              <a:t>Chú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bé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gỗ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gặp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điều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gì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nguy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hiểm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và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đã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thoát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thân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như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thế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nào</a:t>
            </a:r>
            <a:r>
              <a:rPr lang="en-US" altLang="en-US" sz="22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</a:rPr>
              <a:t>  </a:t>
            </a:r>
            <a:r>
              <a:rPr lang="en-US" altLang="en-US" sz="2200" dirty="0" smtClean="0">
                <a:solidFill>
                  <a:srgbClr val="0000FF"/>
                </a:solidFill>
              </a:rPr>
              <a:t>-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Cáo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>
                <a:solidFill>
                  <a:srgbClr val="0000FF"/>
                </a:solidFill>
              </a:rPr>
              <a:t>A-li-</a:t>
            </a:r>
            <a:r>
              <a:rPr lang="en-US" altLang="en-US" sz="2200" dirty="0" err="1">
                <a:solidFill>
                  <a:srgbClr val="0000FF"/>
                </a:solidFill>
              </a:rPr>
              <a:t>xa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và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mèo</a:t>
            </a:r>
            <a:r>
              <a:rPr lang="en-US" altLang="en-US" sz="2200" dirty="0">
                <a:solidFill>
                  <a:srgbClr val="0000FF"/>
                </a:solidFill>
              </a:rPr>
              <a:t> A-di-li-ô </a:t>
            </a:r>
            <a:r>
              <a:rPr lang="en-US" altLang="en-US" sz="2200" dirty="0" err="1">
                <a:solidFill>
                  <a:srgbClr val="0000FF"/>
                </a:solidFill>
              </a:rPr>
              <a:t>biết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chú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bé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gỗ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đang</a:t>
            </a:r>
            <a:r>
              <a:rPr lang="en-US" altLang="en-US" sz="2200" dirty="0">
                <a:solidFill>
                  <a:srgbClr val="0000FF"/>
                </a:solidFill>
              </a:rPr>
              <a:t> ở </a:t>
            </a:r>
            <a:r>
              <a:rPr lang="en-US" altLang="en-US" sz="2200" dirty="0" err="1">
                <a:solidFill>
                  <a:srgbClr val="0000FF"/>
                </a:solidFill>
              </a:rPr>
              <a:t>trong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bình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đất</a:t>
            </a:r>
            <a:r>
              <a:rPr lang="en-US" altLang="en-US" sz="2200" dirty="0" smtClean="0">
                <a:solidFill>
                  <a:srgbClr val="0000FF"/>
                </a:solidFill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</a:rPr>
              <a:t>đã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báo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với</a:t>
            </a:r>
            <a:r>
              <a:rPr lang="en-US" altLang="en-US" sz="2200" dirty="0">
                <a:solidFill>
                  <a:srgbClr val="0000FF"/>
                </a:solidFill>
              </a:rPr>
              <a:t> Ba -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 - </a:t>
            </a:r>
            <a:r>
              <a:rPr lang="en-US" altLang="en-US" sz="2200" dirty="0" err="1">
                <a:solidFill>
                  <a:srgbClr val="0000FF"/>
                </a:solidFill>
              </a:rPr>
              <a:t>ba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để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kiếm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tiền</a:t>
            </a:r>
            <a:r>
              <a:rPr lang="en-US" altLang="en-US" sz="2200" dirty="0" smtClean="0">
                <a:solidFill>
                  <a:srgbClr val="0000FF"/>
                </a:solidFill>
              </a:rPr>
              <a:t>. Ba-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ba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ném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bình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vỡ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xuống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sàn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vỡ</a:t>
            </a:r>
            <a:r>
              <a:rPr lang="en-US" altLang="en-US" sz="2200" dirty="0">
                <a:solidFill>
                  <a:srgbClr val="0000FF"/>
                </a:solidFill>
              </a:rPr>
              <a:t> tan</a:t>
            </a:r>
            <a:r>
              <a:rPr lang="en-US" altLang="en-US" sz="2200" dirty="0" smtClean="0">
                <a:solidFill>
                  <a:srgbClr val="0000FF"/>
                </a:solidFill>
              </a:rPr>
              <a:t>.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bò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lổm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ngổm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giữa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những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mảnh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bình</a:t>
            </a:r>
            <a:r>
              <a:rPr lang="en-US" altLang="en-US" sz="2200" dirty="0" smtClean="0">
                <a:solidFill>
                  <a:srgbClr val="0000FF"/>
                </a:solidFill>
              </a:rPr>
              <a:t>. </a:t>
            </a:r>
            <a:r>
              <a:rPr lang="en-US" altLang="en-US" sz="2200" dirty="0" err="1">
                <a:solidFill>
                  <a:srgbClr val="0000FF"/>
                </a:solidFill>
              </a:rPr>
              <a:t>Thừa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dịp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bọn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ác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đang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há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hốc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mồm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ngạc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nhiên</a:t>
            </a:r>
            <a:r>
              <a:rPr lang="en-US" altLang="en-US" sz="2200" dirty="0" smtClean="0">
                <a:solidFill>
                  <a:srgbClr val="0000FF"/>
                </a:solidFill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</a:rPr>
              <a:t>chú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lao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ra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</a:rPr>
              <a:t>ngoài</a:t>
            </a:r>
            <a:r>
              <a:rPr lang="en-US" altLang="en-US" sz="22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solidFill>
                  <a:srgbClr val="FF0000"/>
                </a:solidFill>
              </a:rPr>
              <a:t>Những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hình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ảnh</a:t>
            </a:r>
            <a:r>
              <a:rPr lang="en-US" altLang="en-US" sz="2200" dirty="0">
                <a:solidFill>
                  <a:srgbClr val="FF0000"/>
                </a:solidFill>
              </a:rPr>
              <a:t> , chi </a:t>
            </a:r>
            <a:r>
              <a:rPr lang="en-US" altLang="en-US" sz="2200" dirty="0" err="1">
                <a:solidFill>
                  <a:srgbClr val="FF0000"/>
                </a:solidFill>
              </a:rPr>
              <a:t>tiết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nào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trong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bài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em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cho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ngộ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nghĩnh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và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lí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thú</a:t>
            </a:r>
            <a:r>
              <a:rPr lang="en-US" altLang="en-US" sz="2200" dirty="0" smtClean="0">
                <a:solidFill>
                  <a:srgbClr val="FF0000"/>
                </a:solidFill>
              </a:rPr>
              <a:t>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200" dirty="0" smtClean="0">
                <a:solidFill>
                  <a:srgbClr val="0000FF"/>
                </a:solidFill>
              </a:rPr>
              <a:t> chi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2200" dirty="0" smtClean="0">
                <a:solidFill>
                  <a:srgbClr val="0000FF"/>
                </a:solidFill>
              </a:rPr>
              <a:t>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chui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chiếc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bình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đất</a:t>
            </a:r>
            <a:r>
              <a:rPr lang="en-US" altLang="en-US" sz="2200" dirty="0" smtClean="0">
                <a:solidFill>
                  <a:srgbClr val="0000FF"/>
                </a:solidFill>
              </a:rPr>
              <a:t>,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ngồi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im</a:t>
            </a:r>
            <a:r>
              <a:rPr lang="en-US" altLang="en-US" sz="2200" dirty="0" smtClean="0">
                <a:solidFill>
                  <a:srgbClr val="0000FF"/>
                </a:solidFill>
              </a:rPr>
              <a:t> thin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thít</a:t>
            </a:r>
            <a:r>
              <a:rPr lang="en-US" altLang="en-US" sz="2200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ảnh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lão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>
                <a:solidFill>
                  <a:srgbClr val="0000FF"/>
                </a:solidFill>
              </a:rPr>
              <a:t>Ba - </a:t>
            </a:r>
            <a:r>
              <a:rPr lang="en-US" altLang="en-US" sz="2200" dirty="0" err="1">
                <a:solidFill>
                  <a:srgbClr val="0000FF"/>
                </a:solidFill>
              </a:rPr>
              <a:t>ra</a:t>
            </a:r>
            <a:r>
              <a:rPr lang="en-US" altLang="en-US" sz="2200" dirty="0">
                <a:solidFill>
                  <a:srgbClr val="0000FF"/>
                </a:solidFill>
              </a:rPr>
              <a:t> - </a:t>
            </a:r>
            <a:r>
              <a:rPr lang="en-US" altLang="en-US" sz="2200" dirty="0" err="1">
                <a:solidFill>
                  <a:srgbClr val="0000FF"/>
                </a:solidFill>
              </a:rPr>
              <a:t>ba</a:t>
            </a:r>
            <a:r>
              <a:rPr lang="en-US" altLang="en-US" sz="2200" dirty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rượu</a:t>
            </a:r>
            <a:r>
              <a:rPr lang="en-US" altLang="en-US" sz="2200" dirty="0" smtClean="0">
                <a:solidFill>
                  <a:srgbClr val="0000FF"/>
                </a:solidFill>
              </a:rPr>
              <a:t> say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rồi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ngồi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hơ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bộ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râu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dài</a:t>
            </a:r>
            <a:r>
              <a:rPr lang="en-US" altLang="en-US" sz="2200" dirty="0" smtClean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ảnh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mọi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người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đang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há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hốc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mồm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nhìn</a:t>
            </a:r>
            <a:r>
              <a:rPr lang="en-US" altLang="en-US" sz="2200" dirty="0" smtClean="0">
                <a:solidFill>
                  <a:srgbClr val="0000FF"/>
                </a:solidFill>
              </a:rPr>
              <a:t>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lao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ngoài</a:t>
            </a:r>
            <a:r>
              <a:rPr lang="en-US" altLang="en-US" sz="2200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FF0000"/>
                </a:solidFill>
              </a:rPr>
              <a:t>Nhờ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sự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láu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lỉnh</a:t>
            </a:r>
            <a:r>
              <a:rPr lang="en-US" altLang="en-US" sz="2200" dirty="0" smtClean="0">
                <a:solidFill>
                  <a:srgbClr val="FF0000"/>
                </a:solidFill>
              </a:rPr>
              <a:t>,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dũng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cảm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sz="2200" dirty="0" smtClean="0">
                <a:solidFill>
                  <a:srgbClr val="FF0000"/>
                </a:solidFill>
              </a:rPr>
              <a:t> minh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mà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Bu-</a:t>
            </a:r>
            <a:r>
              <a:rPr lang="en-US" altLang="en-US" sz="2200" dirty="0" err="1">
                <a:solidFill>
                  <a:srgbClr val="FF0000"/>
                </a:solidFill>
              </a:rPr>
              <a:t>ra</a:t>
            </a:r>
            <a:r>
              <a:rPr lang="en-US" altLang="en-US" sz="2200" dirty="0">
                <a:solidFill>
                  <a:srgbClr val="FF0000"/>
                </a:solidFill>
              </a:rPr>
              <a:t>-</a:t>
            </a:r>
            <a:r>
              <a:rPr lang="en-US" altLang="en-US" sz="2200" dirty="0" err="1">
                <a:solidFill>
                  <a:srgbClr val="FF0000"/>
                </a:solidFill>
              </a:rPr>
              <a:t>ti-nô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đã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điều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bí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mật</a:t>
            </a:r>
            <a:r>
              <a:rPr lang="en-US" altLang="en-US" sz="2200" dirty="0" smtClean="0">
                <a:solidFill>
                  <a:srgbClr val="FF0000"/>
                </a:solidFill>
              </a:rPr>
              <a:t> ở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lão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Ba - </a:t>
            </a:r>
            <a:r>
              <a:rPr lang="en-US" altLang="en-US" sz="2200" dirty="0" err="1">
                <a:solidFill>
                  <a:srgbClr val="FF0000"/>
                </a:solidFill>
              </a:rPr>
              <a:t>ra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–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ba</a:t>
            </a:r>
            <a:r>
              <a:rPr lang="en-US" altLang="en-US" sz="2200" dirty="0" smtClean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dirty="0" err="1" smtClean="0">
                <a:solidFill>
                  <a:srgbClr val="0000FF"/>
                </a:solidFill>
              </a:rPr>
              <a:t>Nhờ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200" dirty="0" smtClean="0">
                <a:solidFill>
                  <a:srgbClr val="0000FF"/>
                </a:solidFill>
              </a:rPr>
              <a:t> minh Bu-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ti-nô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đã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biết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được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điều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bí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mật</a:t>
            </a:r>
            <a:r>
              <a:rPr lang="en-US" altLang="en-US" sz="2200" dirty="0" smtClean="0">
                <a:solidFill>
                  <a:srgbClr val="0000FF"/>
                </a:solidFill>
              </a:rPr>
              <a:t> ở 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lão</a:t>
            </a:r>
            <a:r>
              <a:rPr lang="en-US" altLang="en-US" sz="2200" dirty="0" smtClean="0">
                <a:solidFill>
                  <a:srgbClr val="0000FF"/>
                </a:solidFill>
              </a:rPr>
              <a:t> Ba-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2200" dirty="0" smtClean="0">
                <a:solidFill>
                  <a:srgbClr val="0000FF"/>
                </a:solidFill>
              </a:rPr>
              <a:t>-</a:t>
            </a:r>
            <a:r>
              <a:rPr lang="en-US" altLang="en-US" sz="2200" dirty="0" err="1" smtClean="0">
                <a:solidFill>
                  <a:srgbClr val="0000FF"/>
                </a:solidFill>
              </a:rPr>
              <a:t>ba</a:t>
            </a:r>
            <a:r>
              <a:rPr lang="en-US" altLang="en-US" sz="2200" dirty="0" smtClean="0">
                <a:solidFill>
                  <a:srgbClr val="0000FF"/>
                </a:solidFill>
              </a:rPr>
              <a:t>.</a:t>
            </a:r>
            <a:endParaRPr lang="en-US" alt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30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9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9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 nói lên điều gì?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83451"/>
            <a:ext cx="80772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Nhờ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trí thông minh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Bu-ra-ti-nô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đã biết được điều bí mật về nơi cất kho báu ở lão Ba-ra-ba.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8345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20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25908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     Chu Thị Soa – Hải Châu- Đà Nẵng</a:t>
            </a:r>
          </a:p>
        </p:txBody>
      </p:sp>
      <p:pic>
        <p:nvPicPr>
          <p:cNvPr id="16387" name="Picture 2" descr="deca04cb79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5"/>
          <p:cNvSpPr txBox="1">
            <a:spLocks noChangeArrowheads="1"/>
          </p:cNvSpPr>
          <p:nvPr/>
        </p:nvSpPr>
        <p:spPr bwMode="auto">
          <a:xfrm>
            <a:off x="2324100" y="2225675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</a:rPr>
              <a:t>    Phép trừ</a:t>
            </a:r>
          </a:p>
        </p:txBody>
      </p:sp>
      <p:sp>
        <p:nvSpPr>
          <p:cNvPr id="16389" name="Text Box 45"/>
          <p:cNvSpPr txBox="1">
            <a:spLocks noChangeArrowheads="1"/>
          </p:cNvSpPr>
          <p:nvPr/>
        </p:nvSpPr>
        <p:spPr bwMode="auto">
          <a:xfrm>
            <a:off x="2133600" y="1135063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 MÔN TOÁN TUẦN 6</a:t>
            </a:r>
          </a:p>
        </p:txBody>
      </p:sp>
      <p:sp>
        <p:nvSpPr>
          <p:cNvPr id="16390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CHU THỊ SOA</a:t>
            </a:r>
          </a:p>
        </p:txBody>
      </p:sp>
      <p:pic>
        <p:nvPicPr>
          <p:cNvPr id="16391" name="Picture 4" descr="E:\GIAO AN LOP 4\HINH DONG PP\khung hinh\khung hinh dep\khung anh 1\1 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512762" y="2286000"/>
            <a:ext cx="7793038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72400" y="5638800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" y="381000"/>
            <a:ext cx="8458200" cy="63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en-US" sz="2800" b="1" dirty="0">
              <a:solidFill>
                <a:srgbClr val="0000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599907" y="3428206"/>
            <a:ext cx="6858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72400" y="5638800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" y="460752"/>
            <a:ext cx="8458200" cy="63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en-US" sz="2800" b="1" dirty="0">
              <a:solidFill>
                <a:srgbClr val="0000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599907" y="3428206"/>
            <a:ext cx="6858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77000" y="2895600"/>
            <a:ext cx="114300" cy="36423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524933" y="3886200"/>
            <a:ext cx="7239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" y="1676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62844" y="454818"/>
            <a:ext cx="807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Bu-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moi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Ba-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-ha?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A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B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nguồn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09600" y="3886200"/>
            <a:ext cx="777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D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A-li-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79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04800" y="439738"/>
            <a:ext cx="8458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(Bu-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A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B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C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D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513644" y="4200878"/>
            <a:ext cx="7239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4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1000" y="990600"/>
            <a:ext cx="8382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6000" b="1" dirty="0" smtClean="0">
              <a:solidFill>
                <a:srgbClr val="0000FF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Chuẩn</a:t>
            </a:r>
            <a:r>
              <a:rPr lang="en-US" sz="6000" b="1" dirty="0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bị</a:t>
            </a:r>
            <a:r>
              <a:rPr lang="en-US" sz="6000" b="1" dirty="0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bài</a:t>
            </a:r>
            <a:endParaRPr lang="en-US" sz="6000" b="1" dirty="0" smtClean="0"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Rất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nhiều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mặt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trăng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53345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4505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5060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  <a:cs typeface="Arial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 descr="31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1201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807720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+mj-lt"/>
                <a:cs typeface="Arial"/>
              </a:rPr>
              <a:t>Chúc các em chăm ngoan - học giỏi</a:t>
            </a:r>
            <a:endParaRPr lang="en-GB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+mj-lt"/>
              <a:cs typeface="Arial"/>
            </a:endParaRPr>
          </a:p>
        </p:txBody>
      </p:sp>
      <p:pic>
        <p:nvPicPr>
          <p:cNvPr id="15366" name="Picture 7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8100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2000232" y="2214554"/>
            <a:ext cx="51339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61244" y="1143000"/>
            <a:ext cx="8610600" cy="1219200"/>
          </a:xfrm>
          <a:prstGeom prst="wedgeRoundRectCallout">
            <a:avLst>
              <a:gd name="adj1" fmla="val -43750"/>
              <a:gd name="adj2" fmla="val 35306"/>
              <a:gd name="adj3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849" y="304800"/>
            <a:ext cx="3180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511" y="246322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26618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9409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228600" y="2502932"/>
            <a:ext cx="8763000" cy="41208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17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 -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GB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5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6" name="Picture 28" descr="Cuốn Sách Trang Đọc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460625"/>
            <a:ext cx="58642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 rot="5400000">
            <a:off x="-3353593" y="3428206"/>
            <a:ext cx="685800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077200" y="5562600"/>
            <a:ext cx="6858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05200" y="695980"/>
            <a:ext cx="1965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0" y="1305580"/>
            <a:ext cx="6205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286000" y="3854450"/>
            <a:ext cx="2198688" cy="869950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</a:p>
          <a:p>
            <a:pPr algn="ctr"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06" name="TextBox 3"/>
          <p:cNvSpPr txBox="1">
            <a:spLocks noChangeArrowheads="1"/>
          </p:cNvSpPr>
          <p:nvPr/>
        </p:nvSpPr>
        <p:spPr bwMode="auto">
          <a:xfrm>
            <a:off x="3505200" y="2895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38800" y="1900535"/>
            <a:ext cx="2914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8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7620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73125"/>
            <a:ext cx="853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Bu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Tóoc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la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  Bu-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ha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- ma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“ Ba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say.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Bu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ma.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ma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19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23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.Bu-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e606a4ce4378e74a3d34d77261e92d3b9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2283</Words>
  <Application>Microsoft Office PowerPoint</Application>
  <PresentationFormat>On-screen Show (4:3)</PresentationFormat>
  <Paragraphs>162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.VnTimeH</vt:lpstr>
      <vt:lpstr>Arial</vt:lpstr>
      <vt:lpstr>Calibri</vt:lpstr>
      <vt:lpstr>HP001 5Ha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HT81</cp:lastModifiedBy>
  <cp:revision>84</cp:revision>
  <dcterms:created xsi:type="dcterms:W3CDTF">2015-11-30T01:25:19Z</dcterms:created>
  <dcterms:modified xsi:type="dcterms:W3CDTF">2021-12-18T13:33:11Z</dcterms:modified>
</cp:coreProperties>
</file>