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9"/>
  </p:notesMasterIdLst>
  <p:sldIdLst>
    <p:sldId id="376" r:id="rId2"/>
    <p:sldId id="377" r:id="rId3"/>
    <p:sldId id="379" r:id="rId4"/>
    <p:sldId id="334" r:id="rId5"/>
    <p:sldId id="381" r:id="rId6"/>
    <p:sldId id="372" r:id="rId7"/>
    <p:sldId id="350" r:id="rId8"/>
    <p:sldId id="352" r:id="rId9"/>
    <p:sldId id="382" r:id="rId10"/>
    <p:sldId id="357" r:id="rId11"/>
    <p:sldId id="384" r:id="rId12"/>
    <p:sldId id="358" r:id="rId13"/>
    <p:sldId id="386" r:id="rId14"/>
    <p:sldId id="353" r:id="rId15"/>
    <p:sldId id="387" r:id="rId16"/>
    <p:sldId id="359" r:id="rId17"/>
    <p:sldId id="360" r:id="rId18"/>
    <p:sldId id="361" r:id="rId19"/>
    <p:sldId id="362" r:id="rId20"/>
    <p:sldId id="373" r:id="rId21"/>
    <p:sldId id="374" r:id="rId22"/>
    <p:sldId id="388" r:id="rId23"/>
    <p:sldId id="280" r:id="rId24"/>
    <p:sldId id="342" r:id="rId25"/>
    <p:sldId id="340" r:id="rId26"/>
    <p:sldId id="365" r:id="rId27"/>
    <p:sldId id="309" r:id="rId28"/>
  </p:sldIdLst>
  <p:sldSz cx="12344400" cy="6950075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512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024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53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2049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56230" algn="l" defTabSz="11024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307476" algn="l" defTabSz="11024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58722" algn="l" defTabSz="11024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409968" algn="l" defTabSz="110249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9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707" autoAdjust="0"/>
  </p:normalViewPr>
  <p:slideViewPr>
    <p:cSldViewPr>
      <p:cViewPr varScale="1">
        <p:scale>
          <a:sx n="82" d="100"/>
          <a:sy n="82" d="100"/>
        </p:scale>
        <p:origin x="-180" y="-96"/>
      </p:cViewPr>
      <p:guideLst>
        <p:guide orient="horz" pos="2189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8542B0-F584-46D4-86CC-8B0B24D9A92D}" type="datetimeFigureOut">
              <a:rPr lang="en-US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2E1304-637B-4F2D-90BE-4C8FA7FF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1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12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249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37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498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6230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7476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8722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9968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E1304-637B-4F2D-90BE-4C8FA7FF1E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E1304-637B-4F2D-90BE-4C8FA7FF1E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18837"/>
            <a:ext cx="12344400" cy="303123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9188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87921"/>
            <a:ext cx="12344400" cy="23166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21684"/>
            <a:ext cx="12344400" cy="517394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120381"/>
            <a:ext cx="7609964" cy="89396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2"/>
                </a:solidFill>
              </a:defRPr>
            </a:lvl1pPr>
            <a:lvl2pPr marL="55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CC06D-3DA6-4007-82B7-DDF6EDA540CA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311EC-92E0-4A1B-95BC-D48AFA891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74344"/>
            <a:ext cx="9686724" cy="1817242"/>
          </a:xfrm>
          <a:effectLst/>
        </p:spPr>
        <p:txBody>
          <a:bodyPr>
            <a:noAutofit/>
          </a:bodyPr>
          <a:lstStyle>
            <a:lvl1pPr marL="771744" indent="-551246" algn="l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41340"/>
            <a:ext cx="8641080" cy="35213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B2EA4-D490-4861-84E9-6A4B54BB44D3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797C6-2F65-4E07-8D40-48DA49A705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81572"/>
            <a:ext cx="2777490" cy="530866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41341"/>
            <a:ext cx="6519537" cy="49604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12BDC-5842-4F98-8DC0-5273B844F623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51269-83AA-474A-8CF2-C2F04EF3C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61311-2744-4686-9E43-0246B324BA8B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F6AD4-5CFE-44C0-8BF7-0D7FC2F80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41342"/>
            <a:ext cx="8641080" cy="3521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18837"/>
            <a:ext cx="12344400" cy="303123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9188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87921"/>
            <a:ext cx="12344400" cy="23166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21684"/>
            <a:ext cx="12344400" cy="517394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3" y="2201818"/>
            <a:ext cx="8054999" cy="2455882"/>
          </a:xfrm>
          <a:effectLst/>
        </p:spPr>
        <p:txBody>
          <a:bodyPr anchor="b"/>
          <a:lstStyle>
            <a:lvl1pPr algn="r">
              <a:defRPr sz="5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69371"/>
            <a:ext cx="8060167" cy="84667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5512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7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9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2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7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9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4A57F-D14E-4A81-99C5-B1E71FB7084E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98E95-9671-4C12-BCFA-2C7C4AA58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0CAEA-B0A6-47C6-89E6-66743A68847A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49721-B51E-46DF-BD68-78267D0658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41340"/>
            <a:ext cx="4518050" cy="3521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41342"/>
            <a:ext cx="4518050" cy="3521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41342"/>
            <a:ext cx="4518050" cy="64835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19128"/>
            <a:ext cx="4518050" cy="27800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41342"/>
            <a:ext cx="4518050" cy="64835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marL="0" lvl="0" indent="0" algn="ctr" defTabSz="1102492" rtl="0" eaLnBrk="1" latinLnBrk="0" hangingPunct="1">
              <a:spcBef>
                <a:spcPct val="20000"/>
              </a:spcBef>
              <a:spcAft>
                <a:spcPts val="36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417815"/>
            <a:ext cx="4518050" cy="27800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FDB7E-2F80-43B4-8041-C3112324182E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A842-789F-4505-9568-C190B2F25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AA7D2-B953-444E-AA76-0EC224301471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CCCE6-E2FA-48C7-A1C4-10F31F6367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E9E56-E60B-40A0-95BB-55E9754B05A7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E6D34-5431-40AC-B9DF-027E3442C6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39469"/>
            <a:ext cx="4908715" cy="1275389"/>
          </a:xfrm>
          <a:effectLst/>
        </p:spPr>
        <p:txBody>
          <a:bodyPr anchor="b">
            <a:noAutofit/>
          </a:bodyPr>
          <a:lstStyle>
            <a:lvl1pPr marL="275623" indent="-275623" algn="l">
              <a:defRPr sz="3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41341"/>
            <a:ext cx="5423065" cy="4960446"/>
          </a:xfrm>
        </p:spPr>
        <p:txBody>
          <a:bodyPr anchor="ctr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3" y="3544763"/>
            <a:ext cx="4574691" cy="2168243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FE934-0979-4E7D-BADA-6B401E7889AF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0E677-6CAF-4DC2-8DB2-A68FFA3B00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18837"/>
            <a:ext cx="12344400" cy="303123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9188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87921"/>
            <a:ext cx="12344400" cy="23166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21684"/>
            <a:ext cx="12344400" cy="517394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6" y="1158346"/>
            <a:ext cx="5554980" cy="316980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00"/>
            </a:lvl1pPr>
            <a:lvl2pPr marL="551246" indent="0">
              <a:buNone/>
              <a:defRPr sz="3400"/>
            </a:lvl2pPr>
            <a:lvl3pPr marL="1102492" indent="0">
              <a:buNone/>
              <a:defRPr sz="2900"/>
            </a:lvl3pPr>
            <a:lvl4pPr marL="1653738" indent="0">
              <a:buNone/>
              <a:defRPr sz="2400"/>
            </a:lvl4pPr>
            <a:lvl5pPr marL="2204984" indent="0">
              <a:buNone/>
              <a:defRPr sz="2400"/>
            </a:lvl5pPr>
            <a:lvl6pPr marL="2756230" indent="0">
              <a:buNone/>
              <a:defRPr sz="2400"/>
            </a:lvl6pPr>
            <a:lvl7pPr marL="3307476" indent="0">
              <a:buNone/>
              <a:defRPr sz="2400"/>
            </a:lvl7pPr>
            <a:lvl8pPr marL="3858722" indent="0">
              <a:buNone/>
              <a:defRPr sz="2400"/>
            </a:lvl8pPr>
            <a:lvl9pPr marL="4409968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7" y="1024052"/>
            <a:ext cx="4987054" cy="2192061"/>
          </a:xfrm>
        </p:spPr>
        <p:txBody>
          <a:bodyPr anchor="b"/>
          <a:lstStyle>
            <a:lvl1pPr marL="220498" indent="-220498">
              <a:buFont typeface="Georgia" pitchFamily="18" charset="0"/>
              <a:buChar char="*"/>
              <a:defRPr sz="19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CFAA1-66AD-4C91-805C-B4DF775B2CEE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D318B-EE4E-4B6A-8CBC-99D36BD7B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524360"/>
            <a:ext cx="8617776" cy="1158346"/>
          </a:xfrm>
        </p:spPr>
        <p:txBody>
          <a:bodyPr anchor="b">
            <a:noAutofit/>
          </a:bodyPr>
          <a:lstStyle>
            <a:lvl1pPr algn="l"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73945"/>
            <a:ext cx="12344400" cy="177613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7394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8897"/>
            <a:ext cx="12344400" cy="23166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21684"/>
            <a:ext cx="12344400" cy="517394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430868"/>
            <a:ext cx="8791890" cy="1158346"/>
          </a:xfrm>
          <a:prstGeom prst="rect">
            <a:avLst/>
          </a:prstGeom>
          <a:effectLst/>
        </p:spPr>
        <p:txBody>
          <a:bodyPr vert="horz" lIns="110249" tIns="55125" rIns="110249" bIns="55125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42091"/>
            <a:ext cx="8641080" cy="3521371"/>
          </a:xfrm>
          <a:prstGeom prst="rect">
            <a:avLst/>
          </a:prstGeom>
        </p:spPr>
        <p:txBody>
          <a:bodyPr vert="horz" lIns="110249" tIns="55125" rIns="110249" bIns="551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0" y="6255068"/>
            <a:ext cx="339471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689337-13A4-4C01-B8D5-28BF25149D4C}" type="datetimeFigureOut">
              <a:rPr lang="en-US" smtClean="0"/>
              <a:pPr>
                <a:defRPr/>
              </a:pPr>
              <a:t>2021-11-15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255068"/>
            <a:ext cx="4526281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0" y="6255068"/>
            <a:ext cx="246888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86A88C5-DC9C-4CB0-9803-C4C190B0C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marL="385872" indent="-385872" algn="r" defTabSz="110249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5623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1495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92243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990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75788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06536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70358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56230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20053" indent="-220498" algn="l" defTabSz="1102492" rtl="0" eaLnBrk="1" latinLnBrk="0" hangingPunct="1">
        <a:spcBef>
          <a:spcPct val="20000"/>
        </a:spcBef>
        <a:spcAft>
          <a:spcPts val="36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Content Placeholder 3" descr="ANH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8610" y="1776130"/>
            <a:ext cx="11315700" cy="3243368"/>
          </a:xfrm>
          <a:prstGeom prst="rect">
            <a:avLst/>
          </a:prstGeom>
          <a:noFill/>
        </p:spPr>
        <p:txBody>
          <a:bodyPr spcFirstLastPara="1" lIns="110249" tIns="55125" rIns="110249" bIns="55125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65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5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4A6</a:t>
            </a:r>
            <a:endParaRPr lang="en-US" sz="65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78637"/>
            <a:ext cx="12344400" cy="1711765"/>
          </a:xfrm>
          <a:prstGeom prst="rect">
            <a:avLst/>
          </a:prstGeom>
          <a:noFill/>
        </p:spPr>
        <p:txBody>
          <a:bodyPr lIns="110249" tIns="55125" rIns="110249" bIns="55125">
            <a:spAutoFit/>
          </a:bodyPr>
          <a:lstStyle/>
          <a:p>
            <a:pPr algn="ctr">
              <a:defRPr/>
            </a:pPr>
            <a:r>
              <a:rPr lang="vi-VN" sz="6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Vietnamese:</a:t>
            </a:r>
            <a:endParaRPr lang="en-US" sz="6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9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12B</a:t>
            </a:r>
            <a:r>
              <a:rPr lang="vi-VN" sz="3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vi-VN" sz="3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Lesson 1)</a:t>
            </a:r>
            <a:endParaRPr lang="en-US" sz="39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180" y="2625584"/>
            <a:ext cx="9361170" cy="1590734"/>
          </a:xfrm>
          <a:prstGeom prst="rect">
            <a:avLst/>
          </a:prstGeom>
          <a:noFill/>
        </p:spPr>
        <p:txBody>
          <a:bodyPr wrap="none" lIns="110249" tIns="55125" rIns="110249" bIns="55125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800" b="1" spc="6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Welcome back teachers visit</a:t>
            </a:r>
          </a:p>
          <a:p>
            <a:pPr algn="ctr">
              <a:defRPr/>
            </a:pPr>
            <a:r>
              <a:rPr lang="en-US" sz="5800" b="1" spc="6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class to attend class </a:t>
            </a:r>
            <a:r>
              <a:rPr lang="en-US" sz="5800" b="1" spc="6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4A6</a:t>
            </a:r>
            <a:r>
              <a:rPr lang="en-US" sz="5800" b="1" spc="6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092" y="5405614"/>
            <a:ext cx="11090908" cy="949059"/>
          </a:xfrm>
          <a:prstGeom prst="rect">
            <a:avLst/>
          </a:prstGeom>
          <a:noFill/>
        </p:spPr>
        <p:txBody>
          <a:bodyPr wrap="none" lIns="110249" tIns="55125" rIns="110249" bIns="55125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468880" y="849454"/>
            <a:ext cx="884682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057400" y="1922533"/>
            <a:ext cx="946404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720090" y="-38527"/>
            <a:ext cx="11212830" cy="6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http://vnexpress.net/Files/Subject/3B/9F/31/17/TO-1.jp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" y="617784"/>
            <a:ext cx="5400675" cy="278003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0" descr="vua tầu thủy Bạch Thái Buoi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514350" y="3915226"/>
            <a:ext cx="5452110" cy="2548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gb" descr="http://t1.gstatic.com/images?q=tbn:7dIZ83kdN3q7RM::&amp;t=1&amp;usg=__d6DN_MiIcyGg7JkW1j8nYcpDGtM="/>
          <p:cNvPicPr>
            <a:picLocks noGr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480810" y="617784"/>
            <a:ext cx="5246370" cy="278003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Content Placeholder 11" descr="ông trăng thả diề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0" y="3903651"/>
            <a:ext cx="5349240" cy="2548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3394710" y="3397815"/>
            <a:ext cx="5760720" cy="48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0" y="6485840"/>
            <a:ext cx="5863590" cy="48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7179055" y="6517660"/>
            <a:ext cx="4423410" cy="48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6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  <p:bldP spid="7178" grpId="0"/>
      <p:bldP spid="7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03437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Vin-xi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Danh họa người I-ta-li-a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89237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Dày công luyện tập, không nề hà vất vả.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ải xuố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37"/>
            <a:ext cx="2209800" cy="11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9383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3. Đọc từ ngữ và lời giải nghĩa.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51237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Kiệt xuất: Có tài năng, giá trị nổi bật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851660" y="463339"/>
            <a:ext cx="936117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057400" y="0"/>
            <a:ext cx="7920990" cy="6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t2.gstatic.com/images?q=tbn:WcVidUmYAxVwPM::&amp;t=1&amp;usg=__0k1yddZzIIW03EqmRk0SKLaVX5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0" y="657502"/>
            <a:ext cx="7509510" cy="54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82190" y="5982234"/>
            <a:ext cx="8126730" cy="100387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tuanvietnam.net/assets/images/DaituongVNGi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725106"/>
            <a:ext cx="7612380" cy="54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0" y="4092823"/>
            <a:ext cx="246888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590800" y="6392472"/>
            <a:ext cx="6892290" cy="5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00" b="1" dirty="0" err="1">
                <a:solidFill>
                  <a:srgbClr val="FF0000"/>
                </a:solidFill>
              </a:rPr>
              <a:t>Đại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tướng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Võ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Nguyên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Giáp</a:t>
            </a:r>
            <a:endParaRPr lang="en-US" sz="2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8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6" grpId="1" animBg="1"/>
      <p:bldP spid="123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03437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Vin-xi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Danh họa người I-ta-li-a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89237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Dày công luyện tập, không nề hà vất vả.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ải xuố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37"/>
            <a:ext cx="2209800" cy="11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9383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3. Đọc từ ngữ và lời giải nghĩa.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51237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Kiệt xuất: Có tài năng, giá trị nổi bật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675" y="4220637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Thời đại Phục hưng: Thời kì có những tiến bộ vượt bậc về văn hóa, khoa học, kinh tế và xã hội ở châu Âu, từ thế kỉ XV đến thế kỉ XVI.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160270" y="1"/>
            <a:ext cx="874395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028700" y="194164"/>
            <a:ext cx="10801350" cy="6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Duom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" y="960437"/>
            <a:ext cx="10801351" cy="4717881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5112" y="5849004"/>
            <a:ext cx="4972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Santa Maria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4164" y="5854098"/>
            <a:ext cx="3132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Pari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" y="945058"/>
            <a:ext cx="10801351" cy="4733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5989637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Tháp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nghiêng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PISA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" name="Picture 13" descr="Hình bài viết Versailles - lâu đài đẹp nhất thế gi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" y="960437"/>
            <a:ext cx="10801351" cy="4648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55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151437"/>
            <a:ext cx="1013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Thảo luận, trả lời câu hỏi.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238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427037"/>
            <a:ext cx="1013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Cùng luyện đọc.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70037"/>
            <a:ext cx="11963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Bài đọc được chia làm mấy đoạn? Đó là những đoạn nào?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179637"/>
            <a:ext cx="12115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Bài đọc được chia làm 4 đoạn. </a:t>
            </a:r>
          </a:p>
          <a:p>
            <a:pPr>
              <a:buFontTx/>
              <a:buChar char="-"/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 1 từ đầu 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tỏ vẻ chán ngán.</a:t>
            </a:r>
          </a:p>
          <a:p>
            <a:pPr>
              <a:buFontTx/>
              <a:buChar char="-"/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Đoạn 2 từ Thầy Vê-rô-ki-ô bèn bảo 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khổ công mới được.</a:t>
            </a:r>
          </a:p>
          <a:p>
            <a:pPr>
              <a:buFontTx/>
              <a:buChar char="-"/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Đoạn 3 từ Thầy lại nói 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miệt mài tập vẽ.</a:t>
            </a:r>
          </a:p>
          <a:p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Đoạn 4 từ sau nhiều năm đến hết.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057400" y="308893"/>
            <a:ext cx="915543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15616" y="954757"/>
            <a:ext cx="8831580" cy="6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Trả lời câu hỏi: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05000" y="1951037"/>
            <a:ext cx="8923020" cy="665324"/>
          </a:xfrm>
          <a:prstGeom prst="rect">
            <a:avLst/>
          </a:prstGeom>
          <a:solidFill>
            <a:srgbClr val="F1B5E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294" name="Picture 11" descr="bar_ba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514"/>
            <a:ext cx="12344400" cy="5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219200" y="2941637"/>
            <a:ext cx="10595610" cy="1930576"/>
          </a:xfrm>
          <a:prstGeom prst="cloudCallout">
            <a:avLst>
              <a:gd name="adj1" fmla="val -39659"/>
              <a:gd name="adj2" fmla="val -64972"/>
            </a:avLst>
          </a:prstGeom>
          <a:gradFill rotWithShape="1">
            <a:gsLst>
              <a:gs pos="0">
                <a:srgbClr val="F1B5EE"/>
              </a:gs>
              <a:gs pos="50000">
                <a:srgbClr val="ABF3F3"/>
              </a:gs>
              <a:gs pos="100000">
                <a:srgbClr val="F1B5E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10249" tIns="55125" rIns="110249" bIns="55125"/>
          <a:lstStyle/>
          <a:p>
            <a:r>
              <a:rPr lang="en-US" sz="3400" dirty="0"/>
              <a:t>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Lê-nô-nác-đô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72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4837"/>
            <a:ext cx="1085850" cy="7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23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37310" y="1"/>
            <a:ext cx="987552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3316" name="Picture 11" descr="bar_ba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514"/>
            <a:ext cx="12344400" cy="5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87624" y="1458813"/>
            <a:ext cx="10698480" cy="1219322"/>
          </a:xfrm>
          <a:prstGeom prst="rect">
            <a:avLst/>
          </a:prstGeom>
          <a:solidFill>
            <a:srgbClr val="F1B5E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/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27584" y="234677"/>
            <a:ext cx="4217670" cy="6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u="sng" dirty="0" err="1">
                <a:solidFill>
                  <a:srgbClr val="FF0000"/>
                </a:solidFill>
              </a:rPr>
              <a:t>Tìm</a:t>
            </a:r>
            <a:r>
              <a:rPr lang="en-US" sz="3400" b="1" u="sng" dirty="0">
                <a:solidFill>
                  <a:srgbClr val="FF0000"/>
                </a:solidFill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</a:rPr>
              <a:t>hiểu</a:t>
            </a:r>
            <a:r>
              <a:rPr lang="en-US" sz="3400" b="1" u="sng" dirty="0">
                <a:solidFill>
                  <a:srgbClr val="FF0000"/>
                </a:solidFill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</a:rPr>
              <a:t>bài</a:t>
            </a:r>
            <a:r>
              <a:rPr lang="en-US" sz="3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6393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7"/>
            <a:ext cx="914400" cy="98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52400" y="3322637"/>
            <a:ext cx="12192000" cy="2273424"/>
          </a:xfrm>
          <a:prstGeom prst="cloudCallout">
            <a:avLst>
              <a:gd name="adj1" fmla="val -37213"/>
              <a:gd name="adj2" fmla="val -73494"/>
            </a:avLst>
          </a:prstGeom>
          <a:gradFill rotWithShape="1">
            <a:gsLst>
              <a:gs pos="0">
                <a:srgbClr val="F1B5EE"/>
              </a:gs>
              <a:gs pos="50000">
                <a:srgbClr val="ABF3F3"/>
              </a:gs>
              <a:gs pos="100000">
                <a:srgbClr val="F1B5E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10249" tIns="55125" rIns="110249" bIns="55125"/>
          <a:lstStyle/>
          <a:p>
            <a:r>
              <a:rPr lang="en-US" sz="3400" dirty="0"/>
              <a:t>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="" xmlns:p14="http://schemas.microsoft.com/office/powerpoint/2010/main" val="9029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645920" y="308893"/>
            <a:ext cx="987552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22960" y="0"/>
            <a:ext cx="10904220" cy="6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 dirty="0"/>
              <a:t>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1" descr="bar_ba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514"/>
            <a:ext cx="12344400" cy="5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637"/>
            <a:ext cx="87249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57200" y="2250901"/>
            <a:ext cx="11658600" cy="3048000"/>
          </a:xfrm>
          <a:prstGeom prst="cloudCallout">
            <a:avLst>
              <a:gd name="adj1" fmla="val -41188"/>
              <a:gd name="adj2" fmla="val -79064"/>
            </a:avLst>
          </a:prstGeom>
          <a:gradFill rotWithShape="1">
            <a:gsLst>
              <a:gs pos="0">
                <a:srgbClr val="F1B5EE"/>
              </a:gs>
              <a:gs pos="50000">
                <a:srgbClr val="ABF3F3"/>
              </a:gs>
              <a:gs pos="100000">
                <a:srgbClr val="F1B5E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10249" tIns="55125" rIns="110249" bIns="55125"/>
          <a:lstStyle/>
          <a:p>
            <a:r>
              <a:rPr lang="en-US" sz="3400" dirty="0"/>
              <a:t>    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Thầy cho học trò vẽ trứng để biết cách quan sát mọi sự vật một cách cụ thể tỉ mỉ, miêu tả nó trên giấy vẽ chính xác.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059632" y="594717"/>
            <a:ext cx="11007090" cy="665324"/>
          </a:xfrm>
          <a:prstGeom prst="rect">
            <a:avLst/>
          </a:prstGeom>
          <a:solidFill>
            <a:srgbClr val="F1B5E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40371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954530" y="1"/>
            <a:ext cx="915543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11" descr="bar_ba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514"/>
            <a:ext cx="12344400" cy="5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"/>
            <a:ext cx="1024890" cy="69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0" y="1265237"/>
            <a:ext cx="12344400" cy="5532438"/>
          </a:xfrm>
          <a:prstGeom prst="cloudCallout">
            <a:avLst>
              <a:gd name="adj1" fmla="val -27561"/>
              <a:gd name="adj2" fmla="val -54442"/>
            </a:avLst>
          </a:prstGeom>
          <a:gradFill rotWithShape="1">
            <a:gsLst>
              <a:gs pos="0">
                <a:srgbClr val="F1B5EE"/>
              </a:gs>
              <a:gs pos="50000">
                <a:srgbClr val="ABF3F3"/>
              </a:gs>
              <a:gs pos="100000">
                <a:srgbClr val="F1B5E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10249" tIns="55125" rIns="110249" bIns="55125"/>
          <a:lstStyle/>
          <a:p>
            <a:pPr algn="just"/>
            <a:r>
              <a:rPr lang="en-US" sz="3400" dirty="0"/>
              <a:t>      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+ Lê-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ô-nác-đô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đa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Vin-xi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trở thành danh hoạ kiệt xuất, tác phẩm của ông được trưng bày trân trọng ở nhiều bảo tàng lớn, là niềm tự hào của toàn nhân loại. Ông đồng thời là còn là nhà điêu khắc, kiến trúc sư, kĩ sư, nhà bác học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14400" y="198437"/>
            <a:ext cx="11007090" cy="665324"/>
          </a:xfrm>
          <a:prstGeom prst="rect">
            <a:avLst/>
          </a:prstGeom>
          <a:solidFill>
            <a:srgbClr val="F1B5E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38795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 , November  16 </a:t>
            </a:r>
            <a:r>
              <a:rPr lang="en-US" sz="3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Vietnamese:</a:t>
            </a:r>
            <a:endParaRPr lang="vi-VN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295400" y="1493837"/>
            <a:ext cx="6096000" cy="2133600"/>
          </a:xfrm>
          <a:prstGeom prst="cloudCallout">
            <a:avLst>
              <a:gd name="adj1" fmla="val 40117"/>
              <a:gd name="adj2" fmla="val 538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3170237"/>
            <a:ext cx="457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 Tôi làm vua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35362"/>
            <a:ext cx="12097344" cy="6552728"/>
          </a:xfrm>
        </p:spPr>
        <p:txBody>
          <a:bodyPr/>
          <a:lstStyle/>
          <a:p>
            <a:pPr marL="55125" indent="0">
              <a:buNone/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Hỏi-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đáp:</a:t>
            </a:r>
            <a:endParaRPr lang="vi-VN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Hỏi: - Lê-ô-nác-đô đa Vin-xi thành đạt như thế nào?</a:t>
            </a:r>
          </a:p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Đáp: - ...</a:t>
            </a:r>
          </a:p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Hỏi: - Theo bạn, nguyên nhân nào khiến Lê-ô-nác-đô đa Vin-xi trở thành họa sĩ nổi tiếng?</a:t>
            </a:r>
          </a:p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Đáp: - ...</a:t>
            </a:r>
          </a:p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Hỏi: - Trong các nguyên nhân đó, nguyên nhân nào là quan trọng nhất?</a:t>
            </a:r>
          </a:p>
          <a:p>
            <a:pPr algn="just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Đáp: - ...</a:t>
            </a:r>
          </a:p>
          <a:p>
            <a:pPr marL="55125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125" indent="0">
              <a:buNone/>
            </a:pPr>
            <a:endParaRPr lang="vi-VN" dirty="0" smtClean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1150" cy="1036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6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769"/>
            <a:ext cx="12344400" cy="6787406"/>
          </a:xfrm>
        </p:spPr>
        <p:txBody>
          <a:bodyPr>
            <a:normAutofit/>
          </a:bodyPr>
          <a:lstStyle/>
          <a:p>
            <a:pPr marL="55125" indent="0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6. Hỏi- đáp.</a:t>
            </a:r>
          </a:p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Hỏi: - Lê-ô-nác-đô đa Vin-xi thành đạt như thế nào?</a:t>
            </a:r>
          </a:p>
          <a:p>
            <a:pPr algn="just"/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Đáp: - Lê-ô-nác-đô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 Vin-xi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trở thành nhà danh họa kiệt xuất. Các tác phẩm của ông được trân trọng trưng bày ở nhiều bảo tàng lớn trên thế giới, là niềm tự hào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 nhân loại. Đồng thời, ông còn là nhà điêu khắc, kiên trúc sư, kĩ sư và là nhà bác học lớn của thời đại Phục hưng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Hỏi: - Theo bạn, nguyên nhân nào khiến Lê-ô-nác-đô đa Vin-xi trở thành họa sĩ nổi tiếng?</a:t>
            </a:r>
          </a:p>
          <a:p>
            <a:pPr algn="just"/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Đáp: - Nguyên nhân khiến Lê-ô-nác-đô đa Vin-xi trở thành họa sĩ nổi tiếng chính là do ông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 thích vẽ và có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 bẩm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về hội họa; Do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người thầy tài giỏi và tận tình chỉ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Do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 luyện, miệt mài nhiều năm tập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Hỏi: - Trong các nguyên nhân đó, nguyên nhân nào là quan trọng nhất?</a:t>
            </a:r>
          </a:p>
          <a:p>
            <a:pPr algn="just"/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Đáp: - Trong các nguyên nhân đó, sự khổ công luyện tập của ông là quan trọng nhất.</a:t>
            </a:r>
          </a:p>
          <a:p>
            <a:pPr marL="55125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3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37"/>
            <a:ext cx="12344400" cy="6950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1646237"/>
            <a:ext cx="7315200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 dung bài: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 ca ngợi sự khổ công rèn luyện của Lê- ô- nác- đô đa Vin- xi, nhờ đó ông đã trở thành danh họa 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 tài</a:t>
            </a:r>
            <a:r>
              <a:rPr lang="nl-NL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8600" y="1189037"/>
            <a:ext cx="11734800" cy="195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-Ô-N</a:t>
            </a:r>
            <a:r>
              <a:rPr lang="vi-VN" sz="6000" b="1" dirty="0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vi-VN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VIN-XI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a-vinci-leonardo-mona-lis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7143750" cy="6635043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915400" y="2484437"/>
            <a:ext cx="34290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0249" tIns="55125" rIns="110249" bIns="55125" anchor="ctr"/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Mo-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Li-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a367.yahoofs.com/lifestory/kh4nkmacGRkU8OzfhpCW6bo8SKoZ_1/blog/ap_20091222012539993.jpg?lb_____DDYISMV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1887200" cy="6142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267200" y="6271025"/>
            <a:ext cx="4267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0249" tIns="55125" rIns="110249" bIns="55125" anchor="ctr"/>
          <a:lstStyle/>
          <a:p>
            <a:pPr algn="ctr"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Bữa ăn tối cuối cùng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51660" y="1"/>
            <a:ext cx="8949690" cy="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6388" name="Picture 11" descr="bar_bar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514"/>
            <a:ext cx="12344400" cy="5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915"/>
            <a:ext cx="720090" cy="4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-228600" y="2408237"/>
            <a:ext cx="12573000" cy="3748122"/>
          </a:xfrm>
          <a:prstGeom prst="cloudCallout">
            <a:avLst>
              <a:gd name="adj1" fmla="val -34218"/>
              <a:gd name="adj2" fmla="val -42491"/>
            </a:avLst>
          </a:prstGeom>
          <a:gradFill rotWithShape="1">
            <a:gsLst>
              <a:gs pos="0">
                <a:srgbClr val="F1B5EE"/>
              </a:gs>
              <a:gs pos="50000">
                <a:srgbClr val="ABF3F3"/>
              </a:gs>
              <a:gs pos="100000">
                <a:srgbClr val="F1B5E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10249" tIns="55125" rIns="110249" bIns="55125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11480" y="980347"/>
            <a:ext cx="11780520" cy="1157767"/>
          </a:xfrm>
          <a:prstGeom prst="rect">
            <a:avLst/>
          </a:prstGeom>
          <a:solidFill>
            <a:srgbClr val="F1B5EE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/>
              <a:t>   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60044" y="194164"/>
            <a:ext cx="6240783" cy="6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6190" y="822105"/>
            <a:ext cx="1645920" cy="41507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u="sng" dirty="0" smtClean="0">
                <a:latin typeface="Times New Roman" pitchFamily="18" charset="0"/>
                <a:cs typeface="Times New Roman" pitchFamily="18" charset="0"/>
              </a:rPr>
              <a:t> đọc</a:t>
            </a:r>
            <a:endParaRPr lang="en-US" sz="3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3410" y="231669"/>
            <a:ext cx="7406640" cy="463338"/>
          </a:xfrm>
          <a:extLst/>
        </p:spPr>
        <p:txBody>
          <a:bodyPr rtlCol="0">
            <a:normAutofit fontScale="90000"/>
          </a:bodyPr>
          <a:lstStyle/>
          <a:p>
            <a:pPr marL="220498" eaLnBrk="1" fontAlgn="auto" hangingPunct="1">
              <a:spcAft>
                <a:spcPts val="0"/>
              </a:spcAft>
              <a:defRPr/>
            </a:pPr>
            <a:r>
              <a:rPr lang="en-US" sz="3400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năm</a:t>
            </a:r>
            <a:r>
              <a:rPr lang="en-US" sz="3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2016</a:t>
            </a:r>
            <a:endParaRPr lang="en-US" sz="34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Subtitle 2"/>
          <p:cNvSpPr txBox="1">
            <a:spLocks/>
          </p:cNvSpPr>
          <p:nvPr/>
        </p:nvSpPr>
        <p:spPr bwMode="auto">
          <a:xfrm>
            <a:off x="617220" y="833366"/>
            <a:ext cx="1037273" cy="3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5125" rIns="22050" bIns="55125"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5FF2CA"/>
              </a:buClr>
              <a:buSzPct val="95000"/>
              <a:buFont typeface="Wingdings 2" pitchFamily="18" charset="2"/>
              <a:buNone/>
            </a:pPr>
            <a:r>
              <a:rPr lang="en-US" sz="2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748790" y="1187305"/>
            <a:ext cx="10389870" cy="595261"/>
          </a:xfrm>
          <a:prstGeom prst="rect">
            <a:avLst/>
          </a:prstGeom>
        </p:spPr>
        <p:txBody>
          <a:bodyPr lIns="0" tIns="55125" rIns="22050" bIns="5512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  <a:defRPr/>
            </a:pPr>
            <a:r>
              <a:rPr lang="en-US" sz="39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"VUA TÀU THỦY" BẠCH THÁI BƯỞI</a:t>
            </a:r>
          </a:p>
        </p:txBody>
      </p:sp>
      <p:sp>
        <p:nvSpPr>
          <p:cNvPr id="38918" name="Subtitle 2"/>
          <p:cNvSpPr txBox="1">
            <a:spLocks/>
          </p:cNvSpPr>
          <p:nvPr/>
        </p:nvSpPr>
        <p:spPr bwMode="auto">
          <a:xfrm flipH="1">
            <a:off x="786528" y="1301531"/>
            <a:ext cx="822960" cy="3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5125" rIns="22050" bIns="55125"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5FF2CA"/>
              </a:buClr>
              <a:buSzPct val="95000"/>
              <a:buFont typeface="Wingdings 2" pitchFamily="18" charset="2"/>
              <a:buNone/>
            </a:pPr>
            <a:r>
              <a:rPr lang="en-US" sz="2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669780" y="772231"/>
            <a:ext cx="1645920" cy="415074"/>
          </a:xfrm>
          <a:prstGeom prst="rect">
            <a:avLst/>
          </a:prstGeom>
        </p:spPr>
        <p:txBody>
          <a:bodyPr lIns="110249" tIns="55125" rIns="110249" bIns="55125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3400" u="sng" dirty="0" err="1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u="sng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: 23</a:t>
            </a:r>
            <a:endParaRPr lang="en-US" sz="3400" u="sng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" y="0"/>
            <a:ext cx="12318683" cy="69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0" y="503237"/>
            <a:ext cx="876300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bài học này, em cần làm gì để đạt được thành công trong học tập?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62200" y="503237"/>
            <a:ext cx="876300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nhà kể lại câu chuyện Vẽ trứng cho người thân nghe và học tập các đức tính tốt đẹp của danh họa Lê-ô-nác-đô đa Vin-xi.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255837"/>
            <a:ext cx="7924799" cy="2514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thúc. Cảm ơn các thầy cô và các em đã lắng </a:t>
            </a:r>
            <a:r>
              <a:rPr lang="vi-V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nghe.</a:t>
            </a:r>
          </a:p>
          <a:p>
            <a:pPr algn="ctr"/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thầy cô luôn mạnh khỏe, công tác tốt.</a:t>
            </a:r>
          </a:p>
          <a:p>
            <a:pPr algn="ctr"/>
            <a:r>
              <a:rPr lang="vi-VN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 luôn chăm ngoan học giỏi. 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437"/>
            <a:ext cx="5486400" cy="652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019800" y="0"/>
            <a:ext cx="6096000" cy="220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Vin-xi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(1452  -  1519)</a:t>
            </a:r>
          </a:p>
          <a:p>
            <a:endParaRPr lang="vi-VN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0" y="745306"/>
            <a:ext cx="5900738" cy="59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 anchor="ctr">
            <a:spAutoFit/>
          </a:bodyPr>
          <a:lstStyle/>
          <a:p>
            <a:pPr algn="just"/>
            <a:r>
              <a:rPr lang="en-US" sz="4400" b="1" dirty="0">
                <a:latin typeface="Verdana" pitchFamily="34" charset="0"/>
                <a:ea typeface="MS Mincho" pitchFamily="49" charset="-128"/>
              </a:rPr>
              <a:t>   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Họa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-ô-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đô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a Vin-xi 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(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sinh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ngày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15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tháng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4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năm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1452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tại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An-chi-a-no, 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Ý.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Mất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ngày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2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tháng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5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năm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1519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tại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Am-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boi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-se,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Pháp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.)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họa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điêu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khắc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kiến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trúc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sư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nhạc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bác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sĩ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kỹ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sư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giải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phẫu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sáng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tạo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triết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học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tự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nhiên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.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Ông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được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coi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một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thiên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tài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toàn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năng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người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Ý. </a:t>
            </a:r>
          </a:p>
          <a:p>
            <a:pPr algn="just" eaLnBrk="0" hangingPunct="0"/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  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Ông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nổi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tiếng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với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những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bức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vi-VN" sz="2800" b="1" dirty="0" smtClean="0">
                <a:latin typeface="Times New Roman" pitchFamily="18" charset="0"/>
                <a:ea typeface="MS Mincho" pitchFamily="49" charset="-128"/>
              </a:rPr>
              <a:t>họa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cổ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điển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của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mình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như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bức</a:t>
            </a:r>
            <a:r>
              <a:rPr lang="vi-VN" sz="2800" b="1" dirty="0" smtClean="0">
                <a:latin typeface="Times New Roman" pitchFamily="18" charset="0"/>
                <a:ea typeface="MS Mincho" pitchFamily="49" charset="-128"/>
              </a:rPr>
              <a:t> họa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vi-VN" sz="2800" b="1" dirty="0" smtClean="0">
                <a:latin typeface="Times New Roman" pitchFamily="18" charset="0"/>
                <a:ea typeface="MS Mincho" pitchFamily="49" charset="-128"/>
              </a:rPr>
              <a:t>“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Mona Lisa</a:t>
            </a:r>
            <a:r>
              <a:rPr lang="vi-VN" sz="2800" b="1" dirty="0" smtClean="0">
                <a:latin typeface="Times New Roman" pitchFamily="18" charset="0"/>
                <a:ea typeface="MS Mincho" pitchFamily="49" charset="-128"/>
              </a:rPr>
              <a:t>”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bức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vi-VN" sz="2800" b="1" dirty="0" smtClean="0">
                <a:latin typeface="Times New Roman" pitchFamily="18" charset="0"/>
                <a:ea typeface="MS Mincho" pitchFamily="49" charset="-128"/>
              </a:rPr>
              <a:t>họa “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Bữa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ăn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tối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cuối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MS Mincho" pitchFamily="49" charset="-128"/>
              </a:rPr>
              <a:t>cùng</a:t>
            </a:r>
            <a:r>
              <a:rPr lang="vi-VN" sz="2800" b="1" dirty="0" smtClean="0">
                <a:latin typeface="Times New Roman" pitchFamily="18" charset="0"/>
                <a:ea typeface="MS Mincho" pitchFamily="49" charset="-128"/>
              </a:rPr>
              <a:t>”</a:t>
            </a:r>
            <a:r>
              <a:rPr lang="en-US" sz="2800" b="1" dirty="0" smtClean="0">
                <a:latin typeface="Times New Roman" pitchFamily="18" charset="0"/>
                <a:ea typeface="MS Mincho" pitchFamily="49" charset="-128"/>
              </a:rPr>
              <a:t>,….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Hộp_Văn_Bản 11"/>
          <p:cNvSpPr txBox="1">
            <a:spLocks noChangeArrowheads="1"/>
          </p:cNvSpPr>
          <p:nvPr/>
        </p:nvSpPr>
        <p:spPr bwMode="auto">
          <a:xfrm>
            <a:off x="0" y="308893"/>
            <a:ext cx="12344400" cy="17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 , November  16 </a:t>
            </a:r>
            <a:r>
              <a:rPr lang="en-US" sz="3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Vietnamese:</a:t>
            </a:r>
            <a:endParaRPr lang="vi-VN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12B: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257800" y="3398837"/>
            <a:ext cx="5143500" cy="7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9" tIns="55125" rIns="110249" bIns="55125" anchor="ctr"/>
          <a:lstStyle/>
          <a:p>
            <a:pPr>
              <a:defRPr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188148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962400" y="1646237"/>
            <a:ext cx="5129212" cy="2702807"/>
          </a:xfrm>
          <a:prstGeom prst="rect">
            <a:avLst/>
          </a:prstGeom>
        </p:spPr>
        <p:txBody>
          <a:bodyPr wrap="none" lIns="92610" tIns="46305" rIns="92610" bIns="46305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Cùng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khám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phá</a:t>
            </a:r>
            <a:endParaRPr lang="en-US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0"/>
            <a:ext cx="8458200" cy="1817242"/>
          </a:xfrm>
          <a:effectLst/>
        </p:spPr>
        <p:txBody>
          <a:bodyPr/>
          <a:lstStyle/>
          <a:p>
            <a:pPr marL="220498" indent="0">
              <a:buNone/>
            </a:pP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Kể về một bức tranh mà em đã vẽ</a:t>
            </a:r>
            <a:b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27037"/>
            <a:ext cx="8402052" cy="2016224"/>
          </a:xfrm>
        </p:spPr>
        <p:txBody>
          <a:bodyPr>
            <a:normAutofit/>
          </a:bodyPr>
          <a:lstStyle/>
          <a:p>
            <a:pPr marL="514350" indent="-514350"/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Bức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đó được vẽ khi em mấy tuổi?</a:t>
            </a:r>
          </a:p>
          <a:p>
            <a:pPr marL="514350" indent="-514350"/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đó em vẽ gì? Vẽ tặng ai?</a:t>
            </a:r>
          </a:p>
          <a:p>
            <a:pPr marL="514350" indent="-514350"/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Em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thích bức tranh đó không? Tại sao?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03437"/>
            <a:ext cx="9372600" cy="4694238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7400" cy="1493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0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7000" y="2027237"/>
            <a:ext cx="9067800" cy="990600"/>
          </a:xfrm>
        </p:spPr>
        <p:txBody>
          <a:bodyPr>
            <a:normAutofit fontScale="85000" lnSpcReduction="10000"/>
          </a:bodyPr>
          <a:lstStyle/>
          <a:p>
            <a:pPr marL="55125" indent="0">
              <a:buNone/>
            </a:pP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Nghe thầy cô ( hoặc bạn) đọc bài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Hộp_Văn_Bản 11"/>
          <p:cNvSpPr txBox="1">
            <a:spLocks noChangeArrowheads="1"/>
          </p:cNvSpPr>
          <p:nvPr/>
        </p:nvSpPr>
        <p:spPr bwMode="auto">
          <a:xfrm>
            <a:off x="0" y="0"/>
            <a:ext cx="12344400" cy="17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Tuesday , November  16 </a:t>
            </a:r>
            <a:r>
              <a:rPr lang="en-US" sz="3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Vietnamese:</a:t>
            </a:r>
            <a:endParaRPr lang="vi-VN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12B: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74837"/>
            <a:ext cx="1981200" cy="137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0" y="3322637"/>
            <a:ext cx="11658600" cy="25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 algn="just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000" b="1" dirty="0"/>
              <a:t>   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4922837"/>
            <a:ext cx="11734800" cy="15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 algn="just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- Đọc đúng dấu câu, chú ý 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1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198437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275" y="942112"/>
            <a:ext cx="495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Vin-xi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600" y="164623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ô-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-ô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255837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nay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303625" y="2355187"/>
            <a:ext cx="190500" cy="457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0800" y="3451887"/>
            <a:ext cx="28194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03375" y="2900162"/>
            <a:ext cx="7620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15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03437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Vin-xi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Danh họa người I-ta-li-a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89237"/>
            <a:ext cx="1165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Dày công luyện tập, không nề hà vất vả.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ải xuố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37"/>
            <a:ext cx="2209800" cy="11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9383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3. Đọc từ ngữ và lời giải nghĩa.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4&quot;/&gt;&lt;property id=&quot;20307&quot; value=&quot;265&quot;/&gt;&lt;/object&gt;&lt;object type=&quot;3&quot; unique_id=&quot;10006&quot;&gt;&lt;property id=&quot;20148&quot; value=&quot;5&quot;/&gt;&lt;property id=&quot;20300&quot; value=&quot;Slide 5&quot;/&gt;&lt;property id=&quot;20307&quot; value=&quot;266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0&quot;/&gt;&lt;/object&gt;&lt;object type=&quot;3&quot; unique_id=&quot;10009&quot;&gt;&lt;property id=&quot;20148&quot; value=&quot;5&quot;/&gt;&lt;property id=&quot;20300&quot; value=&quot;Slide 8&quot;/&gt;&lt;property id=&quot;20307&quot; value=&quot;267&quot;/&gt;&lt;/object&gt;&lt;object type=&quot;3&quot; unique_id=&quot;10010&quot;&gt;&lt;property id=&quot;20148&quot; value=&quot;5&quot;/&gt;&lt;property id=&quot;20300&quot; value=&quot;Slide 9 - &amp;quot;C¸c nh©n vËt kiÖt xuÊt&amp;quot;&quot;/&gt;&lt;property id=&quot;20307&quot; value=&quot;268&quot;/&gt;&lt;/object&gt;&lt;object type=&quot;3&quot; unique_id=&quot;10011&quot;&gt;&lt;property id=&quot;20148&quot; value=&quot;5&quot;/&gt;&lt;property id=&quot;20300&quot; value=&quot;Slide 10&quot;/&gt;&lt;property id=&quot;20307&quot; value=&quot;269&quot;/&gt;&lt;/object&gt;&lt;object type=&quot;3&quot; unique_id=&quot;10012&quot;&gt;&lt;property id=&quot;20148&quot; value=&quot;5&quot;/&gt;&lt;property id=&quot;20300&quot; value=&quot;Slide 11&quot;/&gt;&lt;property id=&quot;20307&quot; value=&quot;271&quot;/&gt;&lt;/object&gt;&lt;object type=&quot;3&quot; unique_id=&quot;10013&quot;&gt;&lt;property id=&quot;20148&quot; value=&quot;5&quot;/&gt;&lt;property id=&quot;20300&quot; value=&quot;Slide 3&quot;/&gt;&lt;property id=&quot;20307&quot; value=&quot;295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87&quot;/&gt;&lt;/object&gt;&lt;object type=&quot;3&quot; unique_id=&quot;10017&quot;&gt;&lt;property id=&quot;20148&quot; value=&quot;5&quot;/&gt;&lt;property id=&quot;20300&quot; value=&quot;Slide 15&quot;/&gt;&lt;property id=&quot;20307&quot; value=&quot;288&quot;/&gt;&lt;/object&gt;&lt;object type=&quot;3&quot; unique_id=&quot;10018&quot;&gt;&lt;property id=&quot;20148&quot; value=&quot;5&quot;/&gt;&lt;property id=&quot;20300&quot; value=&quot;Slide 16&quot;/&gt;&lt;property id=&quot;20307&quot; value=&quot;285&quot;/&gt;&lt;/object&gt;&lt;object type=&quot;3&quot; unique_id=&quot;10019&quot;&gt;&lt;property id=&quot;20148&quot; value=&quot;5&quot;/&gt;&lt;property id=&quot;20300&quot; value=&quot;Slide 17&quot;/&gt;&lt;property id=&quot;20307&quot; value=&quot;279&quot;/&gt;&lt;/object&gt;&lt;object type=&quot;3&quot; unique_id=&quot;10020&quot;&gt;&lt;property id=&quot;20148&quot; value=&quot;5&quot;/&gt;&lt;property id=&quot;20300&quot; value=&quot;Slide 18&quot;/&gt;&lt;property id=&quot;20307&quot; value=&quot;280&quot;/&gt;&lt;/object&gt;&lt;object type=&quot;3&quot; unique_id=&quot;10021&quot;&gt;&lt;property id=&quot;20148&quot; value=&quot;5&quot;/&gt;&lt;property id=&quot;20300&quot; value=&quot;Slide 19&quot;/&gt;&lt;property id=&quot;20307&quot; value=&quot;281&quot;/&gt;&lt;/object&gt;&lt;object type=&quot;3&quot; unique_id=&quot;10022&quot;&gt;&lt;property id=&quot;20148&quot; value=&quot;5&quot;/&gt;&lt;property id=&quot;20300&quot; value=&quot;Slide 20&quot;/&gt;&lt;property id=&quot;20307&quot; value=&quot;291&quot;/&gt;&lt;/object&gt;&lt;object type=&quot;3&quot; unique_id=&quot;10023&quot;&gt;&lt;property id=&quot;20148&quot; value=&quot;5&quot;/&gt;&lt;property id=&quot;20300&quot; value=&quot;Slide 21&quot;/&gt;&lt;property id=&quot;20307&quot; value=&quot;299&quot;/&gt;&lt;/object&gt;&lt;object type=&quot;3&quot; unique_id=&quot;10024&quot;&gt;&lt;property id=&quot;20148&quot; value=&quot;5&quot;/&gt;&lt;property id=&quot;20300&quot; value=&quot;Slide 22&quot;/&gt;&lt;property id=&quot;20307&quot; value=&quot;300&quot;/&gt;&lt;/object&gt;&lt;object type=&quot;3&quot; unique_id=&quot;10025&quot;&gt;&lt;property id=&quot;20148&quot; value=&quot;5&quot;/&gt;&lt;property id=&quot;20300&quot; value=&quot;Slide 23&quot;/&gt;&lt;property id=&quot;20307&quot; value=&quot;292&quot;/&gt;&lt;/object&gt;&lt;object type=&quot;3&quot; unique_id=&quot;10026&quot;&gt;&lt;property id=&quot;20148&quot; value=&quot;5&quot;/&gt;&lt;property id=&quot;20300&quot; value=&quot;Slide 24&quot;/&gt;&lt;property id=&quot;20307&quot; value=&quot;293&quot;/&gt;&lt;/object&gt;&lt;object type=&quot;3&quot; unique_id=&quot;10209&quot;&gt;&lt;property id=&quot;20148&quot; value=&quot;5&quot;/&gt;&lt;property id=&quot;20300&quot; value=&quot;Slide 25&quot;/&gt;&lt;property id=&quot;20307&quot; value=&quot;301&quot;/&gt;&lt;/object&gt;&lt;object type=&quot;3&quot; unique_id=&quot;10210&quot;&gt;&lt;property id=&quot;20148&quot; value=&quot;5&quot;/&gt;&lt;property id=&quot;20300&quot; value=&quot;Slide 26&quot;/&gt;&lt;property id=&quot;20307&quot; value=&quot;302&quot;/&gt;&lt;/object&gt;&lt;object type=&quot;3&quot; unique_id=&quot;10211&quot;&gt;&lt;property id=&quot;20148&quot; value=&quot;5&quot;/&gt;&lt;property id=&quot;20300&quot; value=&quot;Slide 27&quot;/&gt;&lt;property id=&quot;20307&quot; value=&quot;303&quot;/&gt;&lt;/object&gt;&lt;object type=&quot;3&quot; unique_id=&quot;10212&quot;&gt;&lt;property id=&quot;20148&quot; value=&quot;5&quot;/&gt;&lt;property id=&quot;20300&quot; value=&quot;Slide 28&quot;/&gt;&lt;property id=&quot;20307&quot; value=&quot;304&quot;/&gt;&lt;/object&gt;&lt;/object&gt;&lt;object type=&quot;8&quot; unique_id=&quot;10052&quot;&gt;&lt;/object&gt;&lt;/object&gt;&lt;/database&gt;"/>
  <p:tag name="SECTOMILLISECCONVERTED" val="1"/>
  <p:tag name="ISPRING_RESOURCE_PATHS_HASH_PRESENTER" val="cd7196cff82ffeb56a9d30178ecc2aa99d1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1703</TotalTime>
  <Words>1434</Words>
  <Application>Microsoft Office PowerPoint</Application>
  <PresentationFormat>Custom</PresentationFormat>
  <Paragraphs>114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Slide 1</vt:lpstr>
      <vt:lpstr>Slide 2</vt:lpstr>
      <vt:lpstr>Slide 3</vt:lpstr>
      <vt:lpstr>Slide 4</vt:lpstr>
      <vt:lpstr>Slide 5</vt:lpstr>
      <vt:lpstr>1. Kể về một bức tranh mà em đã vẽ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Thứ năm ngày 10 tháng 11 năm 2016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Goodluck</dc:creator>
  <cp:lastModifiedBy>Windows User</cp:lastModifiedBy>
  <cp:revision>253</cp:revision>
  <dcterms:created xsi:type="dcterms:W3CDTF">2010-11-01T14:21:13Z</dcterms:created>
  <dcterms:modified xsi:type="dcterms:W3CDTF">2021-11-15T16:05:53Z</dcterms:modified>
</cp:coreProperties>
</file>