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61" r:id="rId3"/>
    <p:sldId id="284" r:id="rId4"/>
    <p:sldId id="263" r:id="rId5"/>
    <p:sldId id="266" r:id="rId6"/>
    <p:sldId id="268" r:id="rId7"/>
    <p:sldId id="269" r:id="rId8"/>
    <p:sldId id="285" r:id="rId9"/>
    <p:sldId id="272" r:id="rId10"/>
    <p:sldId id="273" r:id="rId11"/>
    <p:sldId id="274" r:id="rId12"/>
    <p:sldId id="275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A4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0E2E-00B8-4606-AAA4-1EF85F65290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20E9-AEA2-422D-B300-5458C06D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207F55-D077-49F5-B84F-35366216245C}" type="slidenum">
              <a:rPr lang="zh-CN" altLang="en-US" sz="1200" smtClean="0"/>
              <a:pPr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4C20F539-2DCF-4230-B0BE-8B190032D37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823470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D84CC832-9247-403A-8262-641F187A2B05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28708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CBB231B1-331D-4DC6-80A2-6BA89992FCA1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102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CBB231B1-331D-4DC6-80A2-6BA89992FCA1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566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36ECD3B5-A82E-4FB5-9C82-EB33B50F1C46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796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0B66075A-17BE-46D7-98B9-EEC9D78FB98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824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FC8C8BF7-BE83-43A5-9D24-258899DCFD70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41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CEA35AA2-F7D2-46BA-9DE5-2DD86FCC0B43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143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0AB80D0B-F8CD-4232-A0F2-087B51EB1A7C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721067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fld id="{8678019D-EFCD-440E-825C-AF75DA299711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58311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1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êu đề, Văn bản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6" name="Chỗ dành sẵn cho Ngày tháng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Chỗ dành sẵn cho Số hiệu Bản chiế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2471-8608-4431-914F-2C4199F15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96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4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6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8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6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0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3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3DF3-E090-46F3-AADD-5A89B384B2A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91C2-4B9F-4B0C-A3A6-661B6269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997528" y="898547"/>
            <a:ext cx="9855200" cy="25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76800" tIns="38400" rIns="76800" bIns="384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Toán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chung</a:t>
            </a:r>
            <a:endParaRPr 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组合 16"/>
          <p:cNvGrpSpPr>
            <a:grpSpLocks/>
          </p:cNvGrpSpPr>
          <p:nvPr/>
        </p:nvGrpSpPr>
        <p:grpSpPr bwMode="auto">
          <a:xfrm>
            <a:off x="7732871" y="3397553"/>
            <a:ext cx="3003549" cy="2044700"/>
            <a:chOff x="2786193" y="1972833"/>
            <a:chExt cx="1592094" cy="1434334"/>
          </a:xfrm>
        </p:grpSpPr>
        <p:pic>
          <p:nvPicPr>
            <p:cNvPr id="11271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193" y="1972833"/>
              <a:ext cx="1592094" cy="143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文本框 15"/>
            <p:cNvSpPr txBox="1">
              <a:spLocks noChangeArrowheads="1"/>
            </p:cNvSpPr>
            <p:nvPr/>
          </p:nvSpPr>
          <p:spPr bwMode="auto">
            <a:xfrm>
              <a:off x="3058946" y="2529971"/>
              <a:ext cx="1046587" cy="32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67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67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67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67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67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zh-CN" b="1" dirty="0" err="1">
                  <a:solidFill>
                    <a:srgbClr val="0070C0"/>
                  </a:solidFill>
                  <a:ea typeface="Microsoft YaHei" pitchFamily="34" charset="-122"/>
                  <a:cs typeface="Times New Roman" pitchFamily="18" charset="0"/>
                </a:rPr>
                <a:t>Trang</a:t>
              </a:r>
              <a:r>
                <a:rPr lang="en-US" altLang="zh-CN" b="1" dirty="0">
                  <a:solidFill>
                    <a:srgbClr val="0070C0"/>
                  </a:solidFill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b="1" dirty="0" smtClean="0">
                  <a:solidFill>
                    <a:srgbClr val="0070C0"/>
                  </a:solidFill>
                  <a:ea typeface="Microsoft YaHei" pitchFamily="34" charset="-122"/>
                  <a:cs typeface="Times New Roman" pitchFamily="18" charset="0"/>
                </a:rPr>
                <a:t>48</a:t>
              </a:r>
              <a:endParaRPr lang="zh-CN" altLang="en-US" b="1" dirty="0">
                <a:solidFill>
                  <a:srgbClr val="0070C0"/>
                </a:solidFill>
                <a:ea typeface="Microsoft YaHei" pitchFamily="34" charset="-122"/>
                <a:cs typeface="Times New Roman" pitchFamily="18" charset="0"/>
              </a:endParaRPr>
            </a:p>
          </p:txBody>
        </p:sp>
      </p:grpSp>
      <p:pic>
        <p:nvPicPr>
          <p:cNvPr id="11270" name="NhacKhongLoiNheNhangVaSauLang-VA-4756565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4" y="3186115"/>
            <a:ext cx="48683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307" y="1279525"/>
            <a:ext cx="11867535" cy="99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  </a:t>
            </a:r>
            <a:r>
              <a:rPr lang="en-US" altLang="en-US" sz="3200" b="1">
                <a:latin typeface="Times New Roman" panose="02020603050405020304" pitchFamily="18" charset="0"/>
              </a:rPr>
              <a:t>Khi biết tổng và hiệu của hai số ta tìm số lớn bằng cách nào?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981200" y="2667000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609600" indent="-609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A.  Tổng + Hiệu  : 2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946275" y="3876675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           B. Tổng – Hiệu : 2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905000" y="5067300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rgbClr val="0033CC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. (Tổng + Hiệu) : </a:t>
            </a:r>
            <a:r>
              <a:rPr lang="en-US" altLang="en-US" sz="320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905000" y="5067300"/>
            <a:ext cx="8229600" cy="838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C</a:t>
            </a: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. ( Tổng + Hiệu ) : 2</a:t>
            </a:r>
          </a:p>
          <a:p>
            <a:pPr algn="ctr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619625" y="291584"/>
            <a:ext cx="2590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996600"/>
              </a:buClr>
              <a:buSzPct val="120000"/>
              <a:defRPr/>
            </a:pPr>
            <a:r>
              <a:rPr lang="en-US" sz="32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623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005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387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769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151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85700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/>
      <p:bldP spid="118788" grpId="0" animBg="1"/>
      <p:bldP spid="118789" grpId="0" animBg="1"/>
      <p:bldP spid="118790" grpId="0" animBg="1"/>
      <p:bldP spid="11879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8229600" cy="99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  </a:t>
            </a:r>
            <a:r>
              <a:rPr lang="en-US" altLang="en-US" sz="3200" b="1">
                <a:latin typeface="Times New Roman" panose="02020603050405020304" pitchFamily="18" charset="0"/>
              </a:rPr>
              <a:t>Giá trị của biểu thức: 20 – 10 : 5 là?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952625" y="2430463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609600" indent="-609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A. 18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952625" y="3646488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           B. 2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952625" y="4862513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609600" indent="-609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C.  10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952625" y="2430463"/>
            <a:ext cx="8229600" cy="838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A</a:t>
            </a: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. 18</a:t>
            </a:r>
          </a:p>
          <a:p>
            <a:pPr algn="ctr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648200" y="42443"/>
            <a:ext cx="2590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996600"/>
              </a:buClr>
              <a:buSzPct val="120000"/>
              <a:defRPr/>
            </a:pPr>
            <a:r>
              <a:rPr lang="en-US" sz="32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623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005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387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769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151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119314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/>
      <p:bldP spid="118788" grpId="0" animBg="1"/>
      <p:bldP spid="118789" grpId="0" animBg="1"/>
      <p:bldP spid="118790" grpId="0" animBg="1"/>
      <p:bldP spid="11879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8229600" cy="99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       Với biểu thức : 18 + 3 + 17 + 2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       Cách tính nào thuận tiện nhất?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939924" y="2719388"/>
            <a:ext cx="8270875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609600" indent="-609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A. ( 18 + 2 ) + ( 17 + 3 ) 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946275" y="3876675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           B. ( 18 + 3 ) + ( 17 + 2 ) </a:t>
            </a:r>
          </a:p>
          <a:p>
            <a:pPr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endParaRPr lang="en-US" altLang="en-US" sz="30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981200" y="5086350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609600" indent="-609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C. ( 18 + 17 ) + ( 3 + 2 ) 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939925" y="2719388"/>
            <a:ext cx="8270874" cy="838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609600" indent="-609600">
              <a:spcBef>
                <a:spcPct val="20000"/>
              </a:spcBef>
              <a:buClr>
                <a:srgbClr val="BBE0E3"/>
              </a:buClr>
              <a:buSzPct val="65000"/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. ( 18 + 2 ) + ( 17 + 3 ) </a:t>
            </a:r>
          </a:p>
          <a:p>
            <a:pPr>
              <a:defRPr/>
            </a:pPr>
            <a:endParaRPr lang="en-US" sz="32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619625" y="199759"/>
            <a:ext cx="2590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Clr>
                <a:srgbClr val="996600"/>
              </a:buClr>
              <a:buSzPct val="120000"/>
              <a:defRPr/>
            </a:pPr>
            <a:r>
              <a:rPr lang="en-US" sz="32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3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623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005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387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769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151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47718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/>
      <p:bldP spid="118788" grpId="0" animBg="1"/>
      <p:bldP spid="118789" grpId="0" animBg="1"/>
      <p:bldP spid="118790" grpId="0" animBg="1"/>
      <p:bldP spid="11879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52033" y="1143002"/>
            <a:ext cx="1162051" cy="5873751"/>
            <a:chOff x="1374772" y="1213680"/>
            <a:chExt cx="274322" cy="5187394"/>
          </a:xfrm>
        </p:grpSpPr>
        <p:sp>
          <p:nvSpPr>
            <p:cNvPr id="7" name="Pentagon 6"/>
            <p:cNvSpPr/>
            <p:nvPr/>
          </p:nvSpPr>
          <p:spPr>
            <a:xfrm rot="5400000">
              <a:off x="1103669" y="5857148"/>
              <a:ext cx="815028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4772" y="2006276"/>
              <a:ext cx="273323" cy="3777918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374772" y="1417438"/>
              <a:ext cx="272823" cy="5888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405252" y="1213680"/>
              <a:ext cx="211862" cy="203758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 rot="5400000">
              <a:off x="1396904" y="6250819"/>
              <a:ext cx="228058" cy="72453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4772" y="14866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374772" y="156324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1374772" y="163801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1374772" y="171466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1374772" y="178943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1374772" y="186607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374772" y="194085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18270" y="2070101"/>
            <a:ext cx="6193365" cy="969433"/>
            <a:chOff x="740868" y="1755041"/>
            <a:chExt cx="6194384" cy="787215"/>
          </a:xfrm>
        </p:grpSpPr>
        <p:sp>
          <p:nvSpPr>
            <p:cNvPr id="29" name="Trapezoid 28"/>
            <p:cNvSpPr/>
            <p:nvPr/>
          </p:nvSpPr>
          <p:spPr>
            <a:xfrm rot="16200000">
              <a:off x="397010" y="2098899"/>
              <a:ext cx="787215" cy="99500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808611" y="1835827"/>
              <a:ext cx="6126641" cy="644553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1027" y="1844209"/>
              <a:ext cx="1496289" cy="4123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00526" y="1870203"/>
              <a:ext cx="3031072" cy="41237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Làm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bài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ở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vở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bài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tập</a:t>
              </a:r>
              <a:endParaRPr lang="en-US" sz="2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97101" y="3390901"/>
            <a:ext cx="7135284" cy="861484"/>
            <a:chOff x="816491" y="3025901"/>
            <a:chExt cx="8132489" cy="662654"/>
          </a:xfrm>
        </p:grpSpPr>
        <p:sp>
          <p:nvSpPr>
            <p:cNvPr id="178" name="Pentagon 177"/>
            <p:cNvSpPr/>
            <p:nvPr/>
          </p:nvSpPr>
          <p:spPr>
            <a:xfrm>
              <a:off x="1704286" y="3040555"/>
              <a:ext cx="7244694" cy="648000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816491" y="3025901"/>
              <a:ext cx="1546538" cy="3906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809204" y="3066605"/>
              <a:ext cx="5394317" cy="390624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Xem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lại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bài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đã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học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69067" y="4684185"/>
            <a:ext cx="8087784" cy="1348316"/>
            <a:chOff x="751023" y="4330328"/>
            <a:chExt cx="10836280" cy="1178419"/>
          </a:xfrm>
        </p:grpSpPr>
        <p:sp>
          <p:nvSpPr>
            <p:cNvPr id="182" name="Trapezoid 181"/>
            <p:cNvSpPr/>
            <p:nvPr/>
          </p:nvSpPr>
          <p:spPr>
            <a:xfrm rot="16200000">
              <a:off x="410374" y="4734862"/>
              <a:ext cx="786230" cy="99258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/>
            <p:cNvSpPr/>
            <p:nvPr/>
          </p:nvSpPr>
          <p:spPr>
            <a:xfrm>
              <a:off x="751023" y="4452425"/>
              <a:ext cx="10836280" cy="1056322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51023" y="4470246"/>
              <a:ext cx="1990795" cy="443841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093807" y="4330328"/>
              <a:ext cx="7948760" cy="443841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Xem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trước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bài</a:t>
              </a:r>
              <a:r>
                <a:rPr lang="en-US" sz="27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Góc</a:t>
              </a:r>
              <a:r>
                <a:rPr lang="en-US" sz="27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nhọn</a:t>
              </a:r>
              <a:r>
                <a:rPr lang="en-US" sz="27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, </a:t>
              </a:r>
              <a:r>
                <a:rPr lang="en-US" sz="2700" dirty="0" err="1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góc</a:t>
              </a:r>
              <a:r>
                <a:rPr lang="en-US" sz="27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tù</a:t>
              </a:r>
              <a:r>
                <a:rPr lang="en-US" sz="27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, </a:t>
              </a:r>
              <a:r>
                <a:rPr lang="en-US" sz="2700" dirty="0" err="1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góc</a:t>
              </a:r>
              <a:r>
                <a:rPr lang="en-US" sz="27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bẹt</a:t>
              </a:r>
              <a:endParaRPr lang="en-US" sz="2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31751" name="Picture 3" descr="G:\BACK GROUND\245367938509487affe8be1cb078d9a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84" y="-31751"/>
            <a:ext cx="2825749" cy="478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426992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0"/>
          <p:cNvSpPr>
            <a:spLocks noChangeShapeType="1"/>
          </p:cNvSpPr>
          <p:nvPr/>
        </p:nvSpPr>
        <p:spPr bwMode="auto">
          <a:xfrm>
            <a:off x="-127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9220" name="Text Box 52"/>
          <p:cNvSpPr txBox="1">
            <a:spLocks noChangeArrowheads="1"/>
          </p:cNvSpPr>
          <p:nvPr/>
        </p:nvSpPr>
        <p:spPr bwMode="auto">
          <a:xfrm>
            <a:off x="8747125" y="4222751"/>
            <a:ext cx="2157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 sz="3600" b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 Box 157"/>
          <p:cNvSpPr txBox="1">
            <a:spLocks noChangeArrowheads="1"/>
          </p:cNvSpPr>
          <p:nvPr/>
        </p:nvSpPr>
        <p:spPr bwMode="auto">
          <a:xfrm>
            <a:off x="8382000" y="2887663"/>
            <a:ext cx="26694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2" name="Text Box 177"/>
          <p:cNvSpPr txBox="1">
            <a:spLocks noChangeArrowheads="1"/>
          </p:cNvSpPr>
          <p:nvPr/>
        </p:nvSpPr>
        <p:spPr bwMode="auto">
          <a:xfrm>
            <a:off x="-121296" y="-116462"/>
            <a:ext cx="112117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</a:t>
            </a:r>
            <a:endParaRPr lang="en-US" altLang="en-US" sz="3600" u="sng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Text Box 178"/>
          <p:cNvSpPr txBox="1">
            <a:spLocks noChangeArrowheads="1"/>
          </p:cNvSpPr>
          <p:nvPr/>
        </p:nvSpPr>
        <p:spPr bwMode="auto">
          <a:xfrm>
            <a:off x="5824537" y="15876"/>
            <a:ext cx="18686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</a:t>
            </a:r>
            <a:endParaRPr lang="en-US" altLang="en-US" sz="36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Text Box 180"/>
          <p:cNvSpPr txBox="1">
            <a:spLocks noChangeArrowheads="1"/>
          </p:cNvSpPr>
          <p:nvPr/>
        </p:nvSpPr>
        <p:spPr bwMode="auto">
          <a:xfrm>
            <a:off x="9829800" y="1371600"/>
            <a:ext cx="533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Text Box 181"/>
          <p:cNvSpPr txBox="1">
            <a:spLocks noChangeArrowheads="1"/>
          </p:cNvSpPr>
          <p:nvPr/>
        </p:nvSpPr>
        <p:spPr bwMode="auto">
          <a:xfrm>
            <a:off x="10058399" y="1752600"/>
            <a:ext cx="800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Text Box 188"/>
          <p:cNvSpPr txBox="1">
            <a:spLocks noChangeArrowheads="1"/>
          </p:cNvSpPr>
          <p:nvPr/>
        </p:nvSpPr>
        <p:spPr bwMode="auto">
          <a:xfrm>
            <a:off x="1904999" y="1851026"/>
            <a:ext cx="800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339539" y="320834"/>
            <a:ext cx="108215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rồi th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35269 + 27485              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80326 – 45719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1769057" y="872213"/>
            <a:ext cx="800837" cy="793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3482710" y="885938"/>
            <a:ext cx="1255017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/>
          </a:p>
        </p:txBody>
      </p:sp>
      <p:sp>
        <p:nvSpPr>
          <p:cNvPr id="105" name="Text Box 36"/>
          <p:cNvSpPr txBox="1">
            <a:spLocks noChangeArrowheads="1"/>
          </p:cNvSpPr>
          <p:nvPr/>
        </p:nvSpPr>
        <p:spPr bwMode="auto">
          <a:xfrm>
            <a:off x="1564456" y="2527300"/>
            <a:ext cx="1670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35 269</a:t>
            </a:r>
          </a:p>
        </p:txBody>
      </p:sp>
      <p:sp>
        <p:nvSpPr>
          <p:cNvPr id="106" name="Text Box 36"/>
          <p:cNvSpPr txBox="1">
            <a:spLocks noChangeArrowheads="1"/>
          </p:cNvSpPr>
          <p:nvPr/>
        </p:nvSpPr>
        <p:spPr bwMode="auto">
          <a:xfrm>
            <a:off x="1520926" y="3027363"/>
            <a:ext cx="1818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   </a:t>
            </a:r>
          </a:p>
        </p:txBody>
      </p:sp>
      <p:sp>
        <p:nvSpPr>
          <p:cNvPr id="107" name="Text Box 36"/>
          <p:cNvSpPr txBox="1">
            <a:spLocks noChangeArrowheads="1"/>
          </p:cNvSpPr>
          <p:nvPr/>
        </p:nvSpPr>
        <p:spPr bwMode="auto">
          <a:xfrm>
            <a:off x="1560945" y="3624431"/>
            <a:ext cx="380034" cy="64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Straight Connector 15"/>
          <p:cNvCxnSpPr/>
          <p:nvPr/>
        </p:nvCxnSpPr>
        <p:spPr>
          <a:xfrm>
            <a:off x="1564456" y="3647311"/>
            <a:ext cx="1434834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5"/>
          <p:cNvCxnSpPr/>
          <p:nvPr/>
        </p:nvCxnSpPr>
        <p:spPr>
          <a:xfrm>
            <a:off x="9577735" y="3668014"/>
            <a:ext cx="1512693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5"/>
          <p:cNvCxnSpPr/>
          <p:nvPr/>
        </p:nvCxnSpPr>
        <p:spPr>
          <a:xfrm>
            <a:off x="5591175" y="3676650"/>
            <a:ext cx="1423711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Text Box 36"/>
          <p:cNvSpPr txBox="1">
            <a:spLocks noChangeArrowheads="1"/>
          </p:cNvSpPr>
          <p:nvPr/>
        </p:nvSpPr>
        <p:spPr bwMode="auto">
          <a:xfrm>
            <a:off x="5305425" y="2825750"/>
            <a:ext cx="444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3" name="Text Box 36"/>
          <p:cNvSpPr txBox="1">
            <a:spLocks noChangeArrowheads="1"/>
          </p:cNvSpPr>
          <p:nvPr/>
        </p:nvSpPr>
        <p:spPr bwMode="auto">
          <a:xfrm>
            <a:off x="7776914" y="2486919"/>
            <a:ext cx="160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</a:t>
            </a:r>
          </a:p>
        </p:txBody>
      </p:sp>
      <p:sp>
        <p:nvSpPr>
          <p:cNvPr id="114" name="Rectangle 72"/>
          <p:cNvSpPr>
            <a:spLocks noChangeArrowheads="1"/>
          </p:cNvSpPr>
          <p:nvPr/>
        </p:nvSpPr>
        <p:spPr bwMode="auto">
          <a:xfrm>
            <a:off x="3541713" y="2498725"/>
            <a:ext cx="21559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</a:t>
            </a:r>
          </a:p>
        </p:txBody>
      </p:sp>
      <p:sp>
        <p:nvSpPr>
          <p:cNvPr id="115" name="Text Box 36"/>
          <p:cNvSpPr txBox="1">
            <a:spLocks noChangeArrowheads="1"/>
          </p:cNvSpPr>
          <p:nvPr/>
        </p:nvSpPr>
        <p:spPr bwMode="auto">
          <a:xfrm>
            <a:off x="5158148" y="2536572"/>
            <a:ext cx="19557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62 754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16" name="Text Box 36"/>
          <p:cNvSpPr txBox="1">
            <a:spLocks noChangeArrowheads="1"/>
          </p:cNvSpPr>
          <p:nvPr/>
        </p:nvSpPr>
        <p:spPr bwMode="auto">
          <a:xfrm>
            <a:off x="5646919" y="3038610"/>
            <a:ext cx="1601675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35 269</a:t>
            </a:r>
          </a:p>
        </p:txBody>
      </p:sp>
      <p:sp>
        <p:nvSpPr>
          <p:cNvPr id="117" name="Text Box 36"/>
          <p:cNvSpPr txBox="1">
            <a:spLocks noChangeArrowheads="1"/>
          </p:cNvSpPr>
          <p:nvPr/>
        </p:nvSpPr>
        <p:spPr bwMode="auto">
          <a:xfrm>
            <a:off x="9355597" y="2512758"/>
            <a:ext cx="19001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62 754 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19" name="Text Box 36"/>
          <p:cNvSpPr txBox="1">
            <a:spLocks noChangeArrowheads="1"/>
          </p:cNvSpPr>
          <p:nvPr/>
        </p:nvSpPr>
        <p:spPr bwMode="auto">
          <a:xfrm>
            <a:off x="9620098" y="3057720"/>
            <a:ext cx="1594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0" name="Text Box 36"/>
          <p:cNvSpPr txBox="1">
            <a:spLocks noChangeArrowheads="1"/>
          </p:cNvSpPr>
          <p:nvPr/>
        </p:nvSpPr>
        <p:spPr bwMode="auto">
          <a:xfrm>
            <a:off x="9332706" y="2854325"/>
            <a:ext cx="266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21" name="Text Box 36"/>
          <p:cNvSpPr txBox="1">
            <a:spLocks noChangeArrowheads="1"/>
          </p:cNvSpPr>
          <p:nvPr/>
        </p:nvSpPr>
        <p:spPr bwMode="auto">
          <a:xfrm>
            <a:off x="10206774" y="3607971"/>
            <a:ext cx="32938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Hình chữ nhật 4131"/>
          <p:cNvSpPr>
            <a:spLocks noChangeArrowheads="1"/>
          </p:cNvSpPr>
          <p:nvPr/>
        </p:nvSpPr>
        <p:spPr bwMode="auto">
          <a:xfrm>
            <a:off x="2047874" y="4710112"/>
            <a:ext cx="2598017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80 326   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719 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2629247" y="4869082"/>
            <a:ext cx="428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808492" y="5070210"/>
            <a:ext cx="485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194521" y="2762826"/>
            <a:ext cx="409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787948" y="3613587"/>
            <a:ext cx="435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074490" y="3634602"/>
            <a:ext cx="383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303034" y="3633389"/>
            <a:ext cx="403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2536391" y="3633389"/>
            <a:ext cx="4140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679243" y="3621713"/>
            <a:ext cx="37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5907523" y="3627525"/>
            <a:ext cx="370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6218329" y="3636505"/>
            <a:ext cx="389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6458610" y="3641035"/>
            <a:ext cx="354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6697914" y="3649521"/>
            <a:ext cx="355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10426486" y="3621662"/>
            <a:ext cx="404188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9620098" y="3591839"/>
            <a:ext cx="39201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9877920" y="3599485"/>
            <a:ext cx="409848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10639112" y="3621662"/>
            <a:ext cx="412346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ình chữ nhật 4131"/>
          <p:cNvSpPr>
            <a:spLocks noChangeArrowheads="1"/>
          </p:cNvSpPr>
          <p:nvPr/>
        </p:nvSpPr>
        <p:spPr bwMode="auto">
          <a:xfrm>
            <a:off x="8247204" y="4714728"/>
            <a:ext cx="1586843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 </a:t>
            </a: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36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719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1308" y="4597643"/>
            <a:ext cx="201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 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975555" y="5995618"/>
            <a:ext cx="390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96024" y="5981777"/>
            <a:ext cx="459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82664" y="5995620"/>
            <a:ext cx="40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13072" y="5995620"/>
            <a:ext cx="46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45528" y="5995621"/>
            <a:ext cx="32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8100" y="5960246"/>
            <a:ext cx="4640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292226" y="5954068"/>
            <a:ext cx="43221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830996" y="5940227"/>
            <a:ext cx="43803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066697" y="5950495"/>
            <a:ext cx="45673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304139" y="5950495"/>
            <a:ext cx="4368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5" grpId="0"/>
      <p:bldP spid="106" grpId="0"/>
      <p:bldP spid="107" grpId="0"/>
      <p:bldP spid="111" grpId="0"/>
      <p:bldP spid="113" grpId="0"/>
      <p:bldP spid="114" grpId="0"/>
      <p:bldP spid="115" grpId="0"/>
      <p:bldP spid="116" grpId="0"/>
      <p:bldP spid="117" grpId="0"/>
      <p:bldP spid="119" grpId="0"/>
      <p:bldP spid="120" grpId="0"/>
      <p:bldP spid="121" grpId="0"/>
      <p:bldP spid="122" grpId="0"/>
      <p:bldP spid="36" grpId="0"/>
      <p:bldP spid="37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0" grpId="0"/>
      <p:bldP spid="52" grpId="0"/>
      <p:bldP spid="53" grpId="0"/>
      <p:bldP spid="54" grpId="0"/>
      <p:bldP spid="55" grpId="0"/>
      <p:bldP spid="3" grpId="0"/>
      <p:bldP spid="4" grpId="0"/>
      <p:bldP spid="56" grpId="0"/>
      <p:bldP spid="57" grpId="0"/>
      <p:bldP spid="58" grpId="0"/>
      <p:bldP spid="59" grpId="0"/>
      <p:bldP spid="5" grpId="0"/>
      <p:bldP spid="60" grpId="0"/>
      <p:bldP spid="63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0"/>
          <p:cNvSpPr>
            <a:spLocks noChangeShapeType="1"/>
          </p:cNvSpPr>
          <p:nvPr/>
        </p:nvSpPr>
        <p:spPr bwMode="auto">
          <a:xfrm>
            <a:off x="-127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9220" name="Text Box 52"/>
          <p:cNvSpPr txBox="1">
            <a:spLocks noChangeArrowheads="1"/>
          </p:cNvSpPr>
          <p:nvPr/>
        </p:nvSpPr>
        <p:spPr bwMode="auto">
          <a:xfrm>
            <a:off x="8747125" y="4222751"/>
            <a:ext cx="2157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 sz="3600" b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 Box 157"/>
          <p:cNvSpPr txBox="1">
            <a:spLocks noChangeArrowheads="1"/>
          </p:cNvSpPr>
          <p:nvPr/>
        </p:nvSpPr>
        <p:spPr bwMode="auto">
          <a:xfrm>
            <a:off x="8382000" y="2887663"/>
            <a:ext cx="26694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2" name="Text Box 177"/>
          <p:cNvSpPr txBox="1">
            <a:spLocks noChangeArrowheads="1"/>
          </p:cNvSpPr>
          <p:nvPr/>
        </p:nvSpPr>
        <p:spPr bwMode="auto">
          <a:xfrm>
            <a:off x="-121296" y="-116462"/>
            <a:ext cx="112117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</a:t>
            </a:r>
            <a:endParaRPr lang="en-US" altLang="en-US" sz="3600" u="sng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Text Box 178"/>
          <p:cNvSpPr txBox="1">
            <a:spLocks noChangeArrowheads="1"/>
          </p:cNvSpPr>
          <p:nvPr/>
        </p:nvSpPr>
        <p:spPr bwMode="auto">
          <a:xfrm>
            <a:off x="5824537" y="15876"/>
            <a:ext cx="18686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</a:t>
            </a:r>
            <a:endParaRPr lang="en-US" altLang="en-US" sz="36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Text Box 180"/>
          <p:cNvSpPr txBox="1">
            <a:spLocks noChangeArrowheads="1"/>
          </p:cNvSpPr>
          <p:nvPr/>
        </p:nvSpPr>
        <p:spPr bwMode="auto">
          <a:xfrm>
            <a:off x="9829800" y="1371600"/>
            <a:ext cx="533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Text Box 181"/>
          <p:cNvSpPr txBox="1">
            <a:spLocks noChangeArrowheads="1"/>
          </p:cNvSpPr>
          <p:nvPr/>
        </p:nvSpPr>
        <p:spPr bwMode="auto">
          <a:xfrm>
            <a:off x="10058399" y="1752600"/>
            <a:ext cx="800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Text Box 188"/>
          <p:cNvSpPr txBox="1">
            <a:spLocks noChangeArrowheads="1"/>
          </p:cNvSpPr>
          <p:nvPr/>
        </p:nvSpPr>
        <p:spPr bwMode="auto">
          <a:xfrm>
            <a:off x="1904999" y="1851026"/>
            <a:ext cx="800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339539" y="320834"/>
            <a:ext cx="108215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rồi th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b. 48796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63584                                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10000 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8989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1769057" y="872213"/>
            <a:ext cx="800837" cy="793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3482710" y="885938"/>
            <a:ext cx="1255017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/>
          </a:p>
        </p:txBody>
      </p:sp>
      <p:sp>
        <p:nvSpPr>
          <p:cNvPr id="105" name="Text Box 36"/>
          <p:cNvSpPr txBox="1">
            <a:spLocks noChangeArrowheads="1"/>
          </p:cNvSpPr>
          <p:nvPr/>
        </p:nvSpPr>
        <p:spPr bwMode="auto">
          <a:xfrm>
            <a:off x="1564456" y="2527300"/>
            <a:ext cx="1670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48 796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36"/>
          <p:cNvSpPr txBox="1">
            <a:spLocks noChangeArrowheads="1"/>
          </p:cNvSpPr>
          <p:nvPr/>
        </p:nvSpPr>
        <p:spPr bwMode="auto">
          <a:xfrm>
            <a:off x="1520926" y="3027363"/>
            <a:ext cx="1818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63 584   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36"/>
          <p:cNvSpPr txBox="1">
            <a:spLocks noChangeArrowheads="1"/>
          </p:cNvSpPr>
          <p:nvPr/>
        </p:nvSpPr>
        <p:spPr bwMode="auto">
          <a:xfrm>
            <a:off x="1505681" y="3615279"/>
            <a:ext cx="361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Straight Connector 15"/>
          <p:cNvCxnSpPr/>
          <p:nvPr/>
        </p:nvCxnSpPr>
        <p:spPr>
          <a:xfrm>
            <a:off x="1564456" y="3647311"/>
            <a:ext cx="1434834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5"/>
          <p:cNvCxnSpPr/>
          <p:nvPr/>
        </p:nvCxnSpPr>
        <p:spPr>
          <a:xfrm>
            <a:off x="9577735" y="3668014"/>
            <a:ext cx="1512693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5"/>
          <p:cNvCxnSpPr/>
          <p:nvPr/>
        </p:nvCxnSpPr>
        <p:spPr>
          <a:xfrm>
            <a:off x="5591175" y="3676650"/>
            <a:ext cx="1423711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Text Box 36"/>
          <p:cNvSpPr txBox="1">
            <a:spLocks noChangeArrowheads="1"/>
          </p:cNvSpPr>
          <p:nvPr/>
        </p:nvSpPr>
        <p:spPr bwMode="auto">
          <a:xfrm>
            <a:off x="5305425" y="2825750"/>
            <a:ext cx="444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3" name="Text Box 36"/>
          <p:cNvSpPr txBox="1">
            <a:spLocks noChangeArrowheads="1"/>
          </p:cNvSpPr>
          <p:nvPr/>
        </p:nvSpPr>
        <p:spPr bwMode="auto">
          <a:xfrm>
            <a:off x="7776914" y="2486919"/>
            <a:ext cx="160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</a:t>
            </a:r>
          </a:p>
        </p:txBody>
      </p:sp>
      <p:sp>
        <p:nvSpPr>
          <p:cNvPr id="114" name="Rectangle 72"/>
          <p:cNvSpPr>
            <a:spLocks noChangeArrowheads="1"/>
          </p:cNvSpPr>
          <p:nvPr/>
        </p:nvSpPr>
        <p:spPr bwMode="auto">
          <a:xfrm>
            <a:off x="3541713" y="2498725"/>
            <a:ext cx="21559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</a:t>
            </a:r>
          </a:p>
        </p:txBody>
      </p:sp>
      <p:sp>
        <p:nvSpPr>
          <p:cNvPr id="115" name="Text Box 36"/>
          <p:cNvSpPr txBox="1">
            <a:spLocks noChangeArrowheads="1"/>
          </p:cNvSpPr>
          <p:nvPr/>
        </p:nvSpPr>
        <p:spPr bwMode="auto">
          <a:xfrm>
            <a:off x="4979092" y="2536932"/>
            <a:ext cx="2297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122 380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36"/>
          <p:cNvSpPr txBox="1">
            <a:spLocks noChangeArrowheads="1"/>
          </p:cNvSpPr>
          <p:nvPr/>
        </p:nvSpPr>
        <p:spPr bwMode="auto">
          <a:xfrm>
            <a:off x="5646919" y="3038610"/>
            <a:ext cx="1601675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48 796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36"/>
          <p:cNvSpPr txBox="1">
            <a:spLocks noChangeArrowheads="1"/>
          </p:cNvSpPr>
          <p:nvPr/>
        </p:nvSpPr>
        <p:spPr bwMode="auto">
          <a:xfrm>
            <a:off x="9190292" y="2467218"/>
            <a:ext cx="19001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122 380  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36"/>
          <p:cNvSpPr txBox="1">
            <a:spLocks noChangeArrowheads="1"/>
          </p:cNvSpPr>
          <p:nvPr/>
        </p:nvSpPr>
        <p:spPr bwMode="auto">
          <a:xfrm>
            <a:off x="9620098" y="3057720"/>
            <a:ext cx="1594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63 584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36"/>
          <p:cNvSpPr txBox="1">
            <a:spLocks noChangeArrowheads="1"/>
          </p:cNvSpPr>
          <p:nvPr/>
        </p:nvSpPr>
        <p:spPr bwMode="auto">
          <a:xfrm>
            <a:off x="9332706" y="2854325"/>
            <a:ext cx="266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21" name="Text Box 36"/>
          <p:cNvSpPr txBox="1">
            <a:spLocks noChangeArrowheads="1"/>
          </p:cNvSpPr>
          <p:nvPr/>
        </p:nvSpPr>
        <p:spPr bwMode="auto">
          <a:xfrm>
            <a:off x="10168756" y="3599485"/>
            <a:ext cx="329380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2" name="Hình chữ nhật 4131"/>
          <p:cNvSpPr>
            <a:spLocks noChangeArrowheads="1"/>
          </p:cNvSpPr>
          <p:nvPr/>
        </p:nvSpPr>
        <p:spPr bwMode="auto">
          <a:xfrm>
            <a:off x="2047874" y="4710112"/>
            <a:ext cx="2598017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     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8 989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2629247" y="4869082"/>
            <a:ext cx="428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808492" y="5070210"/>
            <a:ext cx="485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194521" y="2762826"/>
            <a:ext cx="409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754909" y="3613587"/>
            <a:ext cx="468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074490" y="3634602"/>
            <a:ext cx="383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303034" y="3633389"/>
            <a:ext cx="403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2536391" y="3633389"/>
            <a:ext cx="4140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679243" y="3621713"/>
            <a:ext cx="37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5907523" y="3627525"/>
            <a:ext cx="370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6151418" y="3636505"/>
            <a:ext cx="456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6458610" y="3641035"/>
            <a:ext cx="354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6697914" y="3649521"/>
            <a:ext cx="355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9620098" y="3591839"/>
            <a:ext cx="392010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9877920" y="3599485"/>
            <a:ext cx="409848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10594110" y="3622427"/>
            <a:ext cx="494294" cy="7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ình chữ nhật 4131"/>
          <p:cNvSpPr>
            <a:spLocks noChangeArrowheads="1"/>
          </p:cNvSpPr>
          <p:nvPr/>
        </p:nvSpPr>
        <p:spPr bwMode="auto">
          <a:xfrm>
            <a:off x="8247204" y="4714728"/>
            <a:ext cx="1586843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1011 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36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8989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1308" y="4597643"/>
            <a:ext cx="201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  </a:t>
            </a:r>
            <a:endParaRPr lang="en-US" sz="3600" b="1" dirty="0"/>
          </a:p>
        </p:txBody>
      </p:sp>
      <p:sp>
        <p:nvSpPr>
          <p:cNvPr id="56" name="Rectangle 55"/>
          <p:cNvSpPr/>
          <p:nvPr/>
        </p:nvSpPr>
        <p:spPr>
          <a:xfrm>
            <a:off x="3196024" y="5981777"/>
            <a:ext cx="459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82664" y="5995620"/>
            <a:ext cx="40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13072" y="5995620"/>
            <a:ext cx="46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45528" y="5995621"/>
            <a:ext cx="32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8100" y="5960246"/>
            <a:ext cx="4640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292226" y="5954068"/>
            <a:ext cx="432213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830996" y="5940227"/>
            <a:ext cx="438034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066697" y="5950495"/>
            <a:ext cx="45673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304139" y="5950495"/>
            <a:ext cx="436896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1242813" y="3621713"/>
            <a:ext cx="361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0407093" y="3608736"/>
            <a:ext cx="494294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585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5" grpId="0"/>
      <p:bldP spid="106" grpId="0"/>
      <p:bldP spid="107" grpId="0"/>
      <p:bldP spid="111" grpId="0"/>
      <p:bldP spid="113" grpId="0"/>
      <p:bldP spid="114" grpId="0"/>
      <p:bldP spid="115" grpId="0"/>
      <p:bldP spid="116" grpId="0"/>
      <p:bldP spid="117" grpId="0"/>
      <p:bldP spid="119" grpId="0"/>
      <p:bldP spid="120" grpId="0"/>
      <p:bldP spid="121" grpId="0"/>
      <p:bldP spid="122" grpId="0"/>
      <p:bldP spid="36" grpId="0"/>
      <p:bldP spid="37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2" grpId="0"/>
      <p:bldP spid="53" grpId="0"/>
      <p:bldP spid="54" grpId="0"/>
      <p:bldP spid="55" grpId="0"/>
      <p:bldP spid="3" grpId="0"/>
      <p:bldP spid="56" grpId="0"/>
      <p:bldP spid="57" grpId="0"/>
      <p:bldP spid="58" grpId="0"/>
      <p:bldP spid="59" grpId="0"/>
      <p:bldP spid="5" grpId="0"/>
      <p:bldP spid="60" grpId="0"/>
      <p:bldP spid="63" grpId="0"/>
      <p:bldP spid="64" grpId="0"/>
      <p:bldP spid="65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2"/>
          <p:cNvSpPr txBox="1">
            <a:spLocks noChangeArrowheads="1"/>
          </p:cNvSpPr>
          <p:nvPr/>
        </p:nvSpPr>
        <p:spPr bwMode="auto">
          <a:xfrm>
            <a:off x="7924799" y="6400800"/>
            <a:ext cx="21274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600" b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1739" name="Text Box 139"/>
          <p:cNvSpPr txBox="1">
            <a:spLocks noChangeArrowheads="1"/>
          </p:cNvSpPr>
          <p:nvPr/>
        </p:nvSpPr>
        <p:spPr bwMode="auto">
          <a:xfrm>
            <a:off x="88829" y="83574"/>
            <a:ext cx="6807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</a:rPr>
              <a:t>Tính giá trị của biểu thức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81742" name="Text Box 142"/>
          <p:cNvSpPr txBox="1">
            <a:spLocks noChangeArrowheads="1"/>
          </p:cNvSpPr>
          <p:nvPr/>
        </p:nvSpPr>
        <p:spPr bwMode="auto">
          <a:xfrm>
            <a:off x="88829" y="1137956"/>
            <a:ext cx="49357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a,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570 - 225 - 167 + 67</a:t>
            </a:r>
          </a:p>
        </p:txBody>
      </p:sp>
      <p:sp>
        <p:nvSpPr>
          <p:cNvPr id="281744" name="Text Box 144"/>
          <p:cNvSpPr txBox="1">
            <a:spLocks noChangeArrowheads="1"/>
          </p:cNvSpPr>
          <p:nvPr/>
        </p:nvSpPr>
        <p:spPr bwMode="auto">
          <a:xfrm>
            <a:off x="6526515" y="1117897"/>
            <a:ext cx="36592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b,</a:t>
            </a: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468 : 6 + 61 x 2</a:t>
            </a:r>
          </a:p>
        </p:txBody>
      </p:sp>
      <p:sp>
        <p:nvSpPr>
          <p:cNvPr id="13" name="Text Box 142"/>
          <p:cNvSpPr txBox="1">
            <a:spLocks noChangeArrowheads="1"/>
          </p:cNvSpPr>
          <p:nvPr/>
        </p:nvSpPr>
        <p:spPr bwMode="auto">
          <a:xfrm>
            <a:off x="226142" y="3740639"/>
            <a:ext cx="44251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168 x 2 : 6 x 4</a:t>
            </a:r>
          </a:p>
        </p:txBody>
      </p:sp>
      <p:sp>
        <p:nvSpPr>
          <p:cNvPr id="14" name="Text Box 142"/>
          <p:cNvSpPr txBox="1">
            <a:spLocks noChangeArrowheads="1"/>
          </p:cNvSpPr>
          <p:nvPr/>
        </p:nvSpPr>
        <p:spPr bwMode="auto">
          <a:xfrm>
            <a:off x="6764076" y="3703501"/>
            <a:ext cx="5531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5625 - 5000: (726 : 6 -113)</a:t>
            </a:r>
          </a:p>
        </p:txBody>
      </p:sp>
      <p:sp>
        <p:nvSpPr>
          <p:cNvPr id="2" name="Rectangle 1"/>
          <p:cNvSpPr/>
          <p:nvPr/>
        </p:nvSpPr>
        <p:spPr>
          <a:xfrm>
            <a:off x="88829" y="1801641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345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546916" y="1784287"/>
            <a:ext cx="291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167  + 67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88829" y="2465326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178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575133" y="2465326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+  67</a:t>
            </a:r>
          </a:p>
        </p:txBody>
      </p:sp>
      <p:sp>
        <p:nvSpPr>
          <p:cNvPr id="12" name="Text Box 203"/>
          <p:cNvSpPr txBox="1">
            <a:spLocks noChangeArrowheads="1"/>
          </p:cNvSpPr>
          <p:nvPr/>
        </p:nvSpPr>
        <p:spPr bwMode="auto">
          <a:xfrm>
            <a:off x="88829" y="3059600"/>
            <a:ext cx="16276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=   245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18" y="4421678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  336 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454908" y="4386970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 6 x 4</a:t>
            </a:r>
          </a:p>
        </p:txBody>
      </p:sp>
      <p:sp>
        <p:nvSpPr>
          <p:cNvPr id="8" name="Rectangle 7"/>
          <p:cNvSpPr/>
          <p:nvPr/>
        </p:nvSpPr>
        <p:spPr>
          <a:xfrm>
            <a:off x="88829" y="5033301"/>
            <a:ext cx="125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  56 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316084" y="4998598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x   4  </a:t>
            </a:r>
          </a:p>
        </p:txBody>
      </p:sp>
      <p:sp>
        <p:nvSpPr>
          <p:cNvPr id="17" name="Text Box 204"/>
          <p:cNvSpPr txBox="1">
            <a:spLocks noChangeArrowheads="1"/>
          </p:cNvSpPr>
          <p:nvPr/>
        </p:nvSpPr>
        <p:spPr bwMode="auto">
          <a:xfrm>
            <a:off x="88829" y="5679632"/>
            <a:ext cx="1886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=  224       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6818" y="1784286"/>
            <a:ext cx="171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78 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8608630" y="1764228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+   122</a:t>
            </a:r>
          </a:p>
        </p:txBody>
      </p:sp>
      <p:sp>
        <p:nvSpPr>
          <p:cNvPr id="20" name="Text Box 204"/>
          <p:cNvSpPr txBox="1">
            <a:spLocks noChangeArrowheads="1"/>
          </p:cNvSpPr>
          <p:nvPr/>
        </p:nvSpPr>
        <p:spPr bwMode="auto">
          <a:xfrm>
            <a:off x="7049462" y="2393479"/>
            <a:ext cx="24803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=    200                  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6515" y="4352267"/>
            <a:ext cx="3265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  5625 - 5000 : 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9734836" y="4349529"/>
            <a:ext cx="2245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(121 - 113)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26515" y="5013523"/>
            <a:ext cx="3265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  5625 - 5000 : </a:t>
            </a:r>
            <a:endParaRPr lang="en-US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9978061" y="499555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59030" y="5622716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  5625 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86948" y="5622715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625</a:t>
            </a:r>
            <a:endParaRPr lang="en-US" sz="3600" dirty="0"/>
          </a:p>
        </p:txBody>
      </p:sp>
      <p:sp>
        <p:nvSpPr>
          <p:cNvPr id="27" name="Text Box 204"/>
          <p:cNvSpPr txBox="1">
            <a:spLocks noChangeArrowheads="1"/>
          </p:cNvSpPr>
          <p:nvPr/>
        </p:nvSpPr>
        <p:spPr bwMode="auto">
          <a:xfrm>
            <a:off x="6574763" y="6211669"/>
            <a:ext cx="1714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=   5000                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8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8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742" grpId="0"/>
      <p:bldP spid="281744" grpId="0"/>
      <p:bldP spid="13" grpId="0"/>
      <p:bldP spid="14" grpId="0"/>
      <p:bldP spid="2" grpId="0"/>
      <p:bldP spid="3" grpId="0"/>
      <p:bldP spid="4" grpId="0"/>
      <p:bldP spid="5" grpId="0"/>
      <p:bldP spid="12" grpId="0"/>
      <p:bldP spid="6" grpId="0"/>
      <p:bldP spid="7" grpId="0"/>
      <p:bldP spid="8" grpId="0"/>
      <p:bldP spid="9" grpId="0"/>
      <p:bldP spid="17" grpId="0"/>
      <p:bldP spid="10" grpId="0"/>
      <p:bldP spid="11" grpId="0"/>
      <p:bldP spid="20" grpId="0"/>
      <p:bldP spid="15" grpId="0"/>
      <p:bldP spid="16" grpId="0"/>
      <p:bldP spid="18" grpId="0"/>
      <p:bldP spid="19" grpId="0"/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908026" y="6233657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 b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232133" y="135715"/>
            <a:ext cx="7515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</a:rPr>
              <a:t>Tính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bằng cách thuận tiện nhất:</a:t>
            </a: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452285" y="1294479"/>
            <a:ext cx="11611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98 + 3 + 97 + 2                    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364 + 136 + 219+ 181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56 + 399 + 1+ 4                         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178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+ 277 + 123 + 422</a:t>
            </a: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232133" y="1294479"/>
            <a:ext cx="516342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33CC"/>
                </a:solidFill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+ 3 + 97 + 2</a:t>
            </a:r>
            <a:endParaRPr lang="en-US" altLang="en-US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A1A4C"/>
                </a:solidFill>
                <a:latin typeface="Times New Roman" panose="02020603050405020304" pitchFamily="18" charset="0"/>
              </a:rPr>
              <a:t>= </a:t>
            </a:r>
            <a:r>
              <a:rPr lang="vi-VN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rgbClr val="CA1A4C"/>
                </a:solidFill>
                <a:latin typeface="Times New Roman" panose="02020603050405020304" pitchFamily="18" charset="0"/>
              </a:rPr>
              <a:t>98 + 2) + ( 97 + 3</a:t>
            </a:r>
            <a:r>
              <a:rPr lang="en-US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</a:rPr>
              <a:t>=    100     +    100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</a:rPr>
              <a:t>=            200</a:t>
            </a:r>
            <a:endParaRPr lang="en-US" altLang="en-US" sz="3200" dirty="0">
              <a:solidFill>
                <a:srgbClr val="CA1A4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105097" y="4136663"/>
            <a:ext cx="588236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+ 399 + 1+ 4</a:t>
            </a:r>
            <a:endParaRPr lang="en-US" alt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= (56 + 4) + ( 399 + 1)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=    60       +     400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=            460</a:t>
            </a:r>
          </a:p>
        </p:txBody>
      </p:sp>
      <p:sp>
        <p:nvSpPr>
          <p:cNvPr id="353305" name="Rectangle 25"/>
          <p:cNvSpPr>
            <a:spLocks noChangeArrowheads="1"/>
          </p:cNvSpPr>
          <p:nvPr/>
        </p:nvSpPr>
        <p:spPr bwMode="auto">
          <a:xfrm>
            <a:off x="6077215" y="1047623"/>
            <a:ext cx="71048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dirty="0" smtClean="0">
                <a:solidFill>
                  <a:srgbClr val="0033CC"/>
                </a:solidFill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 + 136 + 219 +181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rgbClr val="CA1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364+136) + (219 +181)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</a:t>
            </a:r>
            <a:r>
              <a:rPr lang="en-US" altLang="en-US" sz="3200" dirty="0">
                <a:solidFill>
                  <a:srgbClr val="CA1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      +     400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solidFill>
                  <a:srgbClr val="CA1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900</a:t>
            </a:r>
            <a:endParaRPr lang="en-US" altLang="en-US" sz="3200" dirty="0">
              <a:solidFill>
                <a:srgbClr val="CA1A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306" name="Rectangle 26"/>
          <p:cNvSpPr>
            <a:spLocks noChangeArrowheads="1"/>
          </p:cNvSpPr>
          <p:nvPr/>
        </p:nvSpPr>
        <p:spPr bwMode="auto">
          <a:xfrm>
            <a:off x="6258233" y="3849023"/>
            <a:ext cx="50413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+ 277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+ 123 + 422</a:t>
            </a:r>
            <a:endParaRPr lang="en-US" alt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(178 + 422</a:t>
            </a:r>
            <a:r>
              <a:rPr lang="en-US" alt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(277 </a:t>
            </a:r>
            <a:r>
              <a:rPr lang="en-US" alt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+ 123 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8000"/>
                </a:solidFill>
              </a:rPr>
              <a:t>= </a:t>
            </a:r>
            <a:r>
              <a:rPr lang="en-US" alt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 </a:t>
            </a:r>
            <a:r>
              <a:rPr lang="en-US" altLang="en-US" sz="3200" dirty="0" smtClean="0">
                <a:solidFill>
                  <a:srgbClr val="008000"/>
                </a:solidFill>
              </a:rPr>
              <a:t>  +   </a:t>
            </a:r>
            <a:r>
              <a:rPr lang="en-US" alt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alt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solidFill>
                  <a:srgbClr val="008000"/>
                </a:solidFill>
              </a:rPr>
              <a:t>=</a:t>
            </a:r>
            <a:r>
              <a:rPr lang="vi-VN" altLang="en-US" sz="3200" dirty="0" smtClean="0">
                <a:solidFill>
                  <a:srgbClr val="008000"/>
                </a:solidFill>
              </a:rPr>
              <a:t>      </a:t>
            </a:r>
            <a:r>
              <a:rPr lang="en-US" alt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alt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Text Box 178"/>
          <p:cNvSpPr txBox="1">
            <a:spLocks noChangeArrowheads="1"/>
          </p:cNvSpPr>
          <p:nvPr/>
        </p:nvSpPr>
        <p:spPr bwMode="auto">
          <a:xfrm>
            <a:off x="5824538" y="-151268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</a:t>
            </a:r>
            <a:endParaRPr lang="en-US" altLang="en-US" sz="32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53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53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53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53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5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5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35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53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35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353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353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353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353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353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353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353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117987" y="139701"/>
            <a:ext cx="119363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thùng chứa được tất cả là 600</a:t>
            </a: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nước.Thùng bé chứa được ít hơn thùng to 120</a:t>
            </a: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nước. Hỏi mỗi thùng chứa được bao nhiêu lít nước?</a:t>
            </a:r>
          </a:p>
        </p:txBody>
      </p:sp>
      <p:sp>
        <p:nvSpPr>
          <p:cNvPr id="18436" name="Rectangle 70"/>
          <p:cNvSpPr>
            <a:spLocks noChangeArrowheads="1"/>
          </p:cNvSpPr>
          <p:nvPr/>
        </p:nvSpPr>
        <p:spPr bwMode="auto">
          <a:xfrm>
            <a:off x="3733800" y="304800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 Box 95"/>
          <p:cNvSpPr txBox="1">
            <a:spLocks noChangeArrowheads="1"/>
          </p:cNvSpPr>
          <p:nvPr/>
        </p:nvSpPr>
        <p:spPr bwMode="auto">
          <a:xfrm>
            <a:off x="2133600" y="2133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5427" name="Group 99"/>
          <p:cNvGrpSpPr>
            <a:grpSpLocks/>
          </p:cNvGrpSpPr>
          <p:nvPr/>
        </p:nvGrpSpPr>
        <p:grpSpPr bwMode="auto">
          <a:xfrm>
            <a:off x="1784350" y="2667001"/>
            <a:ext cx="8121650" cy="2424113"/>
            <a:chOff x="801" y="816"/>
            <a:chExt cx="4815" cy="1479"/>
          </a:xfrm>
        </p:grpSpPr>
        <p:sp>
          <p:nvSpPr>
            <p:cNvPr id="18442" name="Text Box 100"/>
            <p:cNvSpPr txBox="1">
              <a:spLocks noChangeArrowheads="1"/>
            </p:cNvSpPr>
            <p:nvPr/>
          </p:nvSpPr>
          <p:spPr bwMode="auto">
            <a:xfrm>
              <a:off x="4848" y="1392"/>
              <a:ext cx="768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 lít</a:t>
              </a:r>
            </a:p>
          </p:txBody>
        </p:sp>
        <p:sp>
          <p:nvSpPr>
            <p:cNvPr id="18443" name="Text Box 101"/>
            <p:cNvSpPr txBox="1">
              <a:spLocks noChangeArrowheads="1"/>
            </p:cNvSpPr>
            <p:nvPr/>
          </p:nvSpPr>
          <p:spPr bwMode="auto">
            <a:xfrm>
              <a:off x="801" y="1102"/>
              <a:ext cx="1167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Thùng bé</a:t>
              </a:r>
            </a:p>
          </p:txBody>
        </p:sp>
        <p:sp>
          <p:nvSpPr>
            <p:cNvPr id="18444" name="Text Box 102"/>
            <p:cNvSpPr txBox="1">
              <a:spLocks noChangeArrowheads="1"/>
            </p:cNvSpPr>
            <p:nvPr/>
          </p:nvSpPr>
          <p:spPr bwMode="auto">
            <a:xfrm>
              <a:off x="812" y="1632"/>
              <a:ext cx="106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Thùng to        </a:t>
              </a:r>
            </a:p>
          </p:txBody>
        </p:sp>
        <p:sp>
          <p:nvSpPr>
            <p:cNvPr id="18445" name="AutoShape 103"/>
            <p:cNvSpPr>
              <a:spLocks/>
            </p:cNvSpPr>
            <p:nvPr/>
          </p:nvSpPr>
          <p:spPr bwMode="auto">
            <a:xfrm>
              <a:off x="4704" y="1152"/>
              <a:ext cx="144" cy="816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6" name="Text Box 104"/>
            <p:cNvSpPr txBox="1">
              <a:spLocks noChangeArrowheads="1"/>
            </p:cNvSpPr>
            <p:nvPr/>
          </p:nvSpPr>
          <p:spPr bwMode="auto">
            <a:xfrm>
              <a:off x="2880" y="2016"/>
              <a:ext cx="672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8447" name="Group 105"/>
            <p:cNvGrpSpPr>
              <a:grpSpLocks/>
            </p:cNvGrpSpPr>
            <p:nvPr/>
          </p:nvGrpSpPr>
          <p:grpSpPr bwMode="auto">
            <a:xfrm>
              <a:off x="1968" y="1776"/>
              <a:ext cx="2640" cy="96"/>
              <a:chOff x="1968" y="1776"/>
              <a:chExt cx="2640" cy="96"/>
            </a:xfrm>
          </p:grpSpPr>
          <p:grpSp>
            <p:nvGrpSpPr>
              <p:cNvPr id="18460" name="Group 106"/>
              <p:cNvGrpSpPr>
                <a:grpSpLocks/>
              </p:cNvGrpSpPr>
              <p:nvPr/>
            </p:nvGrpSpPr>
            <p:grpSpPr bwMode="auto">
              <a:xfrm>
                <a:off x="1968" y="1776"/>
                <a:ext cx="2640" cy="96"/>
                <a:chOff x="1968" y="1776"/>
                <a:chExt cx="2640" cy="96"/>
              </a:xfrm>
            </p:grpSpPr>
            <p:sp>
              <p:nvSpPr>
                <p:cNvPr id="18462" name="Line 107"/>
                <p:cNvSpPr>
                  <a:spLocks noChangeShapeType="1"/>
                </p:cNvSpPr>
                <p:nvPr/>
              </p:nvSpPr>
              <p:spPr bwMode="auto">
                <a:xfrm>
                  <a:off x="1968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3" name="Line 10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4" name="Line 10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61" name="Line 110"/>
              <p:cNvSpPr>
                <a:spLocks noChangeShapeType="1"/>
              </p:cNvSpPr>
              <p:nvPr/>
            </p:nvSpPr>
            <p:spPr bwMode="auto">
              <a:xfrm>
                <a:off x="1968" y="1824"/>
                <a:ext cx="26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8" name="Group 111"/>
            <p:cNvGrpSpPr>
              <a:grpSpLocks/>
            </p:cNvGrpSpPr>
            <p:nvPr/>
          </p:nvGrpSpPr>
          <p:grpSpPr bwMode="auto">
            <a:xfrm>
              <a:off x="1968" y="1728"/>
              <a:ext cx="2640" cy="240"/>
              <a:chOff x="1968" y="1728"/>
              <a:chExt cx="2640" cy="240"/>
            </a:xfrm>
          </p:grpSpPr>
          <p:sp>
            <p:nvSpPr>
              <p:cNvPr id="18458" name="Freeform 112"/>
              <p:cNvSpPr>
                <a:spLocks/>
              </p:cNvSpPr>
              <p:nvPr/>
            </p:nvSpPr>
            <p:spPr bwMode="auto">
              <a:xfrm rot="10800000">
                <a:off x="3744" y="1728"/>
                <a:ext cx="864" cy="96"/>
              </a:xfrm>
              <a:custGeom>
                <a:avLst/>
                <a:gdLst>
                  <a:gd name="T0" fmla="*/ 0 w 864"/>
                  <a:gd name="T1" fmla="*/ 0 h 96"/>
                  <a:gd name="T2" fmla="*/ 480 w 864"/>
                  <a:gd name="T3" fmla="*/ 96 h 96"/>
                  <a:gd name="T4" fmla="*/ 864 w 864"/>
                  <a:gd name="T5" fmla="*/ 0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4" h="96">
                    <a:moveTo>
                      <a:pt x="0" y="0"/>
                    </a:moveTo>
                    <a:cubicBezTo>
                      <a:pt x="168" y="48"/>
                      <a:pt x="336" y="96"/>
                      <a:pt x="480" y="96"/>
                    </a:cubicBezTo>
                    <a:cubicBezTo>
                      <a:pt x="624" y="96"/>
                      <a:pt x="800" y="16"/>
                      <a:pt x="864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113"/>
              <p:cNvSpPr>
                <a:spLocks/>
              </p:cNvSpPr>
              <p:nvPr/>
            </p:nvSpPr>
            <p:spPr bwMode="auto">
              <a:xfrm rot="10800000">
                <a:off x="1968" y="1824"/>
                <a:ext cx="2640" cy="144"/>
              </a:xfrm>
              <a:custGeom>
                <a:avLst/>
                <a:gdLst>
                  <a:gd name="T0" fmla="*/ 0 w 2640"/>
                  <a:gd name="T1" fmla="*/ 144 h 144"/>
                  <a:gd name="T2" fmla="*/ 1392 w 2640"/>
                  <a:gd name="T3" fmla="*/ 0 h 144"/>
                  <a:gd name="T4" fmla="*/ 2640 w 2640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0" h="144">
                    <a:moveTo>
                      <a:pt x="0" y="144"/>
                    </a:moveTo>
                    <a:cubicBezTo>
                      <a:pt x="476" y="72"/>
                      <a:pt x="952" y="0"/>
                      <a:pt x="1392" y="0"/>
                    </a:cubicBezTo>
                    <a:cubicBezTo>
                      <a:pt x="1832" y="0"/>
                      <a:pt x="2236" y="72"/>
                      <a:pt x="2640" y="14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9" name="Text Box 114"/>
            <p:cNvSpPr txBox="1">
              <a:spLocks noChangeArrowheads="1"/>
            </p:cNvSpPr>
            <p:nvPr/>
          </p:nvSpPr>
          <p:spPr bwMode="auto">
            <a:xfrm>
              <a:off x="3696" y="1384"/>
              <a:ext cx="96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 lít</a:t>
              </a:r>
            </a:p>
          </p:txBody>
        </p:sp>
        <p:grpSp>
          <p:nvGrpSpPr>
            <p:cNvPr id="18450" name="Group 115"/>
            <p:cNvGrpSpPr>
              <a:grpSpLocks/>
            </p:cNvGrpSpPr>
            <p:nvPr/>
          </p:nvGrpSpPr>
          <p:grpSpPr bwMode="auto">
            <a:xfrm>
              <a:off x="1968" y="1152"/>
              <a:ext cx="1776" cy="192"/>
              <a:chOff x="1968" y="1152"/>
              <a:chExt cx="1776" cy="192"/>
            </a:xfrm>
          </p:grpSpPr>
          <p:grpSp>
            <p:nvGrpSpPr>
              <p:cNvPr id="18453" name="Group 116"/>
              <p:cNvGrpSpPr>
                <a:grpSpLocks/>
              </p:cNvGrpSpPr>
              <p:nvPr/>
            </p:nvGrpSpPr>
            <p:grpSpPr bwMode="auto">
              <a:xfrm>
                <a:off x="1968" y="1248"/>
                <a:ext cx="1776" cy="96"/>
                <a:chOff x="1968" y="1920"/>
                <a:chExt cx="1632" cy="96"/>
              </a:xfrm>
            </p:grpSpPr>
            <p:sp>
              <p:nvSpPr>
                <p:cNvPr id="18455" name="Line 117"/>
                <p:cNvSpPr>
                  <a:spLocks noChangeShapeType="1"/>
                </p:cNvSpPr>
                <p:nvPr/>
              </p:nvSpPr>
              <p:spPr bwMode="auto">
                <a:xfrm>
                  <a:off x="1968" y="1968"/>
                  <a:ext cx="16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6" name="Line 118"/>
                <p:cNvSpPr>
                  <a:spLocks noChangeShapeType="1"/>
                </p:cNvSpPr>
                <p:nvPr/>
              </p:nvSpPr>
              <p:spPr bwMode="auto">
                <a:xfrm>
                  <a:off x="1968" y="192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7" name="Line 119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54" name="Freeform 120"/>
              <p:cNvSpPr>
                <a:spLocks/>
              </p:cNvSpPr>
              <p:nvPr/>
            </p:nvSpPr>
            <p:spPr bwMode="auto">
              <a:xfrm rot="10800000">
                <a:off x="1968" y="1152"/>
                <a:ext cx="1776" cy="144"/>
              </a:xfrm>
              <a:custGeom>
                <a:avLst/>
                <a:gdLst>
                  <a:gd name="T0" fmla="*/ 0 w 1776"/>
                  <a:gd name="T1" fmla="*/ 0 h 96"/>
                  <a:gd name="T2" fmla="*/ 960 w 1776"/>
                  <a:gd name="T3" fmla="*/ 42071 h 96"/>
                  <a:gd name="T4" fmla="*/ 1776 w 1776"/>
                  <a:gd name="T5" fmla="*/ 0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76" h="96">
                    <a:moveTo>
                      <a:pt x="0" y="0"/>
                    </a:moveTo>
                    <a:cubicBezTo>
                      <a:pt x="332" y="48"/>
                      <a:pt x="664" y="96"/>
                      <a:pt x="960" y="96"/>
                    </a:cubicBezTo>
                    <a:cubicBezTo>
                      <a:pt x="1256" y="96"/>
                      <a:pt x="1516" y="48"/>
                      <a:pt x="1776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1" name="Text Box 121"/>
            <p:cNvSpPr txBox="1">
              <a:spLocks noChangeArrowheads="1"/>
            </p:cNvSpPr>
            <p:nvPr/>
          </p:nvSpPr>
          <p:spPr bwMode="auto">
            <a:xfrm>
              <a:off x="2640" y="816"/>
              <a:ext cx="720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452" name="Line 122"/>
            <p:cNvSpPr>
              <a:spLocks noChangeShapeType="1"/>
            </p:cNvSpPr>
            <p:nvPr/>
          </p:nvSpPr>
          <p:spPr bwMode="auto">
            <a:xfrm>
              <a:off x="3744" y="129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5452" name="Text Box 124"/>
          <p:cNvSpPr txBox="1">
            <a:spLocks noChangeArrowheads="1"/>
          </p:cNvSpPr>
          <p:nvPr/>
        </p:nvSpPr>
        <p:spPr bwMode="auto">
          <a:xfrm>
            <a:off x="4791075" y="2590800"/>
            <a:ext cx="2133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lít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?lít </a:t>
            </a:r>
          </a:p>
        </p:txBody>
      </p:sp>
      <p:sp>
        <p:nvSpPr>
          <p:cNvPr id="355453" name="Rectangle 125"/>
          <p:cNvSpPr>
            <a:spLocks noChangeArrowheads="1"/>
          </p:cNvSpPr>
          <p:nvPr/>
        </p:nvSpPr>
        <p:spPr bwMode="auto">
          <a:xfrm>
            <a:off x="1744663" y="2087563"/>
            <a:ext cx="350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 tắt:</a:t>
            </a:r>
            <a:endParaRPr lang="en-US" altLang="en-US" sz="32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122"/>
          <p:cNvSpPr>
            <a:spLocks noChangeShapeType="1"/>
          </p:cNvSpPr>
          <p:nvPr/>
        </p:nvSpPr>
        <p:spPr bwMode="auto">
          <a:xfrm>
            <a:off x="3752850" y="3470276"/>
            <a:ext cx="0" cy="866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9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924800" y="64008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vi-VN" altLang="en-US" sz="1800" b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981200" y="2895601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4997450" y="2714625"/>
            <a:ext cx="1524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1524000" y="3436938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2971801" y="4038600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         </a:t>
            </a:r>
          </a:p>
        </p:txBody>
      </p:sp>
      <p:sp>
        <p:nvSpPr>
          <p:cNvPr id="20488" name="Text Box 16"/>
          <p:cNvSpPr txBox="1">
            <a:spLocks noChangeArrowheads="1"/>
          </p:cNvSpPr>
          <p:nvPr/>
        </p:nvSpPr>
        <p:spPr bwMode="auto">
          <a:xfrm>
            <a:off x="1524000" y="45720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         </a:t>
            </a:r>
          </a:p>
        </p:txBody>
      </p:sp>
      <p:sp>
        <p:nvSpPr>
          <p:cNvPr id="20489" name="Text Box 22"/>
          <p:cNvSpPr txBox="1">
            <a:spLocks noChangeArrowheads="1"/>
          </p:cNvSpPr>
          <p:nvPr/>
        </p:nvSpPr>
        <p:spPr bwMode="auto">
          <a:xfrm>
            <a:off x="5867401" y="3724275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>
            <a:off x="6477000" y="6019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20491" name="Text Box 29"/>
          <p:cNvSpPr txBox="1">
            <a:spLocks noChangeArrowheads="1"/>
          </p:cNvSpPr>
          <p:nvPr/>
        </p:nvSpPr>
        <p:spPr bwMode="auto">
          <a:xfrm>
            <a:off x="1524000" y="5257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  </a:t>
            </a:r>
          </a:p>
        </p:txBody>
      </p:sp>
      <p:sp>
        <p:nvSpPr>
          <p:cNvPr id="351287" name="Rectangle 55"/>
          <p:cNvSpPr>
            <a:spLocks noChangeArrowheads="1"/>
          </p:cNvSpPr>
          <p:nvPr/>
        </p:nvSpPr>
        <p:spPr bwMode="auto">
          <a:xfrm>
            <a:off x="248667" y="3355083"/>
            <a:ext cx="5618734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* Cách 1 :</a:t>
            </a:r>
          </a:p>
          <a:p>
            <a:pPr eaLnBrk="1" hangingPunct="1"/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Số lít nước trong thùng bé là:</a:t>
            </a:r>
          </a:p>
          <a:p>
            <a:pPr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(600 – 120 ) : 2  = 240 </a:t>
            </a:r>
            <a:r>
              <a:rPr lang="en-US" altLang="en-US" sz="2400" smtClean="0">
                <a:solidFill>
                  <a:srgbClr val="0033CC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i="1">
                <a:solidFill>
                  <a:srgbClr val="00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)</a:t>
            </a:r>
          </a:p>
          <a:p>
            <a:pPr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Số lít nước trong thùng to là :</a:t>
            </a:r>
          </a:p>
          <a:p>
            <a:pPr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 600 – 240  = </a:t>
            </a:r>
            <a:r>
              <a:rPr lang="en-US" altLang="en-US" sz="2400" smtClean="0">
                <a:solidFill>
                  <a:srgbClr val="0033CC"/>
                </a:solidFill>
                <a:latin typeface="Times New Roman" panose="02020603050405020304" pitchFamily="18" charset="0"/>
              </a:rPr>
              <a:t>360 ( </a:t>
            </a:r>
            <a:r>
              <a:rPr lang="en-US" altLang="en-US" sz="2400" i="1">
                <a:solidFill>
                  <a:srgbClr val="00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)</a:t>
            </a:r>
          </a:p>
          <a:p>
            <a:r>
              <a:rPr lang="en-US" altLang="en-US" sz="24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Đáp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số: </a:t>
            </a:r>
            <a:r>
              <a:rPr lang="en-US" altLang="en-US" sz="2400" smtClean="0">
                <a:solidFill>
                  <a:srgbClr val="0033CC"/>
                </a:solidFill>
                <a:latin typeface="Times New Roman" panose="02020603050405020304" pitchFamily="18" charset="0"/>
              </a:rPr>
              <a:t>Thùng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bé : 240 lít nước</a:t>
            </a:r>
          </a:p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4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Thùng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to  : 360 lít </a:t>
            </a:r>
            <a:r>
              <a:rPr lang="en-US" altLang="en-US" sz="2400" smtClean="0">
                <a:solidFill>
                  <a:srgbClr val="0033CC"/>
                </a:solidFill>
                <a:latin typeface="Times New Roman" panose="02020603050405020304" pitchFamily="18" charset="0"/>
              </a:rPr>
              <a:t>nước  </a:t>
            </a:r>
            <a:endParaRPr lang="en-US" altLang="en-US" sz="24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1288" name="Line 56"/>
          <p:cNvSpPr>
            <a:spLocks noChangeShapeType="1"/>
          </p:cNvSpPr>
          <p:nvPr/>
        </p:nvSpPr>
        <p:spPr bwMode="auto">
          <a:xfrm flipH="1">
            <a:off x="6019800" y="37338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91" name="Rectangle 59"/>
          <p:cNvSpPr>
            <a:spLocks noChangeArrowheads="1"/>
          </p:cNvSpPr>
          <p:nvPr/>
        </p:nvSpPr>
        <p:spPr bwMode="auto">
          <a:xfrm>
            <a:off x="6724564" y="3323683"/>
            <a:ext cx="546743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* Cách 2 :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Số lít nước trong thùng to là</a:t>
            </a:r>
            <a:r>
              <a:rPr lang="en-US" altLang="en-US">
                <a:solidFill>
                  <a:schemeClr val="tx1"/>
                </a:solidFill>
              </a:rPr>
              <a:t> :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( 600  + 120) : 2 = 360 </a:t>
            </a:r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Số lít nước trong thùng bé là: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 600 – 360 = 240 </a:t>
            </a:r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Đáp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số: </a:t>
            </a:r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Thùng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to : 360  lít nước</a:t>
            </a:r>
          </a:p>
          <a:p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Thùng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bé : 240  lít nước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1292" name="Group 60"/>
          <p:cNvGrpSpPr>
            <a:grpSpLocks/>
          </p:cNvGrpSpPr>
          <p:nvPr/>
        </p:nvGrpSpPr>
        <p:grpSpPr bwMode="auto">
          <a:xfrm>
            <a:off x="2166938" y="554039"/>
            <a:ext cx="8039100" cy="1955951"/>
            <a:chOff x="850" y="1104"/>
            <a:chExt cx="4766" cy="1194"/>
          </a:xfrm>
        </p:grpSpPr>
        <p:sp>
          <p:nvSpPr>
            <p:cNvPr id="20499" name="Text Box 61"/>
            <p:cNvSpPr txBox="1">
              <a:spLocks noChangeArrowheads="1"/>
            </p:cNvSpPr>
            <p:nvPr/>
          </p:nvSpPr>
          <p:spPr bwMode="auto">
            <a:xfrm>
              <a:off x="4848" y="1392"/>
              <a:ext cx="768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 lít</a:t>
              </a:r>
            </a:p>
          </p:txBody>
        </p:sp>
        <p:sp>
          <p:nvSpPr>
            <p:cNvPr id="20500" name="Text Box 62"/>
            <p:cNvSpPr txBox="1">
              <a:spLocks noChangeArrowheads="1"/>
            </p:cNvSpPr>
            <p:nvPr/>
          </p:nvSpPr>
          <p:spPr bwMode="auto">
            <a:xfrm>
              <a:off x="850" y="1104"/>
              <a:ext cx="1166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Thùng bé</a:t>
              </a:r>
            </a:p>
          </p:txBody>
        </p:sp>
        <p:sp>
          <p:nvSpPr>
            <p:cNvPr id="20501" name="Text Box 63"/>
            <p:cNvSpPr txBox="1">
              <a:spLocks noChangeArrowheads="1"/>
            </p:cNvSpPr>
            <p:nvPr/>
          </p:nvSpPr>
          <p:spPr bwMode="auto">
            <a:xfrm>
              <a:off x="866" y="1596"/>
              <a:ext cx="1135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Thùng to        </a:t>
              </a:r>
            </a:p>
          </p:txBody>
        </p:sp>
        <p:sp>
          <p:nvSpPr>
            <p:cNvPr id="20502" name="AutoShape 64"/>
            <p:cNvSpPr>
              <a:spLocks/>
            </p:cNvSpPr>
            <p:nvPr/>
          </p:nvSpPr>
          <p:spPr bwMode="auto">
            <a:xfrm>
              <a:off x="4704" y="1152"/>
              <a:ext cx="144" cy="816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3" name="Text Box 65"/>
            <p:cNvSpPr txBox="1">
              <a:spLocks noChangeArrowheads="1"/>
            </p:cNvSpPr>
            <p:nvPr/>
          </p:nvSpPr>
          <p:spPr bwMode="auto">
            <a:xfrm>
              <a:off x="2880" y="2016"/>
              <a:ext cx="6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 b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grpSp>
          <p:nvGrpSpPr>
            <p:cNvPr id="20504" name="Group 66"/>
            <p:cNvGrpSpPr>
              <a:grpSpLocks/>
            </p:cNvGrpSpPr>
            <p:nvPr/>
          </p:nvGrpSpPr>
          <p:grpSpPr bwMode="auto">
            <a:xfrm>
              <a:off x="1968" y="1776"/>
              <a:ext cx="2640" cy="96"/>
              <a:chOff x="1968" y="1776"/>
              <a:chExt cx="2640" cy="96"/>
            </a:xfrm>
          </p:grpSpPr>
          <p:grpSp>
            <p:nvGrpSpPr>
              <p:cNvPr id="20516" name="Group 67"/>
              <p:cNvGrpSpPr>
                <a:grpSpLocks/>
              </p:cNvGrpSpPr>
              <p:nvPr/>
            </p:nvGrpSpPr>
            <p:grpSpPr bwMode="auto">
              <a:xfrm>
                <a:off x="1968" y="1776"/>
                <a:ext cx="2640" cy="96"/>
                <a:chOff x="1968" y="1776"/>
                <a:chExt cx="2640" cy="96"/>
              </a:xfrm>
            </p:grpSpPr>
            <p:sp>
              <p:nvSpPr>
                <p:cNvPr id="20518" name="Line 68"/>
                <p:cNvSpPr>
                  <a:spLocks noChangeShapeType="1"/>
                </p:cNvSpPr>
                <p:nvPr/>
              </p:nvSpPr>
              <p:spPr bwMode="auto">
                <a:xfrm>
                  <a:off x="1968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9" name="Line 69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0" name="Line 7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7" name="Line 71"/>
              <p:cNvSpPr>
                <a:spLocks noChangeShapeType="1"/>
              </p:cNvSpPr>
              <p:nvPr/>
            </p:nvSpPr>
            <p:spPr bwMode="auto">
              <a:xfrm>
                <a:off x="1968" y="1824"/>
                <a:ext cx="26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5" name="Group 72"/>
            <p:cNvGrpSpPr>
              <a:grpSpLocks/>
            </p:cNvGrpSpPr>
            <p:nvPr/>
          </p:nvGrpSpPr>
          <p:grpSpPr bwMode="auto">
            <a:xfrm>
              <a:off x="1968" y="1728"/>
              <a:ext cx="2640" cy="240"/>
              <a:chOff x="1968" y="1728"/>
              <a:chExt cx="2640" cy="240"/>
            </a:xfrm>
          </p:grpSpPr>
          <p:sp>
            <p:nvSpPr>
              <p:cNvPr id="20514" name="Freeform 73"/>
              <p:cNvSpPr>
                <a:spLocks/>
              </p:cNvSpPr>
              <p:nvPr/>
            </p:nvSpPr>
            <p:spPr bwMode="auto">
              <a:xfrm rot="10800000">
                <a:off x="3744" y="1728"/>
                <a:ext cx="864" cy="96"/>
              </a:xfrm>
              <a:custGeom>
                <a:avLst/>
                <a:gdLst>
                  <a:gd name="T0" fmla="*/ 0 w 864"/>
                  <a:gd name="T1" fmla="*/ 0 h 96"/>
                  <a:gd name="T2" fmla="*/ 480 w 864"/>
                  <a:gd name="T3" fmla="*/ 96 h 96"/>
                  <a:gd name="T4" fmla="*/ 864 w 864"/>
                  <a:gd name="T5" fmla="*/ 0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4" h="96">
                    <a:moveTo>
                      <a:pt x="0" y="0"/>
                    </a:moveTo>
                    <a:cubicBezTo>
                      <a:pt x="168" y="48"/>
                      <a:pt x="336" y="96"/>
                      <a:pt x="480" y="96"/>
                    </a:cubicBezTo>
                    <a:cubicBezTo>
                      <a:pt x="624" y="96"/>
                      <a:pt x="800" y="16"/>
                      <a:pt x="864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74"/>
              <p:cNvSpPr>
                <a:spLocks/>
              </p:cNvSpPr>
              <p:nvPr/>
            </p:nvSpPr>
            <p:spPr bwMode="auto">
              <a:xfrm rot="10800000">
                <a:off x="1968" y="1824"/>
                <a:ext cx="2640" cy="144"/>
              </a:xfrm>
              <a:custGeom>
                <a:avLst/>
                <a:gdLst>
                  <a:gd name="T0" fmla="*/ 0 w 2640"/>
                  <a:gd name="T1" fmla="*/ 144 h 144"/>
                  <a:gd name="T2" fmla="*/ 1392 w 2640"/>
                  <a:gd name="T3" fmla="*/ 0 h 144"/>
                  <a:gd name="T4" fmla="*/ 2640 w 2640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0" h="144">
                    <a:moveTo>
                      <a:pt x="0" y="144"/>
                    </a:moveTo>
                    <a:cubicBezTo>
                      <a:pt x="476" y="72"/>
                      <a:pt x="952" y="0"/>
                      <a:pt x="1392" y="0"/>
                    </a:cubicBezTo>
                    <a:cubicBezTo>
                      <a:pt x="1832" y="0"/>
                      <a:pt x="2236" y="72"/>
                      <a:pt x="2640" y="14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6" name="Text Box 75"/>
            <p:cNvSpPr txBox="1">
              <a:spLocks noChangeArrowheads="1"/>
            </p:cNvSpPr>
            <p:nvPr/>
          </p:nvSpPr>
          <p:spPr bwMode="auto">
            <a:xfrm>
              <a:off x="3710" y="1354"/>
              <a:ext cx="960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99FF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 lít</a:t>
              </a:r>
            </a:p>
          </p:txBody>
        </p:sp>
        <p:grpSp>
          <p:nvGrpSpPr>
            <p:cNvPr id="20507" name="Group 76"/>
            <p:cNvGrpSpPr>
              <a:grpSpLocks/>
            </p:cNvGrpSpPr>
            <p:nvPr/>
          </p:nvGrpSpPr>
          <p:grpSpPr bwMode="auto">
            <a:xfrm>
              <a:off x="1968" y="1152"/>
              <a:ext cx="1776" cy="192"/>
              <a:chOff x="1968" y="1152"/>
              <a:chExt cx="1776" cy="192"/>
            </a:xfrm>
          </p:grpSpPr>
          <p:grpSp>
            <p:nvGrpSpPr>
              <p:cNvPr id="20509" name="Group 77"/>
              <p:cNvGrpSpPr>
                <a:grpSpLocks/>
              </p:cNvGrpSpPr>
              <p:nvPr/>
            </p:nvGrpSpPr>
            <p:grpSpPr bwMode="auto">
              <a:xfrm>
                <a:off x="1968" y="1248"/>
                <a:ext cx="1776" cy="96"/>
                <a:chOff x="1968" y="1920"/>
                <a:chExt cx="1632" cy="96"/>
              </a:xfrm>
            </p:grpSpPr>
            <p:sp>
              <p:nvSpPr>
                <p:cNvPr id="20511" name="Line 78"/>
                <p:cNvSpPr>
                  <a:spLocks noChangeShapeType="1"/>
                </p:cNvSpPr>
                <p:nvPr/>
              </p:nvSpPr>
              <p:spPr bwMode="auto">
                <a:xfrm>
                  <a:off x="1968" y="1968"/>
                  <a:ext cx="16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2" name="Line 79"/>
                <p:cNvSpPr>
                  <a:spLocks noChangeShapeType="1"/>
                </p:cNvSpPr>
                <p:nvPr/>
              </p:nvSpPr>
              <p:spPr bwMode="auto">
                <a:xfrm>
                  <a:off x="1968" y="192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3" name="Line 80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81"/>
              <p:cNvSpPr>
                <a:spLocks/>
              </p:cNvSpPr>
              <p:nvPr/>
            </p:nvSpPr>
            <p:spPr bwMode="auto">
              <a:xfrm rot="10800000">
                <a:off x="1968" y="1152"/>
                <a:ext cx="1776" cy="144"/>
              </a:xfrm>
              <a:custGeom>
                <a:avLst/>
                <a:gdLst>
                  <a:gd name="T0" fmla="*/ 0 w 1776"/>
                  <a:gd name="T1" fmla="*/ 0 h 96"/>
                  <a:gd name="T2" fmla="*/ 960 w 1776"/>
                  <a:gd name="T3" fmla="*/ 42071 h 96"/>
                  <a:gd name="T4" fmla="*/ 1776 w 1776"/>
                  <a:gd name="T5" fmla="*/ 0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76" h="96">
                    <a:moveTo>
                      <a:pt x="0" y="0"/>
                    </a:moveTo>
                    <a:cubicBezTo>
                      <a:pt x="332" y="48"/>
                      <a:pt x="664" y="96"/>
                      <a:pt x="960" y="96"/>
                    </a:cubicBezTo>
                    <a:cubicBezTo>
                      <a:pt x="1256" y="96"/>
                      <a:pt x="1516" y="48"/>
                      <a:pt x="1776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8" name="Line 83"/>
            <p:cNvSpPr>
              <a:spLocks noChangeShapeType="1"/>
            </p:cNvSpPr>
            <p:nvPr/>
          </p:nvSpPr>
          <p:spPr bwMode="auto">
            <a:xfrm>
              <a:off x="3744" y="129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1316" name="Rectangle 84"/>
          <p:cNvSpPr>
            <a:spLocks noChangeArrowheads="1"/>
          </p:cNvSpPr>
          <p:nvPr/>
        </p:nvSpPr>
        <p:spPr bwMode="auto">
          <a:xfrm>
            <a:off x="1905000" y="1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dirty="0">
                <a:solidFill>
                  <a:srgbClr val="0033CC"/>
                </a:solidFill>
              </a:rPr>
              <a:t>     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 tắt: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22"/>
          <p:cNvSpPr>
            <a:spLocks noChangeShapeType="1"/>
          </p:cNvSpPr>
          <p:nvPr/>
        </p:nvSpPr>
        <p:spPr bwMode="auto">
          <a:xfrm>
            <a:off x="4052888" y="788989"/>
            <a:ext cx="0" cy="8651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119688" y="-22225"/>
            <a:ext cx="2133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lít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?lít </a:t>
            </a:r>
          </a:p>
        </p:txBody>
      </p:sp>
    </p:spTree>
    <p:extLst>
      <p:ext uri="{BB962C8B-B14F-4D97-AF65-F5344CB8AC3E}">
        <p14:creationId xmlns:p14="http://schemas.microsoft.com/office/powerpoint/2010/main" val="14448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5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5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5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5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5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5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5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5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5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1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1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51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51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6"/>
          <p:cNvSpPr txBox="1">
            <a:spLocks noChangeArrowheads="1"/>
          </p:cNvSpPr>
          <p:nvPr/>
        </p:nvSpPr>
        <p:spPr bwMode="auto">
          <a:xfrm>
            <a:off x="1981200" y="3810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</a:t>
            </a:r>
            <a:r>
              <a:rPr lang="en-US" altLang="en-US" sz="28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:</a:t>
            </a:r>
          </a:p>
        </p:txBody>
      </p:sp>
      <p:sp>
        <p:nvSpPr>
          <p:cNvPr id="10244" name="Text Box 36"/>
          <p:cNvSpPr txBox="1">
            <a:spLocks noChangeArrowheads="1"/>
          </p:cNvSpPr>
          <p:nvPr/>
        </p:nvSpPr>
        <p:spPr bwMode="auto">
          <a:xfrm>
            <a:off x="6324600" y="114300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  = 5</a:t>
            </a:r>
          </a:p>
        </p:txBody>
      </p:sp>
      <p:sp>
        <p:nvSpPr>
          <p:cNvPr id="10245" name="Text Box 36"/>
          <p:cNvSpPr txBox="1">
            <a:spLocks noChangeArrowheads="1"/>
          </p:cNvSpPr>
          <p:nvPr/>
        </p:nvSpPr>
        <p:spPr bwMode="auto">
          <a:xfrm>
            <a:off x="2057400" y="11430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 2  = 10</a:t>
            </a:r>
          </a:p>
        </p:txBody>
      </p:sp>
      <p:sp>
        <p:nvSpPr>
          <p:cNvPr id="10267" name="Text Box 36"/>
          <p:cNvSpPr txBox="1">
            <a:spLocks noChangeArrowheads="1"/>
          </p:cNvSpPr>
          <p:nvPr/>
        </p:nvSpPr>
        <p:spPr bwMode="auto">
          <a:xfrm>
            <a:off x="2438400" y="1600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10  : 2</a:t>
            </a:r>
          </a:p>
        </p:txBody>
      </p:sp>
      <p:sp>
        <p:nvSpPr>
          <p:cNvPr id="10268" name="Text Box 36"/>
          <p:cNvSpPr txBox="1">
            <a:spLocks noChangeArrowheads="1"/>
          </p:cNvSpPr>
          <p:nvPr/>
        </p:nvSpPr>
        <p:spPr bwMode="auto">
          <a:xfrm>
            <a:off x="2362200" y="21336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  5</a:t>
            </a:r>
          </a:p>
        </p:txBody>
      </p:sp>
      <p:sp>
        <p:nvSpPr>
          <p:cNvPr id="10269" name="Text Box 36"/>
          <p:cNvSpPr txBox="1">
            <a:spLocks noChangeArrowheads="1"/>
          </p:cNvSpPr>
          <p:nvPr/>
        </p:nvSpPr>
        <p:spPr bwMode="auto">
          <a:xfrm>
            <a:off x="6705600" y="16002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= 5 x 6</a:t>
            </a:r>
          </a:p>
        </p:txBody>
      </p:sp>
      <p:sp>
        <p:nvSpPr>
          <p:cNvPr id="10270" name="Text Box 36"/>
          <p:cNvSpPr txBox="1">
            <a:spLocks noChangeArrowheads="1"/>
          </p:cNvSpPr>
          <p:nvPr/>
        </p:nvSpPr>
        <p:spPr bwMode="auto">
          <a:xfrm>
            <a:off x="6629400" y="21336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 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28" y="3124200"/>
            <a:ext cx="2821998" cy="33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7315" y="1219200"/>
            <a:ext cx="11857703" cy="99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  </a:t>
            </a:r>
            <a:r>
              <a:rPr lang="en-US" altLang="en-US" sz="3200" b="1">
                <a:latin typeface="Times New Roman" panose="02020603050405020304" pitchFamily="18" charset="0"/>
              </a:rPr>
              <a:t>Khi biết tổng và hiệu của hai số ta tìm số bé bằng cách nào?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981200" y="2667000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609600" indent="-609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A. ( Tổng + Hiệu ) : 2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946275" y="3876675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           B.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</a:rPr>
              <a:t> ( Tổng - Hiệu ) : 2</a:t>
            </a:r>
          </a:p>
          <a:p>
            <a:pPr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981200" y="5086350"/>
            <a:ext cx="82296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609600" indent="-609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000">
                <a:solidFill>
                  <a:srgbClr val="0033CC"/>
                </a:solidFill>
                <a:latin typeface="Times New Roman" panose="02020603050405020304" pitchFamily="18" charset="0"/>
              </a:rPr>
              <a:t>C.  Tổng - Hiệu  : 2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946275" y="3855167"/>
            <a:ext cx="8229600" cy="838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B</a:t>
            </a: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. ( Tổng - Hiệu ) : 2</a:t>
            </a:r>
          </a:p>
          <a:p>
            <a:pPr algn="ctr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581525" y="451862"/>
            <a:ext cx="2590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Clr>
                <a:srgbClr val="996600"/>
              </a:buClr>
              <a:buSzPct val="120000"/>
              <a:defRPr/>
            </a:pPr>
            <a:r>
              <a:rPr lang="en-US" sz="32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623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005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387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769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15125" y="6302375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3008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/>
      <p:bldP spid="118788" grpId="0" animBg="1"/>
      <p:bldP spid="118789" grpId="0" animBg="1"/>
      <p:bldP spid="118790" grpId="0" animBg="1"/>
      <p:bldP spid="11879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954</Words>
  <Application>Microsoft Office PowerPoint</Application>
  <PresentationFormat>Custom</PresentationFormat>
  <Paragraphs>265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43</cp:revision>
  <dcterms:created xsi:type="dcterms:W3CDTF">2019-12-12T10:24:48Z</dcterms:created>
  <dcterms:modified xsi:type="dcterms:W3CDTF">2021-10-24T14:32:48Z</dcterms:modified>
</cp:coreProperties>
</file>