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8" r:id="rId3"/>
    <p:sldId id="305" r:id="rId4"/>
    <p:sldId id="299" r:id="rId5"/>
    <p:sldId id="300" r:id="rId6"/>
    <p:sldId id="262" r:id="rId7"/>
    <p:sldId id="307" r:id="rId8"/>
    <p:sldId id="308" r:id="rId9"/>
    <p:sldId id="309" r:id="rId10"/>
    <p:sldId id="302" r:id="rId11"/>
    <p:sldId id="303" r:id="rId12"/>
    <p:sldId id="304" r:id="rId13"/>
    <p:sldId id="306" r:id="rId14"/>
    <p:sldId id="311" r:id="rId15"/>
    <p:sldId id="312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46964D-7253-4A53-9292-82FCB5084B41}">
          <p14:sldIdLst>
            <p14:sldId id="256"/>
            <p14:sldId id="298"/>
            <p14:sldId id="305"/>
            <p14:sldId id="299"/>
            <p14:sldId id="300"/>
            <p14:sldId id="262"/>
            <p14:sldId id="307"/>
            <p14:sldId id="308"/>
            <p14:sldId id="309"/>
            <p14:sldId id="302"/>
            <p14:sldId id="303"/>
            <p14:sldId id="304"/>
          </p14:sldIdLst>
        </p14:section>
        <p14:section name="Untitled Section" id="{91AB54CA-8CE5-49BF-A48D-F3E0CD585E01}">
          <p14:sldIdLst>
            <p14:sldId id="306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9FF"/>
    <a:srgbClr val="FF0000"/>
    <a:srgbClr val="4E37B7"/>
    <a:srgbClr val="AA2FE6"/>
    <a:srgbClr val="E6E6E6"/>
    <a:srgbClr val="D62BD0"/>
    <a:srgbClr val="FBC7F7"/>
    <a:srgbClr val="FD80FF"/>
    <a:srgbClr val="79DEC7"/>
    <a:srgbClr val="02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13" autoAdjust="0"/>
  </p:normalViewPr>
  <p:slideViewPr>
    <p:cSldViewPr snapToGrid="0">
      <p:cViewPr varScale="1">
        <p:scale>
          <a:sx n="64" d="100"/>
          <a:sy n="64" d="100"/>
        </p:scale>
        <p:origin x="8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908E-9EF1-459E-9212-14C5BB61E29F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2D4A-159F-4814-8F27-7E96CB025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77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77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giải thích một só từ tại sao chọn? </a:t>
            </a:r>
          </a:p>
          <a:p>
            <a:r>
              <a:rPr lang="en-US"/>
              <a:t>VD Taiij sao chọn điền cuồng?</a:t>
            </a:r>
          </a:p>
          <a:p>
            <a:r>
              <a:rPr lang="en-US"/>
              <a:t>Đặt cau với từ điên đảo?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48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35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62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568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31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82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23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GV cho HS chọn màu sắc thì bấm vào ô màu (xanh, đỏ, trắng, đen) để link đến Slide đó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Bấm vào tiếp tục để sang bài 2</a:t>
            </a: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64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Các hình ảnh có mà xanh. Có cảnh vật, đối tượng nào có màu xanh.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Tạo hiệu ứng zoom vào đó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Em cho biết các từ đồng nghĩa trong từng phần a, b, c, đ thuộc loại từ đồng nghĩa nào? Vì sao em biết?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Ngoài các từ chỉ các sắc màu: xanh, đỏ, trắng, đen em còn biết đến những màu cơ bản nào nữa?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Em hãy tìm các từ đồng nghĩa của 1 màu mình thích trong các màu em vưa nêu.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Qua BT 1, các em đã đạt được mục tiêu nào?</a:t>
            </a: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104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Các e</a:t>
            </a:r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m quan sát các sự vật có màu sắc tương ứng 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trong thiên nhiên, cuộc sống </a:t>
            </a:r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và đặt câu.</a:t>
            </a:r>
          </a:p>
          <a:p>
            <a:pPr eaLnBrk="1" hangingPunct="1"/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HS còn gặp khó khăn có thể nhìn tranh đặt câu theo yêu cầu. </a:t>
            </a:r>
            <a:endParaRPr lang="en-US" altLang="vi-V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Qua bài tập 2, đã đạt được mục tiêu nào?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684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7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EFF1-DCD9-4553-A697-E8B25DED5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677FF-D62F-4597-87BD-7181D84EC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F9C80-A00C-46A0-AFA5-FAB02DF8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2EEC7-713B-4D4E-9FE1-B2AE0E51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8C389-B14E-4BF3-94C0-DAD59E84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029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347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244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54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633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947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095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160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889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074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03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7C31-86AF-490E-B7C9-7F3495E4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2246-B6B0-43DA-846A-F115221FB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3F3C6-F799-4A17-BF87-05FE5E1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DFC9-24A5-4952-991A-9480D2CF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F051-F4ED-4259-B2B4-B2A532DF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582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99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37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F3A-87E9-4A13-8583-7B0FDF51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E262-2355-4EF9-9F44-FAB17B6D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0A51B-9AC3-4062-A8D3-7111F7FE7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C2948-2FE1-420F-888A-2CCA5C2E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BAA4E-5DBA-4DAA-97E1-4D230599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573C1-1631-4220-9DF0-40DB68CE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58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53A0-94AC-41AB-A740-5933ADCC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65CE9-9BAE-41CE-B051-4CE4E3862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C38D2-2E1C-41CC-946E-68E8EF060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D8080-9231-4AE4-ABCE-2E37AC3A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52B0-2DA3-41D8-994C-EF0704C6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261A3-B736-43D8-8A03-D7D55017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750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066F-6100-4DEE-8334-6129F152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0C2F7-1A46-4E3B-A2EA-E7B4DCE90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9C272-3BF4-4126-8F18-531E898F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9288-20C3-4ED7-87B0-468A35F4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93E7F-03C8-4318-A5FB-06A03576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654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F3923-05F4-454A-A297-EACDBCD08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05F98-B4BF-4187-9B46-7F219113A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B3A9-D8FF-49AA-BE2B-267AFD7C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30536-0A0C-43D5-B17B-3CBFB94C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E672A-D6C7-47FF-8D5E-D2821A60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6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054A-A4FC-471F-A5FD-339C1C30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508F6-1E10-4056-BFD3-F4D59C93A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D10FD-347D-40EB-8F72-391FB251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67CA4-153D-4128-A2D2-2135259D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A36E-3C11-43AB-B076-EE8BA7DA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32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2377-382C-4DAA-A522-F2F1891C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5688-47BA-4A82-A6BD-8523DFA13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37FFE-6939-4CFD-952E-485966E27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AB5CB-DE9A-4860-95FE-D2EF4E23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DBB75-A316-45D0-9802-A73A692A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921DE-813E-42BD-8AE7-8EA77728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174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6BA0-BB33-4D49-AD80-EE372194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C0983-2D8D-4AD0-9435-3E0882FD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24CB2-7A8B-494F-9870-B49B1ABC3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8A28A-14DF-4C95-846C-68C7BD7A2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76E7B-63D3-4A32-9CA7-47787C697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337F4-A5E2-49DB-9D71-D54E14E9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F867C-4EFB-479B-A6C6-B5F79304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9F2F8-984F-4477-922A-19CA141B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7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4D21-812C-45EF-89C5-46B4DB13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75FD8-2F16-4DF2-AD02-616EB2EF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59A78-7F57-4AB6-BF50-293473D0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6D585-5695-4174-9C7D-6A0DBED0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72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3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60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25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14EF553-1AAA-55E3-DE8B-D2B220FA64A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27C8E-09CD-44D3-A77B-8B5C7793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7F431-F47E-4950-8927-F7C2A0B2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58B2-FA72-4F99-B659-F6DAFF6C0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B7E78-3B23-4E80-A9A3-F09E5EDBCF7B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8F49-395C-4FE9-A929-84D3002B1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8CC25-EF44-4381-9B5B-4AD0CAE52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35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91B7F-D0EB-490F-B40D-A0D5C6CDF8FC}"/>
              </a:ext>
            </a:extLst>
          </p:cNvPr>
          <p:cNvSpPr/>
          <p:nvPr/>
        </p:nvSpPr>
        <p:spPr>
          <a:xfrm>
            <a:off x="3871061" y="2145746"/>
            <a:ext cx="4238661" cy="923330"/>
          </a:xfrm>
          <a:prstGeom prst="rect">
            <a:avLst/>
          </a:prstGeom>
          <a:noFill/>
          <a:effectLst>
            <a:outerShdw blurRad="50800" dist="76200" dir="72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AA2F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  <a:endParaRPr lang="en-US" sz="5400" b="1" cap="none" spc="0">
              <a:ln w="12700">
                <a:solidFill>
                  <a:schemeClr val="bg1"/>
                </a:solidFill>
                <a:prstDash val="solid"/>
              </a:ln>
              <a:solidFill>
                <a:srgbClr val="AA2F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HV1"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HV5">
            <a:extLst>
              <a:ext uri="{FF2B5EF4-FFF2-40B4-BE49-F238E27FC236}">
                <a16:creationId xmlns:a16="http://schemas.microsoft.com/office/drawing/2014/main" id="{BFDD7E52-F365-4F5F-A59F-89D33DAB98FD}"/>
              </a:ext>
            </a:extLst>
          </p:cNvPr>
          <p:cNvSpPr/>
          <p:nvPr/>
        </p:nvSpPr>
        <p:spPr>
          <a:xfrm>
            <a:off x="1539722" y="2983531"/>
            <a:ext cx="7346550" cy="7635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123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E756956-FD6C-45C7-A9A6-A454014324FD}"/>
              </a:ext>
            </a:extLst>
          </p:cNvPr>
          <p:cNvSpPr/>
          <p:nvPr/>
        </p:nvSpPr>
        <p:spPr>
          <a:xfrm>
            <a:off x="413608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83DD1-6DCE-4F35-8167-BA5B364DE4F8}"/>
              </a:ext>
            </a:extLst>
          </p:cNvPr>
          <p:cNvSpPr/>
          <p:nvPr/>
        </p:nvSpPr>
        <p:spPr>
          <a:xfrm>
            <a:off x="335264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F17C-6736-4803-B442-187FCFBABF80}"/>
              </a:ext>
            </a:extLst>
          </p:cNvPr>
          <p:cNvSpPr txBox="1"/>
          <p:nvPr/>
        </p:nvSpPr>
        <p:spPr>
          <a:xfrm>
            <a:off x="713383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đen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5BEC9-BAC8-45AA-B34E-9308111B1EFF}"/>
              </a:ext>
            </a:extLst>
          </p:cNvPr>
          <p:cNvSpPr/>
          <p:nvPr/>
        </p:nvSpPr>
        <p:spPr>
          <a:xfrm>
            <a:off x="4856052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74D6-AADC-4782-900B-C01D3664CEC1}"/>
              </a:ext>
            </a:extLst>
          </p:cNvPr>
          <p:cNvSpPr/>
          <p:nvPr/>
        </p:nvSpPr>
        <p:spPr>
          <a:xfrm>
            <a:off x="4777708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7BA3D-990E-4F89-8DE8-B4F8AFBC02CE}"/>
              </a:ext>
            </a:extLst>
          </p:cNvPr>
          <p:cNvSpPr/>
          <p:nvPr/>
        </p:nvSpPr>
        <p:spPr>
          <a:xfrm>
            <a:off x="4777708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5CA767-632F-49A6-BE47-6486F1B314D9}"/>
              </a:ext>
            </a:extLst>
          </p:cNvPr>
          <p:cNvSpPr/>
          <p:nvPr/>
        </p:nvSpPr>
        <p:spPr>
          <a:xfrm>
            <a:off x="5044799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0A44F8-1AE4-407F-B104-52DBE03FAB73}"/>
              </a:ext>
            </a:extLst>
          </p:cNvPr>
          <p:cNvSpPr/>
          <p:nvPr/>
        </p:nvSpPr>
        <p:spPr>
          <a:xfrm>
            <a:off x="5430229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7F7B91-5FEA-4CD6-AAA4-9FD9796CF92F}"/>
              </a:ext>
            </a:extLst>
          </p:cNvPr>
          <p:cNvSpPr/>
          <p:nvPr/>
        </p:nvSpPr>
        <p:spPr>
          <a:xfrm>
            <a:off x="5815659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1EFF45D-A586-404F-BD9C-4F910A90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229" y="1826013"/>
            <a:ext cx="5304934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đen sì, đen kịt, đen sịt, đen bóng, đen trũi, đen thui, đen trũi, đen ngòm, đen nhẻm, đen nhánh, đen lánh, đen lay láy, đen đen,….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5A7F5-B2ED-417D-94D9-E14BA3D9AB32}"/>
              </a:ext>
            </a:extLst>
          </p:cNvPr>
          <p:cNvSpPr/>
          <p:nvPr/>
        </p:nvSpPr>
        <p:spPr>
          <a:xfrm>
            <a:off x="488440" y="785703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98" name="Picture 2" descr="Than đá được hình thành như thế nào? - Tìm hiểu - Hoa Xương Rồng">
            <a:extLst>
              <a:ext uri="{FF2B5EF4-FFF2-40B4-BE49-F238E27FC236}">
                <a16:creationId xmlns:a16="http://schemas.microsoft.com/office/drawing/2014/main" id="{DC1F843A-B374-486C-B957-37D9743B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4" y="2269055"/>
            <a:ext cx="287029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iêm ngưỡng bầu trời đêm đầy mê hoặc trên các đỉnh núi ở Việt Nam">
            <a:extLst>
              <a:ext uri="{FF2B5EF4-FFF2-40B4-BE49-F238E27FC236}">
                <a16:creationId xmlns:a16="http://schemas.microsoft.com/office/drawing/2014/main" id="{5F0E7458-770B-42FC-AD28-4228224B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1" y="4218902"/>
            <a:ext cx="2840308" cy="192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hlinkClick r:id="rId4" action="ppaction://hlinksldjump"/>
            <a:extLst>
              <a:ext uri="{FF2B5EF4-FFF2-40B4-BE49-F238E27FC236}">
                <a16:creationId xmlns:a16="http://schemas.microsoft.com/office/drawing/2014/main" id="{E6F9BB7E-BD05-C113-930E-0726479D0DFE}"/>
              </a:ext>
            </a:extLst>
          </p:cNvPr>
          <p:cNvSpPr/>
          <p:nvPr/>
        </p:nvSpPr>
        <p:spPr>
          <a:xfrm>
            <a:off x="4994948" y="5345537"/>
            <a:ext cx="1297568" cy="726760"/>
          </a:xfrm>
          <a:prstGeom prst="leftArrow">
            <a:avLst>
              <a:gd name="adj1" fmla="val 50000"/>
              <a:gd name="adj2" fmla="val 24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Trang chủ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87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715985" y="250703"/>
            <a:ext cx="10916718" cy="1368079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637641" y="170692"/>
            <a:ext cx="10916718" cy="1368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637641" y="170692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1555371" y="1984245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1477027" y="1904234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878221" y="268282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263651" y="268282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649081" y="268282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B94F4B-C4CE-4B6F-9729-761D860B0B0B}"/>
              </a:ext>
            </a:extLst>
          </p:cNvPr>
          <p:cNvSpPr txBox="1"/>
          <p:nvPr/>
        </p:nvSpPr>
        <p:spPr>
          <a:xfrm>
            <a:off x="1994692" y="701614"/>
            <a:ext cx="892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/>
              <a:t>Đặt câu với một từ em tìm được ở bài tập 1.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A5E99-96DB-4890-8E8B-86E83108514D}"/>
              </a:ext>
            </a:extLst>
          </p:cNvPr>
          <p:cNvSpPr/>
          <p:nvPr/>
        </p:nvSpPr>
        <p:spPr>
          <a:xfrm>
            <a:off x="1580826" y="2051569"/>
            <a:ext cx="274320" cy="274320"/>
          </a:xfrm>
          <a:prstGeom prst="rect">
            <a:avLst/>
          </a:prstGeom>
          <a:solidFill>
            <a:srgbClr val="378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9B3F4E-ED09-495B-80EE-CBE6AE8CADFF}"/>
              </a:ext>
            </a:extLst>
          </p:cNvPr>
          <p:cNvSpPr/>
          <p:nvPr/>
        </p:nvSpPr>
        <p:spPr>
          <a:xfrm>
            <a:off x="949432" y="741112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C2B40-8A07-4546-B392-86EB08D16609}"/>
              </a:ext>
            </a:extLst>
          </p:cNvPr>
          <p:cNvSpPr txBox="1"/>
          <p:nvPr/>
        </p:nvSpPr>
        <p:spPr>
          <a:xfrm>
            <a:off x="1036515" y="751094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</a:t>
            </a:r>
            <a:endParaRPr lang="vi-VN" sz="3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C3686B-1F48-4409-AC99-05511AECCDFC}"/>
              </a:ext>
            </a:extLst>
          </p:cNvPr>
          <p:cNvSpPr/>
          <p:nvPr/>
        </p:nvSpPr>
        <p:spPr>
          <a:xfrm>
            <a:off x="1555371" y="4446972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35E990-B767-4670-A49C-262605222CF0}"/>
              </a:ext>
            </a:extLst>
          </p:cNvPr>
          <p:cNvSpPr/>
          <p:nvPr/>
        </p:nvSpPr>
        <p:spPr>
          <a:xfrm>
            <a:off x="1477027" y="4366961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0E1279-D208-4320-9544-5634A6A32A13}"/>
              </a:ext>
            </a:extLst>
          </p:cNvPr>
          <p:cNvSpPr/>
          <p:nvPr/>
        </p:nvSpPr>
        <p:spPr>
          <a:xfrm>
            <a:off x="6961065" y="2003238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CF7EF3-34B2-4818-B48F-0B2C534ADA81}"/>
              </a:ext>
            </a:extLst>
          </p:cNvPr>
          <p:cNvSpPr/>
          <p:nvPr/>
        </p:nvSpPr>
        <p:spPr>
          <a:xfrm>
            <a:off x="6882721" y="1923227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361A7F-096C-42A3-AAE1-187F5A8F6461}"/>
              </a:ext>
            </a:extLst>
          </p:cNvPr>
          <p:cNvSpPr/>
          <p:nvPr/>
        </p:nvSpPr>
        <p:spPr>
          <a:xfrm>
            <a:off x="6961065" y="4465965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C24DB1-9F1E-44D7-B628-1AA15CD727F6}"/>
              </a:ext>
            </a:extLst>
          </p:cNvPr>
          <p:cNvSpPr/>
          <p:nvPr/>
        </p:nvSpPr>
        <p:spPr>
          <a:xfrm>
            <a:off x="6882721" y="4385954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993479-740C-4001-A2C1-B0897F8993E7}"/>
              </a:ext>
            </a:extLst>
          </p:cNvPr>
          <p:cNvSpPr/>
          <p:nvPr/>
        </p:nvSpPr>
        <p:spPr>
          <a:xfrm>
            <a:off x="1685067" y="4600098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74F40B-FADF-49E1-9B2C-E1AECF970B43}"/>
              </a:ext>
            </a:extLst>
          </p:cNvPr>
          <p:cNvSpPr/>
          <p:nvPr/>
        </p:nvSpPr>
        <p:spPr>
          <a:xfrm>
            <a:off x="7058338" y="2059929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577A62-88A9-48EE-B8EE-196BB81A2462}"/>
              </a:ext>
            </a:extLst>
          </p:cNvPr>
          <p:cNvSpPr/>
          <p:nvPr/>
        </p:nvSpPr>
        <p:spPr>
          <a:xfrm>
            <a:off x="7026749" y="4586334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5" name="Picture 2" descr="Tả cảnh biển lớp 7 | My Aloha">
            <a:extLst>
              <a:ext uri="{FF2B5EF4-FFF2-40B4-BE49-F238E27FC236}">
                <a16:creationId xmlns:a16="http://schemas.microsoft.com/office/drawing/2014/main" id="{6B029CA2-BAA0-457A-B992-7E8032E8F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9807"/>
          <a:stretch/>
        </p:blipFill>
        <p:spPr bwMode="auto">
          <a:xfrm>
            <a:off x="2133600" y="2379969"/>
            <a:ext cx="2707374" cy="13515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Tả mặt trời mọc (12 mẫu) - Tập làm văn lớp 5">
            <a:extLst>
              <a:ext uri="{FF2B5EF4-FFF2-40B4-BE49-F238E27FC236}">
                <a16:creationId xmlns:a16="http://schemas.microsoft.com/office/drawing/2014/main" id="{F2672397-0EAC-47D1-A2E5-477C190F2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29" y="2413324"/>
            <a:ext cx="2668785" cy="1394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Đốn tim hình ảnh em bé đáng yêu dễ thương nhất quả đất | Photographer">
            <a:extLst>
              <a:ext uri="{FF2B5EF4-FFF2-40B4-BE49-F238E27FC236}">
                <a16:creationId xmlns:a16="http://schemas.microsoft.com/office/drawing/2014/main" id="{5C745260-8E97-4724-8D09-AE79D122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72" y="4723494"/>
            <a:ext cx="2675002" cy="15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Than đá được hình thành như thế nào? - Tìm hiểu - Hoa Xương Rồng">
            <a:extLst>
              <a:ext uri="{FF2B5EF4-FFF2-40B4-BE49-F238E27FC236}">
                <a16:creationId xmlns:a16="http://schemas.microsoft.com/office/drawing/2014/main" id="{58816E9F-6925-4E59-B486-BED3ECE8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29" y="4874418"/>
            <a:ext cx="2769539" cy="14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548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293660"/>
            <a:ext cx="11250630" cy="1223100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213649"/>
            <a:ext cx="11250630" cy="122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213649"/>
            <a:ext cx="11250630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2" y="1839740"/>
            <a:ext cx="11250631" cy="4778231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8" y="1759729"/>
            <a:ext cx="11250631" cy="4778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31123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31123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31123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2FC3F1E0-F79C-4F1D-926D-23522EBE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50" y="696651"/>
            <a:ext cx="1074205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Chọn từ thích hợp trong ngoặc đơn để hoàn chỉnh bài văn sau: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7C36CC-1197-47D6-AAE7-C275B94D651C}"/>
              </a:ext>
            </a:extLst>
          </p:cNvPr>
          <p:cNvSpPr/>
          <p:nvPr/>
        </p:nvSpPr>
        <p:spPr>
          <a:xfrm>
            <a:off x="607186" y="68666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7C1AB0-8AB8-4ADE-9474-25ECC684502C}"/>
              </a:ext>
            </a:extLst>
          </p:cNvPr>
          <p:cNvSpPr txBox="1"/>
          <p:nvPr/>
        </p:nvSpPr>
        <p:spPr>
          <a:xfrm>
            <a:off x="694269" y="696651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</a:t>
            </a:r>
            <a:endParaRPr lang="vi-VN" sz="3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B03701-E6D1-4D0E-811F-765C7E58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03" y="1977389"/>
            <a:ext cx="105918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</a:t>
            </a:r>
            <a:r>
              <a:rPr lang="en-US" altLang="vi-VN" sz="2800" b="1">
                <a:solidFill>
                  <a:srgbClr val="FF0000"/>
                </a:solidFill>
              </a:rPr>
              <a:t>Cá hồi vượt thác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Đàn cá hồi gặp thác phải nghỉ lại lấy sức để sáng mai vượt sóng. Suốt đêm thác réo (</a:t>
            </a:r>
            <a:r>
              <a:rPr lang="en-US" altLang="vi-VN" sz="2400" i="1">
                <a:solidFill>
                  <a:srgbClr val="FF0000"/>
                </a:solidFill>
              </a:rPr>
              <a:t>điên cuồng, dữ dằn, điên đảo</a:t>
            </a:r>
            <a:r>
              <a:rPr lang="en-US" altLang="vi-VN" sz="2400"/>
              <a:t>). Nước tung lên thành những búi trắng như tơ. Suốt đêm đàn cá rậm rịch.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Mặt trời vừa (</a:t>
            </a:r>
            <a:r>
              <a:rPr lang="en-US" altLang="vi-VN" sz="2400" i="1">
                <a:solidFill>
                  <a:srgbClr val="FF0000"/>
                </a:solidFill>
              </a:rPr>
              <a:t>mọc, ngoi, nhô</a:t>
            </a:r>
            <a:r>
              <a:rPr lang="en-US" altLang="vi-VN" sz="2400"/>
              <a:t>) lên. Dòng thác óng ánh (</a:t>
            </a:r>
            <a:r>
              <a:rPr lang="en-US" altLang="vi-VN" sz="2400" i="1">
                <a:solidFill>
                  <a:srgbClr val="FF0000"/>
                </a:solidFill>
              </a:rPr>
              <a:t>sáng trưng, sáng quắc, sáng rực</a:t>
            </a:r>
            <a:r>
              <a:rPr lang="en-US" altLang="vi-VN" sz="2400"/>
              <a:t>) dưới nắng. Tiếng nức xối (</a:t>
            </a:r>
            <a:r>
              <a:rPr lang="en-US" altLang="vi-VN" sz="2400" i="1">
                <a:solidFill>
                  <a:srgbClr val="FF0000"/>
                </a:solidFill>
              </a:rPr>
              <a:t>gầm rung, gầm vang, gầm gào</a:t>
            </a:r>
            <a:r>
              <a:rPr lang="en-US" altLang="vi-VN" sz="2400"/>
              <a:t>). Những con cá hồi lấy đà lao vút lên như chim. Chúng xé toạc màn mưa thác trắng. Những đôi vây xòe ra như đôi cánh.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Đàn cá hồi lần lượt vượt thác an toàn. Đậu chân bên kia ngọn thác, chúng chưa kịp chờ cho cơn choáng qua đi, lại (</a:t>
            </a:r>
            <a:r>
              <a:rPr lang="en-US" altLang="vi-VN" sz="2400" i="1">
                <a:solidFill>
                  <a:srgbClr val="FF0000"/>
                </a:solidFill>
              </a:rPr>
              <a:t>cuống cuồng, hối hả, cuống quýt</a:t>
            </a:r>
            <a:r>
              <a:rPr lang="en-US" altLang="vi-VN" sz="2400"/>
              <a:t>) lên đường.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                           Theo NGUYỄN PHAN HÁCH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4465459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293660"/>
            <a:ext cx="11250630" cy="1223100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213649"/>
            <a:ext cx="11250630" cy="122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213649"/>
            <a:ext cx="11250630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2" y="1839740"/>
            <a:ext cx="11250631" cy="4778231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8" y="1759729"/>
            <a:ext cx="11250631" cy="4778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31123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31123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31123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2FC3F1E0-F79C-4F1D-926D-23522EBE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50" y="696651"/>
            <a:ext cx="1074205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Chọn từ thích hợp trong ngoặc đơn để hoàn chỉnh bài văn sau: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7C36CC-1197-47D6-AAE7-C275B94D651C}"/>
              </a:ext>
            </a:extLst>
          </p:cNvPr>
          <p:cNvSpPr/>
          <p:nvPr/>
        </p:nvSpPr>
        <p:spPr>
          <a:xfrm>
            <a:off x="607186" y="68666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7C1AB0-8AB8-4ADE-9474-25ECC684502C}"/>
              </a:ext>
            </a:extLst>
          </p:cNvPr>
          <p:cNvSpPr txBox="1"/>
          <p:nvPr/>
        </p:nvSpPr>
        <p:spPr>
          <a:xfrm>
            <a:off x="694269" y="696651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</a:t>
            </a:r>
            <a:endParaRPr lang="vi-VN" sz="3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B03701-E6D1-4D0E-811F-765C7E58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03" y="1977389"/>
            <a:ext cx="105918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</a:t>
            </a:r>
            <a:r>
              <a:rPr lang="en-US" altLang="vi-VN" sz="2800" b="1">
                <a:solidFill>
                  <a:srgbClr val="FF0000"/>
                </a:solidFill>
              </a:rPr>
              <a:t>Cá hồi vượt thác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Đàn cá hồi gặp thác phải nghỉ lại lấy sức để sáng mai vượt sóng. Suốt đêm thác réo (</a:t>
            </a:r>
            <a:r>
              <a:rPr lang="en-US" altLang="vi-VN" sz="2400" i="1">
                <a:solidFill>
                  <a:srgbClr val="FF0000"/>
                </a:solidFill>
              </a:rPr>
              <a:t>điên cuồng, dữ dằn, điên đảo</a:t>
            </a:r>
            <a:r>
              <a:rPr lang="en-US" altLang="vi-VN" sz="2400"/>
              <a:t>). Nước tung lên thành những búi trắng như tơ. Suốt đêm đàn cá rậm rịch.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Mặt trời vừa (</a:t>
            </a:r>
            <a:r>
              <a:rPr lang="en-US" altLang="vi-VN" sz="2400" i="1">
                <a:solidFill>
                  <a:srgbClr val="FF0000"/>
                </a:solidFill>
              </a:rPr>
              <a:t>mọc, ngoi, nhô</a:t>
            </a:r>
            <a:r>
              <a:rPr lang="en-US" altLang="vi-VN" sz="2400"/>
              <a:t>) lên. Dòng thác óng ánh (</a:t>
            </a:r>
            <a:r>
              <a:rPr lang="en-US" altLang="vi-VN" sz="2400" i="1">
                <a:solidFill>
                  <a:srgbClr val="FF0000"/>
                </a:solidFill>
              </a:rPr>
              <a:t>sáng trưng, sáng quắc, sáng rực</a:t>
            </a:r>
            <a:r>
              <a:rPr lang="en-US" altLang="vi-VN" sz="2400"/>
              <a:t>) dưới nắng. Tiếng nức xối (</a:t>
            </a:r>
            <a:r>
              <a:rPr lang="en-US" altLang="vi-VN" sz="2400" i="1">
                <a:solidFill>
                  <a:srgbClr val="FF0000"/>
                </a:solidFill>
              </a:rPr>
              <a:t>gầm rung, gầm vang, gầm gào</a:t>
            </a:r>
            <a:r>
              <a:rPr lang="en-US" altLang="vi-VN" sz="2400"/>
              <a:t>). Những con cá hồi lấy đà lao vút lên như chim. Chúng xé toạc màn mưa thác trắng. Những đôi vây xòe ra như đôi cánh.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Đàn cá hồi lần lượt vượt thác an toàn. Đậu chân bên kia ngọn thác, chúng chưa kịp chờ cho cơn choáng qua đi, lại (</a:t>
            </a:r>
            <a:r>
              <a:rPr lang="en-US" altLang="vi-VN" sz="2400" i="1">
                <a:solidFill>
                  <a:srgbClr val="FF0000"/>
                </a:solidFill>
              </a:rPr>
              <a:t>cuống cuồng, hối hả, cuống quýt</a:t>
            </a:r>
            <a:r>
              <a:rPr lang="en-US" altLang="vi-VN" sz="2400"/>
              <a:t>) lên đường.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                           Theo NGUYỄN PHAN HÁCH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/>
              <a:t>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4E828F-059E-4A7A-A1DF-011F7598F551}"/>
              </a:ext>
            </a:extLst>
          </p:cNvPr>
          <p:cNvCxnSpPr/>
          <p:nvPr/>
        </p:nvCxnSpPr>
        <p:spPr>
          <a:xfrm>
            <a:off x="8634713" y="3784921"/>
            <a:ext cx="1463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859457-1641-436B-AF8D-29AF808A6C1C}"/>
              </a:ext>
            </a:extLst>
          </p:cNvPr>
          <p:cNvCxnSpPr/>
          <p:nvPr/>
        </p:nvCxnSpPr>
        <p:spPr>
          <a:xfrm>
            <a:off x="4527629" y="3046070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97CB2C-A521-456D-8D2E-37755DE77185}"/>
              </a:ext>
            </a:extLst>
          </p:cNvPr>
          <p:cNvCxnSpPr/>
          <p:nvPr/>
        </p:nvCxnSpPr>
        <p:spPr>
          <a:xfrm>
            <a:off x="5710175" y="3046070"/>
            <a:ext cx="1005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9BE444-DA2A-4BC2-94EE-E26C05EB3CC3}"/>
              </a:ext>
            </a:extLst>
          </p:cNvPr>
          <p:cNvCxnSpPr/>
          <p:nvPr/>
        </p:nvCxnSpPr>
        <p:spPr>
          <a:xfrm>
            <a:off x="6545481" y="5615649"/>
            <a:ext cx="16459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F396E3-7051-482E-B7AD-D87BEF000A98}"/>
              </a:ext>
            </a:extLst>
          </p:cNvPr>
          <p:cNvCxnSpPr/>
          <p:nvPr/>
        </p:nvCxnSpPr>
        <p:spPr>
          <a:xfrm>
            <a:off x="9376262" y="5615649"/>
            <a:ext cx="16459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262563-433A-4531-9B18-35F4A3C12F16}"/>
              </a:ext>
            </a:extLst>
          </p:cNvPr>
          <p:cNvCxnSpPr/>
          <p:nvPr/>
        </p:nvCxnSpPr>
        <p:spPr>
          <a:xfrm>
            <a:off x="3156028" y="377720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9ED24-3F29-4C77-A602-E08DADD981E6}"/>
              </a:ext>
            </a:extLst>
          </p:cNvPr>
          <p:cNvCxnSpPr/>
          <p:nvPr/>
        </p:nvCxnSpPr>
        <p:spPr>
          <a:xfrm>
            <a:off x="3875587" y="377720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227509-B75E-4972-97EE-5242F55B0D41}"/>
              </a:ext>
            </a:extLst>
          </p:cNvPr>
          <p:cNvCxnSpPr/>
          <p:nvPr/>
        </p:nvCxnSpPr>
        <p:spPr>
          <a:xfrm>
            <a:off x="6716015" y="4159166"/>
            <a:ext cx="11887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A06360-DA5F-48AD-8C91-B98D598FC3C3}"/>
              </a:ext>
            </a:extLst>
          </p:cNvPr>
          <p:cNvCxnSpPr/>
          <p:nvPr/>
        </p:nvCxnSpPr>
        <p:spPr>
          <a:xfrm>
            <a:off x="9607371" y="4174595"/>
            <a:ext cx="11887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2962E1-D9AE-4C29-A922-50D2E79BCC43}"/>
              </a:ext>
            </a:extLst>
          </p:cNvPr>
          <p:cNvCxnSpPr/>
          <p:nvPr/>
        </p:nvCxnSpPr>
        <p:spPr>
          <a:xfrm>
            <a:off x="10368985" y="3784921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6995F0-8D71-4472-9E8B-5A36033E4746}"/>
              </a:ext>
            </a:extLst>
          </p:cNvPr>
          <p:cNvCxnSpPr/>
          <p:nvPr/>
        </p:nvCxnSpPr>
        <p:spPr>
          <a:xfrm>
            <a:off x="916489" y="4174595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06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91B7F-D0EB-490F-B40D-A0D5C6CDF8FC}"/>
              </a:ext>
            </a:extLst>
          </p:cNvPr>
          <p:cNvSpPr/>
          <p:nvPr/>
        </p:nvSpPr>
        <p:spPr>
          <a:xfrm>
            <a:off x="3654287" y="1169248"/>
            <a:ext cx="3757166" cy="523220"/>
          </a:xfrm>
          <a:prstGeom prst="rect">
            <a:avLst/>
          </a:prstGeom>
          <a:noFill/>
          <a:effectLst>
            <a:outerShdw blurRad="50800" dist="76200" dir="72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AA2F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YÊU CẦU CẦN ĐẠT</a:t>
            </a:r>
            <a:endParaRPr lang="en-US" sz="2800" b="1" cap="none" spc="0">
              <a:ln w="12700">
                <a:solidFill>
                  <a:schemeClr val="bg1"/>
                </a:solidFill>
                <a:prstDash val="solid"/>
              </a:ln>
              <a:solidFill>
                <a:srgbClr val="AA2F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C11C7B-BCE0-4A3B-9195-D58F5D0EF01C}"/>
              </a:ext>
            </a:extLst>
          </p:cNvPr>
          <p:cNvSpPr txBox="1"/>
          <p:nvPr/>
        </p:nvSpPr>
        <p:spPr>
          <a:xfrm>
            <a:off x="1951854" y="1892029"/>
            <a:ext cx="6446643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/>
              <a:t>Tìm được từ đồng nghĩa với từ đã cho  </a:t>
            </a:r>
            <a:endParaRPr lang="vi-VN" sz="2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B1B9A-B9EC-4613-9A82-2D3F0AE3AF7E}"/>
              </a:ext>
            </a:extLst>
          </p:cNvPr>
          <p:cNvSpPr/>
          <p:nvPr/>
        </p:nvSpPr>
        <p:spPr>
          <a:xfrm>
            <a:off x="1854594" y="2043998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AD9D1E-186E-4283-9653-99CF138E1B0C}"/>
              </a:ext>
            </a:extLst>
          </p:cNvPr>
          <p:cNvSpPr/>
          <p:nvPr/>
        </p:nvSpPr>
        <p:spPr>
          <a:xfrm>
            <a:off x="1854594" y="2686637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65345F-1544-457D-BE96-44A4726B5458}"/>
              </a:ext>
            </a:extLst>
          </p:cNvPr>
          <p:cNvSpPr/>
          <p:nvPr/>
        </p:nvSpPr>
        <p:spPr>
          <a:xfrm>
            <a:off x="2394689" y="2462264"/>
            <a:ext cx="7962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/>
              <a:t>Phân biệt được sự khác nhau về sắc thái biểu thị </a:t>
            </a:r>
            <a:r>
              <a:rPr lang="en-US" sz="2400"/>
              <a:t>giữa</a:t>
            </a:r>
            <a:r>
              <a:rPr lang="en-US" sz="2800"/>
              <a:t> những từ đồng nghĩa không hoàn toàn để sử dụng phù hợp vào ngữ cảnh cụ thể.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BDDB36-1243-46C5-892A-AACC391DF75E}"/>
              </a:ext>
            </a:extLst>
          </p:cNvPr>
          <p:cNvSpPr/>
          <p:nvPr/>
        </p:nvSpPr>
        <p:spPr>
          <a:xfrm>
            <a:off x="2422533" y="3935772"/>
            <a:ext cx="6992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/>
              <a:t>Rèn kĩ năng sử dụng từ đồng nghĩa.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15E008-8409-4AD4-AE34-8C3CFA1662C9}"/>
              </a:ext>
            </a:extLst>
          </p:cNvPr>
          <p:cNvSpPr/>
          <p:nvPr/>
        </p:nvSpPr>
        <p:spPr>
          <a:xfrm>
            <a:off x="1854594" y="4112056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6814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91B7F-D0EB-490F-B40D-A0D5C6CDF8FC}"/>
              </a:ext>
            </a:extLst>
          </p:cNvPr>
          <p:cNvSpPr/>
          <p:nvPr/>
        </p:nvSpPr>
        <p:spPr>
          <a:xfrm>
            <a:off x="3393310" y="1123309"/>
            <a:ext cx="5194164" cy="707886"/>
          </a:xfrm>
          <a:prstGeom prst="rect">
            <a:avLst/>
          </a:prstGeom>
          <a:noFill/>
          <a:effectLst>
            <a:outerShdw blurRad="50800" dist="76200" dir="72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AA2F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Hoạt động tiếp nối</a:t>
            </a:r>
            <a:endParaRPr lang="en-US" sz="4000" b="1" cap="none" spc="0">
              <a:ln w="12700">
                <a:solidFill>
                  <a:schemeClr val="bg1"/>
                </a:solidFill>
                <a:prstDash val="solid"/>
              </a:ln>
              <a:solidFill>
                <a:srgbClr val="AA2F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C11C7B-BCE0-4A3B-9195-D58F5D0EF01C}"/>
              </a:ext>
            </a:extLst>
          </p:cNvPr>
          <p:cNvSpPr txBox="1"/>
          <p:nvPr/>
        </p:nvSpPr>
        <p:spPr>
          <a:xfrm>
            <a:off x="1951854" y="2150307"/>
            <a:ext cx="8768283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/>
              <a:t>Sử dụng từ đồng nghĩa trong giao tiếp và viết văn.</a:t>
            </a:r>
            <a:endParaRPr lang="vi-VN" sz="2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B1B9A-B9EC-4613-9A82-2D3F0AE3AF7E}"/>
              </a:ext>
            </a:extLst>
          </p:cNvPr>
          <p:cNvSpPr/>
          <p:nvPr/>
        </p:nvSpPr>
        <p:spPr>
          <a:xfrm>
            <a:off x="1854594" y="2302276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AD9D1E-186E-4283-9653-99CF138E1B0C}"/>
              </a:ext>
            </a:extLst>
          </p:cNvPr>
          <p:cNvSpPr/>
          <p:nvPr/>
        </p:nvSpPr>
        <p:spPr>
          <a:xfrm>
            <a:off x="1854594" y="3087226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65345F-1544-457D-BE96-44A4726B5458}"/>
              </a:ext>
            </a:extLst>
          </p:cNvPr>
          <p:cNvSpPr/>
          <p:nvPr/>
        </p:nvSpPr>
        <p:spPr>
          <a:xfrm>
            <a:off x="2394689" y="2862853"/>
            <a:ext cx="7962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800"/>
              <a:t>C</a:t>
            </a:r>
            <a:r>
              <a:rPr lang="en-US" sz="2800"/>
              <a:t>huẩn bị bài sau: MRVT: Tổ quốc</a:t>
            </a:r>
          </a:p>
        </p:txBody>
      </p:sp>
    </p:spTree>
    <p:extLst>
      <p:ext uri="{BB962C8B-B14F-4D97-AF65-F5344CB8AC3E}">
        <p14:creationId xmlns:p14="http://schemas.microsoft.com/office/powerpoint/2010/main" val="11131806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V1"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HV5">
            <a:extLst>
              <a:ext uri="{FF2B5EF4-FFF2-40B4-BE49-F238E27FC236}">
                <a16:creationId xmlns:a16="http://schemas.microsoft.com/office/drawing/2014/main" id="{BFDD7E52-F365-4F5F-A59F-89D33DAB98FD}"/>
              </a:ext>
            </a:extLst>
          </p:cNvPr>
          <p:cNvSpPr/>
          <p:nvPr/>
        </p:nvSpPr>
        <p:spPr>
          <a:xfrm>
            <a:off x="1539722" y="2983531"/>
            <a:ext cx="7346550" cy="7635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B3726-A337-44F0-AABD-7FD7EE20AA3F}"/>
              </a:ext>
            </a:extLst>
          </p:cNvPr>
          <p:cNvSpPr txBox="1"/>
          <p:nvPr/>
        </p:nvSpPr>
        <p:spPr>
          <a:xfrm>
            <a:off x="1784252" y="1372071"/>
            <a:ext cx="858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Xếp các từ sau thành nhóm từ đồng nghĩa.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EEACE7-09DD-4770-92BD-CD33FD0D7B78}"/>
              </a:ext>
            </a:extLst>
          </p:cNvPr>
          <p:cNvSpPr txBox="1"/>
          <p:nvPr/>
        </p:nvSpPr>
        <p:spPr>
          <a:xfrm>
            <a:off x="3069127" y="2131387"/>
            <a:ext cx="539256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Nam, trai, tàu hỏa, máy bay, vĩ đại, tàu bay, xe hỏa, to lớn.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AE8CA2-755C-475E-904F-1181057C48A0}"/>
              </a:ext>
            </a:extLst>
          </p:cNvPr>
          <p:cNvGrpSpPr/>
          <p:nvPr/>
        </p:nvGrpSpPr>
        <p:grpSpPr>
          <a:xfrm>
            <a:off x="8961398" y="4100353"/>
            <a:ext cx="2077632" cy="738302"/>
            <a:chOff x="8961398" y="4100353"/>
            <a:chExt cx="2077632" cy="7383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D7E645-7F2E-475B-BFC1-AC3A743BD452}"/>
                </a:ext>
              </a:extLst>
            </p:cNvPr>
            <p:cNvSpPr/>
            <p:nvPr/>
          </p:nvSpPr>
          <p:spPr>
            <a:xfrm>
              <a:off x="8961398" y="4100353"/>
              <a:ext cx="2077632" cy="738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2F6EDE-F7D2-4DF0-9CA1-D17B5DDA5412}"/>
                </a:ext>
              </a:extLst>
            </p:cNvPr>
            <p:cNvSpPr txBox="1"/>
            <p:nvPr/>
          </p:nvSpPr>
          <p:spPr>
            <a:xfrm>
              <a:off x="9076250" y="4183410"/>
              <a:ext cx="1847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bg1"/>
                  </a:solidFill>
                  <a:latin typeface="#9Slide02 Tieu de dai" panose="02000000000000000000" pitchFamily="2" charset="0"/>
                  <a:ea typeface="#9Slide02 Tieu de dai" panose="02000000000000000000" pitchFamily="2" charset="0"/>
                </a:rPr>
                <a:t>Kiểm tra</a:t>
              </a:r>
            </a:p>
          </p:txBody>
        </p:sp>
      </p:grpSp>
      <p:sp>
        <p:nvSpPr>
          <p:cNvPr id="6" name="Rectangle 5">
            <a:hlinkClick r:id="rId8" action="ppaction://hlinksldjump"/>
            <a:extLst>
              <a:ext uri="{FF2B5EF4-FFF2-40B4-BE49-F238E27FC236}">
                <a16:creationId xmlns:a16="http://schemas.microsoft.com/office/drawing/2014/main" id="{13A6E903-9B4C-4A22-8E54-3EE8E7CC511E}"/>
              </a:ext>
            </a:extLst>
          </p:cNvPr>
          <p:cNvSpPr/>
          <p:nvPr/>
        </p:nvSpPr>
        <p:spPr>
          <a:xfrm>
            <a:off x="8961398" y="4183410"/>
            <a:ext cx="2077632" cy="6112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8305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B3726-A337-44F0-AABD-7FD7EE20AA3F}"/>
              </a:ext>
            </a:extLst>
          </p:cNvPr>
          <p:cNvSpPr txBox="1"/>
          <p:nvPr/>
        </p:nvSpPr>
        <p:spPr>
          <a:xfrm>
            <a:off x="1600300" y="1351886"/>
            <a:ext cx="4311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Nhóm từ đồng nghĩa là: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604967-B5AC-474E-9E1E-F9276D8DDFD0}"/>
              </a:ext>
            </a:extLst>
          </p:cNvPr>
          <p:cNvGrpSpPr/>
          <p:nvPr/>
        </p:nvGrpSpPr>
        <p:grpSpPr>
          <a:xfrm>
            <a:off x="1678505" y="2304312"/>
            <a:ext cx="2685773" cy="523220"/>
            <a:chOff x="1795793" y="2251651"/>
            <a:chExt cx="2685773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E97EA4-B275-4481-AA6E-5B6DE2F331EE}"/>
                </a:ext>
              </a:extLst>
            </p:cNvPr>
            <p:cNvSpPr txBox="1"/>
            <p:nvPr/>
          </p:nvSpPr>
          <p:spPr>
            <a:xfrm>
              <a:off x="2240065" y="2251651"/>
              <a:ext cx="2241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Nam, trai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04DEB7F-AA12-411C-BF01-D72266011262}"/>
                </a:ext>
              </a:extLst>
            </p:cNvPr>
            <p:cNvSpPr/>
            <p:nvPr/>
          </p:nvSpPr>
          <p:spPr>
            <a:xfrm>
              <a:off x="1795793" y="2404819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740955-5DB6-4BBC-9FEA-E3B65321177E}"/>
              </a:ext>
            </a:extLst>
          </p:cNvPr>
          <p:cNvGrpSpPr/>
          <p:nvPr/>
        </p:nvGrpSpPr>
        <p:grpSpPr>
          <a:xfrm>
            <a:off x="1678505" y="3205633"/>
            <a:ext cx="3532909" cy="523220"/>
            <a:chOff x="1779972" y="3066251"/>
            <a:chExt cx="3532909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EEAB5B-D593-42B1-AF2B-08CD6EFC67DD}"/>
                </a:ext>
              </a:extLst>
            </p:cNvPr>
            <p:cNvSpPr txBox="1"/>
            <p:nvPr/>
          </p:nvSpPr>
          <p:spPr>
            <a:xfrm>
              <a:off x="2199467" y="3066251"/>
              <a:ext cx="3113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Máy bay, tàu bay.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16425D7-D70D-4AFF-8017-2AFEF75F365B}"/>
                </a:ext>
              </a:extLst>
            </p:cNvPr>
            <p:cNvSpPr/>
            <p:nvPr/>
          </p:nvSpPr>
          <p:spPr>
            <a:xfrm>
              <a:off x="1779972" y="3236863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4FA400-F8E1-4969-A05F-69F2B91198F3}"/>
              </a:ext>
            </a:extLst>
          </p:cNvPr>
          <p:cNvGrpSpPr/>
          <p:nvPr/>
        </p:nvGrpSpPr>
        <p:grpSpPr>
          <a:xfrm>
            <a:off x="6147261" y="2195870"/>
            <a:ext cx="3428708" cy="523220"/>
            <a:chOff x="6027937" y="2174030"/>
            <a:chExt cx="3428708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CFA3CD-9878-4475-A553-C0896A427FAB}"/>
                </a:ext>
              </a:extLst>
            </p:cNvPr>
            <p:cNvSpPr txBox="1"/>
            <p:nvPr/>
          </p:nvSpPr>
          <p:spPr>
            <a:xfrm>
              <a:off x="6460907" y="2174030"/>
              <a:ext cx="2995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Tàu hỏa, xe hỏa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144434B-D43D-41B4-B37B-AF0D950054CB}"/>
                </a:ext>
              </a:extLst>
            </p:cNvPr>
            <p:cNvSpPr/>
            <p:nvPr/>
          </p:nvSpPr>
          <p:spPr>
            <a:xfrm>
              <a:off x="6027937" y="2313813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7B157D-6190-4D77-8D9D-7FE07A3A4100}"/>
              </a:ext>
            </a:extLst>
          </p:cNvPr>
          <p:cNvGrpSpPr/>
          <p:nvPr/>
        </p:nvGrpSpPr>
        <p:grpSpPr>
          <a:xfrm>
            <a:off x="6205173" y="3247002"/>
            <a:ext cx="2949282" cy="523220"/>
            <a:chOff x="6012116" y="3025140"/>
            <a:chExt cx="294928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947757-FF42-42C3-BD84-6C90652ADC54}"/>
                </a:ext>
              </a:extLst>
            </p:cNvPr>
            <p:cNvSpPr txBox="1"/>
            <p:nvPr/>
          </p:nvSpPr>
          <p:spPr>
            <a:xfrm>
              <a:off x="6535023" y="3025140"/>
              <a:ext cx="2426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Vĩ đại, to lớn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2896621-BA2D-4746-B9E3-F920783D8F32}"/>
                </a:ext>
              </a:extLst>
            </p:cNvPr>
            <p:cNvSpPr/>
            <p:nvPr/>
          </p:nvSpPr>
          <p:spPr>
            <a:xfrm>
              <a:off x="6012116" y="3145857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94197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B3726-A337-44F0-AABD-7FD7EE20AA3F}"/>
              </a:ext>
            </a:extLst>
          </p:cNvPr>
          <p:cNvSpPr txBox="1"/>
          <p:nvPr/>
        </p:nvSpPr>
        <p:spPr>
          <a:xfrm>
            <a:off x="2652763" y="1237691"/>
            <a:ext cx="656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Tìm từ đồng nghĩa trong đó có từ “ </a:t>
            </a:r>
            <a:r>
              <a:rPr lang="vi-VN" sz="2800" b="1" i="1"/>
              <a:t>tối</a:t>
            </a:r>
            <a:r>
              <a:rPr lang="vi-VN" sz="2800"/>
              <a:t>”.</a:t>
            </a:r>
          </a:p>
        </p:txBody>
      </p:sp>
      <p:pic>
        <p:nvPicPr>
          <p:cNvPr id="2" name="Picture 2" descr="Những lời chúc buổi tối hay nhất dành cho những người bạn yêu thương">
            <a:extLst>
              <a:ext uri="{FF2B5EF4-FFF2-40B4-BE49-F238E27FC236}">
                <a16:creationId xmlns:a16="http://schemas.microsoft.com/office/drawing/2014/main" id="{3F3BA115-E0F5-4785-AB23-20222D5E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87" y="2174487"/>
            <a:ext cx="3848668" cy="2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040FFC-6683-404D-8E56-AD2D412CE2C2}"/>
              </a:ext>
            </a:extLst>
          </p:cNvPr>
          <p:cNvSpPr/>
          <p:nvPr/>
        </p:nvSpPr>
        <p:spPr>
          <a:xfrm>
            <a:off x="5509549" y="2007610"/>
            <a:ext cx="5475813" cy="2460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05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91B7F-D0EB-490F-B40D-A0D5C6CDF8FC}"/>
              </a:ext>
            </a:extLst>
          </p:cNvPr>
          <p:cNvSpPr/>
          <p:nvPr/>
        </p:nvSpPr>
        <p:spPr>
          <a:xfrm>
            <a:off x="3654287" y="1169248"/>
            <a:ext cx="3757166" cy="523220"/>
          </a:xfrm>
          <a:prstGeom prst="rect">
            <a:avLst/>
          </a:prstGeom>
          <a:noFill/>
          <a:effectLst>
            <a:outerShdw blurRad="50800" dist="76200" dir="72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AA2F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YÊU CẦU CẦN ĐẠT</a:t>
            </a:r>
            <a:endParaRPr lang="en-US" sz="2800" b="1" cap="none" spc="0">
              <a:ln w="12700">
                <a:solidFill>
                  <a:schemeClr val="bg1"/>
                </a:solidFill>
                <a:prstDash val="solid"/>
              </a:ln>
              <a:solidFill>
                <a:srgbClr val="AA2F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C11C7B-BCE0-4A3B-9195-D58F5D0EF01C}"/>
              </a:ext>
            </a:extLst>
          </p:cNvPr>
          <p:cNvSpPr txBox="1"/>
          <p:nvPr/>
        </p:nvSpPr>
        <p:spPr>
          <a:xfrm>
            <a:off x="1951854" y="1892029"/>
            <a:ext cx="6446643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/>
              <a:t>Tìm được từ đồng nghĩa với từ đã cho  </a:t>
            </a:r>
            <a:endParaRPr lang="vi-VN" sz="2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B1B9A-B9EC-4613-9A82-2D3F0AE3AF7E}"/>
              </a:ext>
            </a:extLst>
          </p:cNvPr>
          <p:cNvSpPr/>
          <p:nvPr/>
        </p:nvSpPr>
        <p:spPr>
          <a:xfrm>
            <a:off x="1854594" y="2043998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AD9D1E-186E-4283-9653-99CF138E1B0C}"/>
              </a:ext>
            </a:extLst>
          </p:cNvPr>
          <p:cNvSpPr/>
          <p:nvPr/>
        </p:nvSpPr>
        <p:spPr>
          <a:xfrm>
            <a:off x="1854594" y="2686637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65345F-1544-457D-BE96-44A4726B5458}"/>
              </a:ext>
            </a:extLst>
          </p:cNvPr>
          <p:cNvSpPr/>
          <p:nvPr/>
        </p:nvSpPr>
        <p:spPr>
          <a:xfrm>
            <a:off x="2394689" y="2462264"/>
            <a:ext cx="7962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/>
              <a:t>Phân biệt được sự khác nhau về sắc thái biểu thị </a:t>
            </a:r>
            <a:r>
              <a:rPr lang="en-US" sz="2400"/>
              <a:t>giữa</a:t>
            </a:r>
            <a:r>
              <a:rPr lang="en-US" sz="2800"/>
              <a:t> những từ đồng nghĩa không hoàn toàn để sử dụng phù hợp vào ngữ cảnh cụ thể.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BDDB36-1243-46C5-892A-AACC391DF75E}"/>
              </a:ext>
            </a:extLst>
          </p:cNvPr>
          <p:cNvSpPr/>
          <p:nvPr/>
        </p:nvSpPr>
        <p:spPr>
          <a:xfrm>
            <a:off x="2422533" y="3935772"/>
            <a:ext cx="6992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/>
              <a:t>Rèn kĩ năng sử dụng từ đồng nghĩa.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15E008-8409-4AD4-AE34-8C3CFA1662C9}"/>
              </a:ext>
            </a:extLst>
          </p:cNvPr>
          <p:cNvSpPr/>
          <p:nvPr/>
        </p:nvSpPr>
        <p:spPr>
          <a:xfrm>
            <a:off x="1854594" y="4112056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7485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89908" y="507020"/>
            <a:ext cx="10916718" cy="1368079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511564" y="427009"/>
            <a:ext cx="10916718" cy="1368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511564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645102" y="2368508"/>
            <a:ext cx="4933896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566758" y="2288497"/>
            <a:ext cx="4933896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752144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137574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523004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5923C5-9334-4EFB-AFBD-25BC35D9CEC9}"/>
              </a:ext>
            </a:extLst>
          </p:cNvPr>
          <p:cNvSpPr/>
          <p:nvPr/>
        </p:nvSpPr>
        <p:spPr>
          <a:xfrm>
            <a:off x="645102" y="4515853"/>
            <a:ext cx="4933896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B66A5F-5C9F-4BCF-BB3F-D3B06096CDE3}"/>
              </a:ext>
            </a:extLst>
          </p:cNvPr>
          <p:cNvSpPr/>
          <p:nvPr/>
        </p:nvSpPr>
        <p:spPr>
          <a:xfrm>
            <a:off x="566758" y="4435842"/>
            <a:ext cx="4933896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02375-B2D0-4EF9-80A3-FEFD0E419E45}"/>
              </a:ext>
            </a:extLst>
          </p:cNvPr>
          <p:cNvSpPr/>
          <p:nvPr/>
        </p:nvSpPr>
        <p:spPr>
          <a:xfrm>
            <a:off x="6432444" y="2368508"/>
            <a:ext cx="5051032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5BF4E2-FDFC-4C8A-AAEB-803B3DC762C1}"/>
              </a:ext>
            </a:extLst>
          </p:cNvPr>
          <p:cNvSpPr/>
          <p:nvPr/>
        </p:nvSpPr>
        <p:spPr>
          <a:xfrm>
            <a:off x="6354100" y="2288497"/>
            <a:ext cx="5051032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855F1D-9568-4422-A61D-D5696901DF7C}"/>
              </a:ext>
            </a:extLst>
          </p:cNvPr>
          <p:cNvSpPr/>
          <p:nvPr/>
        </p:nvSpPr>
        <p:spPr>
          <a:xfrm>
            <a:off x="6432444" y="4515853"/>
            <a:ext cx="5051032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1FFFCE-4DF6-44B1-B04E-64810D4A5485}"/>
              </a:ext>
            </a:extLst>
          </p:cNvPr>
          <p:cNvSpPr/>
          <p:nvPr/>
        </p:nvSpPr>
        <p:spPr>
          <a:xfrm>
            <a:off x="6354100" y="4435842"/>
            <a:ext cx="5051032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B94F4B-C4CE-4B6F-9729-761D860B0B0B}"/>
              </a:ext>
            </a:extLst>
          </p:cNvPr>
          <p:cNvSpPr txBox="1"/>
          <p:nvPr/>
        </p:nvSpPr>
        <p:spPr>
          <a:xfrm>
            <a:off x="1868615" y="957931"/>
            <a:ext cx="580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/>
              <a:t>Tìm các từ đồng nghĩa.</a:t>
            </a:r>
          </a:p>
        </p:txBody>
      </p:sp>
      <p:sp>
        <p:nvSpPr>
          <p:cNvPr id="5" name="Mau xanh">
            <a:hlinkClick r:id="rId3" action="ppaction://hlinksldjump"/>
            <a:extLst>
              <a:ext uri="{FF2B5EF4-FFF2-40B4-BE49-F238E27FC236}">
                <a16:creationId xmlns:a16="http://schemas.microsoft.com/office/drawing/2014/main" id="{6EAA5E99-96DB-4890-8E8B-86E83108514D}"/>
              </a:ext>
            </a:extLst>
          </p:cNvPr>
          <p:cNvSpPr/>
          <p:nvPr/>
        </p:nvSpPr>
        <p:spPr>
          <a:xfrm>
            <a:off x="670557" y="2435832"/>
            <a:ext cx="274320" cy="274320"/>
          </a:xfrm>
          <a:prstGeom prst="rect">
            <a:avLst/>
          </a:prstGeom>
          <a:solidFill>
            <a:srgbClr val="378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2F43DD-B764-4EA8-8EBB-A76072A0569A}"/>
              </a:ext>
            </a:extLst>
          </p:cNvPr>
          <p:cNvSpPr txBox="1"/>
          <p:nvPr/>
        </p:nvSpPr>
        <p:spPr>
          <a:xfrm>
            <a:off x="1501213" y="2817797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xanh</a:t>
            </a:r>
          </a:p>
        </p:txBody>
      </p:sp>
      <p:sp>
        <p:nvSpPr>
          <p:cNvPr id="52" name="mau do">
            <a:hlinkClick r:id="rId4" action="ppaction://hlinksldjump"/>
            <a:extLst>
              <a:ext uri="{FF2B5EF4-FFF2-40B4-BE49-F238E27FC236}">
                <a16:creationId xmlns:a16="http://schemas.microsoft.com/office/drawing/2014/main" id="{7074F40B-FADF-49E1-9B2C-E1AECF970B43}"/>
              </a:ext>
            </a:extLst>
          </p:cNvPr>
          <p:cNvSpPr/>
          <p:nvPr/>
        </p:nvSpPr>
        <p:spPr>
          <a:xfrm>
            <a:off x="6448668" y="2405700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trang">
            <a:hlinkClick r:id="rId5" action="ppaction://hlinksldjump"/>
            <a:extLst>
              <a:ext uri="{FF2B5EF4-FFF2-40B4-BE49-F238E27FC236}">
                <a16:creationId xmlns:a16="http://schemas.microsoft.com/office/drawing/2014/main" id="{C5993479-740C-4001-A2C1-B0897F8993E7}"/>
              </a:ext>
            </a:extLst>
          </p:cNvPr>
          <p:cNvSpPr/>
          <p:nvPr/>
        </p:nvSpPr>
        <p:spPr>
          <a:xfrm>
            <a:off x="670557" y="4572616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mau den">
            <a:hlinkClick r:id="rId6" action="ppaction://hlinksldjump"/>
            <a:extLst>
              <a:ext uri="{FF2B5EF4-FFF2-40B4-BE49-F238E27FC236}">
                <a16:creationId xmlns:a16="http://schemas.microsoft.com/office/drawing/2014/main" id="{0F577A62-88A9-48EE-B8EE-196BB81A2462}"/>
              </a:ext>
            </a:extLst>
          </p:cNvPr>
          <p:cNvSpPr/>
          <p:nvPr/>
        </p:nvSpPr>
        <p:spPr>
          <a:xfrm>
            <a:off x="6448668" y="4520609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DFEC78-F9EA-431D-A6A0-70CBF1B82D86}"/>
              </a:ext>
            </a:extLst>
          </p:cNvPr>
          <p:cNvSpPr txBox="1"/>
          <p:nvPr/>
        </p:nvSpPr>
        <p:spPr>
          <a:xfrm>
            <a:off x="7347123" y="2817797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đỏ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184DFF-9B48-41B9-84C1-4A26256B05EB}"/>
              </a:ext>
            </a:extLst>
          </p:cNvPr>
          <p:cNvSpPr txBox="1"/>
          <p:nvPr/>
        </p:nvSpPr>
        <p:spPr>
          <a:xfrm>
            <a:off x="7347123" y="4965142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đen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2AEEA6-7B5C-4853-81AF-4733B997086E}"/>
              </a:ext>
            </a:extLst>
          </p:cNvPr>
          <p:cNvSpPr txBox="1"/>
          <p:nvPr/>
        </p:nvSpPr>
        <p:spPr>
          <a:xfrm>
            <a:off x="1501213" y="4965142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trắng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9B3F4E-ED09-495B-80EE-CBE6AE8CADFF}"/>
              </a:ext>
            </a:extLst>
          </p:cNvPr>
          <p:cNvSpPr/>
          <p:nvPr/>
        </p:nvSpPr>
        <p:spPr>
          <a:xfrm>
            <a:off x="823355" y="99742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C2B40-8A07-4546-B392-86EB08D16609}"/>
              </a:ext>
            </a:extLst>
          </p:cNvPr>
          <p:cNvSpPr txBox="1"/>
          <p:nvPr/>
        </p:nvSpPr>
        <p:spPr>
          <a:xfrm>
            <a:off x="910438" y="1007411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</a:t>
            </a:r>
            <a:endParaRPr lang="vi-VN" sz="3200"/>
          </a:p>
        </p:txBody>
      </p:sp>
      <p:sp>
        <p:nvSpPr>
          <p:cNvPr id="4" name="chon 1">
            <a:extLst>
              <a:ext uri="{FF2B5EF4-FFF2-40B4-BE49-F238E27FC236}">
                <a16:creationId xmlns:a16="http://schemas.microsoft.com/office/drawing/2014/main" id="{3FBA4CAC-D4C0-A3BD-484A-133EABA704C8}"/>
              </a:ext>
            </a:extLst>
          </p:cNvPr>
          <p:cNvSpPr/>
          <p:nvPr/>
        </p:nvSpPr>
        <p:spPr>
          <a:xfrm>
            <a:off x="645103" y="3429000"/>
            <a:ext cx="1091278" cy="400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Đã chọn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" name="chon do">
            <a:extLst>
              <a:ext uri="{FF2B5EF4-FFF2-40B4-BE49-F238E27FC236}">
                <a16:creationId xmlns:a16="http://schemas.microsoft.com/office/drawing/2014/main" id="{B92D6A71-CDE3-8D4D-DE5D-1EA3C34D2C5D}"/>
              </a:ext>
            </a:extLst>
          </p:cNvPr>
          <p:cNvSpPr/>
          <p:nvPr/>
        </p:nvSpPr>
        <p:spPr>
          <a:xfrm>
            <a:off x="6448668" y="3434656"/>
            <a:ext cx="1091278" cy="400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Đã chọn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" name="chon trang">
            <a:extLst>
              <a:ext uri="{FF2B5EF4-FFF2-40B4-BE49-F238E27FC236}">
                <a16:creationId xmlns:a16="http://schemas.microsoft.com/office/drawing/2014/main" id="{28C888E6-C6A5-4DFF-06AD-F1CC96706799}"/>
              </a:ext>
            </a:extLst>
          </p:cNvPr>
          <p:cNvSpPr/>
          <p:nvPr/>
        </p:nvSpPr>
        <p:spPr>
          <a:xfrm>
            <a:off x="591935" y="5614309"/>
            <a:ext cx="1091278" cy="400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Đã chọn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" name="chon den">
            <a:extLst>
              <a:ext uri="{FF2B5EF4-FFF2-40B4-BE49-F238E27FC236}">
                <a16:creationId xmlns:a16="http://schemas.microsoft.com/office/drawing/2014/main" id="{C16131B4-6B0B-5099-7586-99E3DB272734}"/>
              </a:ext>
            </a:extLst>
          </p:cNvPr>
          <p:cNvSpPr/>
          <p:nvPr/>
        </p:nvSpPr>
        <p:spPr>
          <a:xfrm>
            <a:off x="6432444" y="5598691"/>
            <a:ext cx="1091278" cy="400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Đã chọn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F064B33B-7659-DC5A-D242-3C5DB50AD305}"/>
              </a:ext>
            </a:extLst>
          </p:cNvPr>
          <p:cNvSpPr txBox="1"/>
          <p:nvPr/>
        </p:nvSpPr>
        <p:spPr>
          <a:xfrm>
            <a:off x="9540238" y="6244389"/>
            <a:ext cx="16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#9Slide01 Tieu de ngan" panose="00000800000000000000" pitchFamily="2" charset="0"/>
              </a:rPr>
              <a:t>Tiếp tục </a:t>
            </a:r>
            <a:endParaRPr lang="en-US" sz="2400" b="1">
              <a:solidFill>
                <a:schemeClr val="bg1"/>
              </a:solidFill>
              <a:latin typeface="#9Slide01 Tieu de ngan" panose="000008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DAF80D-796B-928E-6569-D40F1245AFE5}"/>
              </a:ext>
            </a:extLst>
          </p:cNvPr>
          <p:cNvSpPr/>
          <p:nvPr/>
        </p:nvSpPr>
        <p:spPr>
          <a:xfrm>
            <a:off x="11030284" y="6359117"/>
            <a:ext cx="270044" cy="23220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DE055A8-0E65-4F12-A683-F32F61F1A40C}"/>
              </a:ext>
            </a:extLst>
          </p:cNvPr>
          <p:cNvSpPr/>
          <p:nvPr/>
        </p:nvSpPr>
        <p:spPr>
          <a:xfrm>
            <a:off x="552504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11B507-0369-4DF3-B904-159966D401D8}"/>
              </a:ext>
            </a:extLst>
          </p:cNvPr>
          <p:cNvSpPr/>
          <p:nvPr/>
        </p:nvSpPr>
        <p:spPr>
          <a:xfrm>
            <a:off x="474160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47F14B-5834-4868-82F6-992A4441F6F6}"/>
              </a:ext>
            </a:extLst>
          </p:cNvPr>
          <p:cNvSpPr/>
          <p:nvPr/>
        </p:nvSpPr>
        <p:spPr>
          <a:xfrm>
            <a:off x="577959" y="785703"/>
            <a:ext cx="274320" cy="274320"/>
          </a:xfrm>
          <a:prstGeom prst="rect">
            <a:avLst/>
          </a:prstGeom>
          <a:solidFill>
            <a:srgbClr val="378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8163D-7A14-4D4F-B165-7A6F67F01A4C}"/>
              </a:ext>
            </a:extLst>
          </p:cNvPr>
          <p:cNvSpPr txBox="1"/>
          <p:nvPr/>
        </p:nvSpPr>
        <p:spPr>
          <a:xfrm>
            <a:off x="852279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xanh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CF3F3E-C852-418F-B993-56D2EF1E1A53}"/>
              </a:ext>
            </a:extLst>
          </p:cNvPr>
          <p:cNvSpPr/>
          <p:nvPr/>
        </p:nvSpPr>
        <p:spPr>
          <a:xfrm>
            <a:off x="4994948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6610C2-823E-4D1A-AF99-49ADE706824A}"/>
              </a:ext>
            </a:extLst>
          </p:cNvPr>
          <p:cNvSpPr/>
          <p:nvPr/>
        </p:nvSpPr>
        <p:spPr>
          <a:xfrm>
            <a:off x="4916604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95EFA3-68A7-4533-88D4-FEFA95621275}"/>
              </a:ext>
            </a:extLst>
          </p:cNvPr>
          <p:cNvSpPr/>
          <p:nvPr/>
        </p:nvSpPr>
        <p:spPr>
          <a:xfrm>
            <a:off x="4916604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800E36-9B83-41E0-A7BD-52D4DA34BDD9}"/>
              </a:ext>
            </a:extLst>
          </p:cNvPr>
          <p:cNvSpPr/>
          <p:nvPr/>
        </p:nvSpPr>
        <p:spPr>
          <a:xfrm>
            <a:off x="5183695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556537-DF02-4355-8AF6-784C910C9AC1}"/>
              </a:ext>
            </a:extLst>
          </p:cNvPr>
          <p:cNvSpPr/>
          <p:nvPr/>
        </p:nvSpPr>
        <p:spPr>
          <a:xfrm>
            <a:off x="5569125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9FCF90-DB15-4086-8AF6-8E0720C84940}"/>
              </a:ext>
            </a:extLst>
          </p:cNvPr>
          <p:cNvSpPr/>
          <p:nvPr/>
        </p:nvSpPr>
        <p:spPr>
          <a:xfrm>
            <a:off x="5954555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2" descr="Tả cảnh biển lớp 7 | My Aloha">
            <a:extLst>
              <a:ext uri="{FF2B5EF4-FFF2-40B4-BE49-F238E27FC236}">
                <a16:creationId xmlns:a16="http://schemas.microsoft.com/office/drawing/2014/main" id="{F38B1D4C-CFAE-4121-9959-3BB98ACA3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9807"/>
          <a:stretch/>
        </p:blipFill>
        <p:spPr bwMode="auto">
          <a:xfrm>
            <a:off x="474160" y="2248797"/>
            <a:ext cx="3762174" cy="1878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Địa chỉ vườn Nhật Hà Nội nhất định bạn phải đến - VƯỜN NHẬT">
            <a:extLst>
              <a:ext uri="{FF2B5EF4-FFF2-40B4-BE49-F238E27FC236}">
                <a16:creationId xmlns:a16="http://schemas.microsoft.com/office/drawing/2014/main" id="{14BA4396-B2CA-425C-A4D3-8B9C363C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6"/>
          <a:stretch/>
        </p:blipFill>
        <p:spPr bwMode="auto">
          <a:xfrm>
            <a:off x="493746" y="4401945"/>
            <a:ext cx="3723002" cy="17964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10">
            <a:extLst>
              <a:ext uri="{FF2B5EF4-FFF2-40B4-BE49-F238E27FC236}">
                <a16:creationId xmlns:a16="http://schemas.microsoft.com/office/drawing/2014/main" id="{BEFBFCA2-13F9-43F1-AF5D-13A61EB05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231" y="2156800"/>
            <a:ext cx="578910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xanh biếc, xanh lè, xanh lét, xanh mét, xanh tươi, xanh sẫm, xanh um, xanh thẳm, xanh lơ, xanh da trời, xanh ngọc,…. 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3D25036C-69DB-6067-1506-36B82909EB69}"/>
              </a:ext>
            </a:extLst>
          </p:cNvPr>
          <p:cNvSpPr/>
          <p:nvPr/>
        </p:nvSpPr>
        <p:spPr>
          <a:xfrm>
            <a:off x="4994948" y="5345537"/>
            <a:ext cx="1297568" cy="726760"/>
          </a:xfrm>
          <a:prstGeom prst="leftArrow">
            <a:avLst>
              <a:gd name="adj1" fmla="val 50000"/>
              <a:gd name="adj2" fmla="val 24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Trang chủ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1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E756956-FD6C-45C7-A9A6-A454014324FD}"/>
              </a:ext>
            </a:extLst>
          </p:cNvPr>
          <p:cNvSpPr/>
          <p:nvPr/>
        </p:nvSpPr>
        <p:spPr>
          <a:xfrm>
            <a:off x="413608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83DD1-6DCE-4F35-8167-BA5B364DE4F8}"/>
              </a:ext>
            </a:extLst>
          </p:cNvPr>
          <p:cNvSpPr/>
          <p:nvPr/>
        </p:nvSpPr>
        <p:spPr>
          <a:xfrm>
            <a:off x="335264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F17C-6736-4803-B442-187FCFBABF80}"/>
              </a:ext>
            </a:extLst>
          </p:cNvPr>
          <p:cNvSpPr txBox="1"/>
          <p:nvPr/>
        </p:nvSpPr>
        <p:spPr>
          <a:xfrm>
            <a:off x="713383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đỏ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5BEC9-BAC8-45AA-B34E-9308111B1EFF}"/>
              </a:ext>
            </a:extLst>
          </p:cNvPr>
          <p:cNvSpPr/>
          <p:nvPr/>
        </p:nvSpPr>
        <p:spPr>
          <a:xfrm>
            <a:off x="4856052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74D6-AADC-4782-900B-C01D3664CEC1}"/>
              </a:ext>
            </a:extLst>
          </p:cNvPr>
          <p:cNvSpPr/>
          <p:nvPr/>
        </p:nvSpPr>
        <p:spPr>
          <a:xfrm>
            <a:off x="4777708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7BA3D-990E-4F89-8DE8-B4F8AFBC02CE}"/>
              </a:ext>
            </a:extLst>
          </p:cNvPr>
          <p:cNvSpPr/>
          <p:nvPr/>
        </p:nvSpPr>
        <p:spPr>
          <a:xfrm>
            <a:off x="4777708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5CA767-632F-49A6-BE47-6486F1B314D9}"/>
              </a:ext>
            </a:extLst>
          </p:cNvPr>
          <p:cNvSpPr/>
          <p:nvPr/>
        </p:nvSpPr>
        <p:spPr>
          <a:xfrm>
            <a:off x="5044799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0A44F8-1AE4-407F-B104-52DBE03FAB73}"/>
              </a:ext>
            </a:extLst>
          </p:cNvPr>
          <p:cNvSpPr/>
          <p:nvPr/>
        </p:nvSpPr>
        <p:spPr>
          <a:xfrm>
            <a:off x="5430229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7F7B91-5FEA-4CD6-AAA4-9FD9796CF92F}"/>
              </a:ext>
            </a:extLst>
          </p:cNvPr>
          <p:cNvSpPr/>
          <p:nvPr/>
        </p:nvSpPr>
        <p:spPr>
          <a:xfrm>
            <a:off x="5815659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1EFF45D-A586-404F-BD9C-4F910A90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335" y="2156800"/>
            <a:ext cx="578910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đỏ au, đỏ rực, đỏ chót, đỏ hỏn, đỏ ửng, đỏ hồng, đỏ lừ, đỏ ối, đỏ lòm, đỏ chói, đỏ lựng, đỏ hoe, đỏ đọc, đỏ đậm, đỏ sẫm, đỏ quạch,…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A0EB5-9168-43F7-8EBF-FCD721AC043A}"/>
              </a:ext>
            </a:extLst>
          </p:cNvPr>
          <p:cNvSpPr/>
          <p:nvPr/>
        </p:nvSpPr>
        <p:spPr>
          <a:xfrm>
            <a:off x="439063" y="756984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2" descr="Tả mặt trời mọc (12 mẫu) - Tập làm văn lớp 5">
            <a:extLst>
              <a:ext uri="{FF2B5EF4-FFF2-40B4-BE49-F238E27FC236}">
                <a16:creationId xmlns:a16="http://schemas.microsoft.com/office/drawing/2014/main" id="{E9668F69-3944-4C39-8582-46C62FDB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8" y="2269055"/>
            <a:ext cx="3762174" cy="1966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á cờ hồn của non sông - BaoHaiDuong">
            <a:extLst>
              <a:ext uri="{FF2B5EF4-FFF2-40B4-BE49-F238E27FC236}">
                <a16:creationId xmlns:a16="http://schemas.microsoft.com/office/drawing/2014/main" id="{BDC9ACE6-2474-4A65-AE4E-EE619AA1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5" y="453039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hlinkClick r:id="rId4" action="ppaction://hlinksldjump"/>
            <a:extLst>
              <a:ext uri="{FF2B5EF4-FFF2-40B4-BE49-F238E27FC236}">
                <a16:creationId xmlns:a16="http://schemas.microsoft.com/office/drawing/2014/main" id="{66A2490A-5596-B3B2-809D-602E9848CFFF}"/>
              </a:ext>
            </a:extLst>
          </p:cNvPr>
          <p:cNvSpPr/>
          <p:nvPr/>
        </p:nvSpPr>
        <p:spPr>
          <a:xfrm>
            <a:off x="4994948" y="5345537"/>
            <a:ext cx="1297568" cy="726760"/>
          </a:xfrm>
          <a:prstGeom prst="leftArrow">
            <a:avLst>
              <a:gd name="adj1" fmla="val 50000"/>
              <a:gd name="adj2" fmla="val 24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Trang chủ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2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E756956-FD6C-45C7-A9A6-A454014324FD}"/>
              </a:ext>
            </a:extLst>
          </p:cNvPr>
          <p:cNvSpPr/>
          <p:nvPr/>
        </p:nvSpPr>
        <p:spPr>
          <a:xfrm>
            <a:off x="413608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83DD1-6DCE-4F35-8167-BA5B364DE4F8}"/>
              </a:ext>
            </a:extLst>
          </p:cNvPr>
          <p:cNvSpPr/>
          <p:nvPr/>
        </p:nvSpPr>
        <p:spPr>
          <a:xfrm>
            <a:off x="335264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F17C-6736-4803-B442-187FCFBABF80}"/>
              </a:ext>
            </a:extLst>
          </p:cNvPr>
          <p:cNvSpPr txBox="1"/>
          <p:nvPr/>
        </p:nvSpPr>
        <p:spPr>
          <a:xfrm>
            <a:off x="713383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trắng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5BEC9-BAC8-45AA-B34E-9308111B1EFF}"/>
              </a:ext>
            </a:extLst>
          </p:cNvPr>
          <p:cNvSpPr/>
          <p:nvPr/>
        </p:nvSpPr>
        <p:spPr>
          <a:xfrm>
            <a:off x="4856052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74D6-AADC-4782-900B-C01D3664CEC1}"/>
              </a:ext>
            </a:extLst>
          </p:cNvPr>
          <p:cNvSpPr/>
          <p:nvPr/>
        </p:nvSpPr>
        <p:spPr>
          <a:xfrm>
            <a:off x="4777708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7BA3D-990E-4F89-8DE8-B4F8AFBC02CE}"/>
              </a:ext>
            </a:extLst>
          </p:cNvPr>
          <p:cNvSpPr/>
          <p:nvPr/>
        </p:nvSpPr>
        <p:spPr>
          <a:xfrm>
            <a:off x="4777708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5CA767-632F-49A6-BE47-6486F1B314D9}"/>
              </a:ext>
            </a:extLst>
          </p:cNvPr>
          <p:cNvSpPr/>
          <p:nvPr/>
        </p:nvSpPr>
        <p:spPr>
          <a:xfrm>
            <a:off x="5044799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0A44F8-1AE4-407F-B104-52DBE03FAB73}"/>
              </a:ext>
            </a:extLst>
          </p:cNvPr>
          <p:cNvSpPr/>
          <p:nvPr/>
        </p:nvSpPr>
        <p:spPr>
          <a:xfrm>
            <a:off x="5430229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7F7B91-5FEA-4CD6-AAA4-9FD9796CF92F}"/>
              </a:ext>
            </a:extLst>
          </p:cNvPr>
          <p:cNvSpPr/>
          <p:nvPr/>
        </p:nvSpPr>
        <p:spPr>
          <a:xfrm>
            <a:off x="5815659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1EFF45D-A586-404F-BD9C-4F910A90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335" y="2156800"/>
            <a:ext cx="578910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trắng tinh, trắng toát, trắng muốt, trắng bóng, trắng ngần, trắng bạch, trắng hếu, trắng trẻo, trắng hồng, trắng nõn, trắng ởn,..…,…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5A7F5-B2ED-417D-94D9-E14BA3D9AB32}"/>
              </a:ext>
            </a:extLst>
          </p:cNvPr>
          <p:cNvSpPr/>
          <p:nvPr/>
        </p:nvSpPr>
        <p:spPr>
          <a:xfrm>
            <a:off x="488440" y="785703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6" name="Picture 4" descr="Đốn tim hình ảnh em bé đáng yêu dễ thương nhất quả đất | Photographer">
            <a:extLst>
              <a:ext uri="{FF2B5EF4-FFF2-40B4-BE49-F238E27FC236}">
                <a16:creationId xmlns:a16="http://schemas.microsoft.com/office/drawing/2014/main" id="{CBC609B9-226D-492A-B777-0D49DA74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0" y="2236207"/>
            <a:ext cx="3048049" cy="18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ở nào cũng có lề nhưng lịch sử ra đời của chúng sẽ khiến bạn &amp;quot;cười ra nước  mắt&amp;quot;">
            <a:extLst>
              <a:ext uri="{FF2B5EF4-FFF2-40B4-BE49-F238E27FC236}">
                <a16:creationId xmlns:a16="http://schemas.microsoft.com/office/drawing/2014/main" id="{70470B66-C915-4E81-9313-EC3C4C16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3" y="4402284"/>
            <a:ext cx="3019245" cy="18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hlinkClick r:id="rId4" action="ppaction://hlinksldjump"/>
            <a:extLst>
              <a:ext uri="{FF2B5EF4-FFF2-40B4-BE49-F238E27FC236}">
                <a16:creationId xmlns:a16="http://schemas.microsoft.com/office/drawing/2014/main" id="{861908A5-AE21-2B01-E1BD-01135BC7B45C}"/>
              </a:ext>
            </a:extLst>
          </p:cNvPr>
          <p:cNvSpPr/>
          <p:nvPr/>
        </p:nvSpPr>
        <p:spPr>
          <a:xfrm>
            <a:off x="4994948" y="5345537"/>
            <a:ext cx="1297568" cy="726760"/>
          </a:xfrm>
          <a:prstGeom prst="leftArrow">
            <a:avLst>
              <a:gd name="adj1" fmla="val 50000"/>
              <a:gd name="adj2" fmla="val 24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Trang chủ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6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0465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709</TotalTime>
  <Words>1028</Words>
  <Application>Microsoft Office PowerPoint</Application>
  <PresentationFormat>Widescreen</PresentationFormat>
  <Paragraphs>88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#9Slide01 Tieu de ngan</vt:lpstr>
      <vt:lpstr>#9Slide02 Tieu de dai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Kim</cp:lastModifiedBy>
  <cp:revision>18</cp:revision>
  <dcterms:created xsi:type="dcterms:W3CDTF">2021-08-30T23:10:18Z</dcterms:created>
  <dcterms:modified xsi:type="dcterms:W3CDTF">2022-08-25T04:15:31Z</dcterms:modified>
  <cp:category>9Slide.vn</cp:category>
</cp:coreProperties>
</file>