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1"/>
  </p:notesMasterIdLst>
  <p:sldIdLst>
    <p:sldId id="310" r:id="rId3"/>
    <p:sldId id="281" r:id="rId4"/>
    <p:sldId id="352" r:id="rId5"/>
    <p:sldId id="285" r:id="rId6"/>
    <p:sldId id="284" r:id="rId7"/>
    <p:sldId id="260" r:id="rId8"/>
    <p:sldId id="274" r:id="rId9"/>
    <p:sldId id="303" r:id="rId10"/>
    <p:sldId id="257" r:id="rId11"/>
    <p:sldId id="306" r:id="rId12"/>
    <p:sldId id="305" r:id="rId13"/>
    <p:sldId id="351" r:id="rId14"/>
    <p:sldId id="287" r:id="rId15"/>
    <p:sldId id="259" r:id="rId16"/>
    <p:sldId id="349" r:id="rId17"/>
    <p:sldId id="262" r:id="rId18"/>
    <p:sldId id="263" r:id="rId19"/>
    <p:sldId id="264" r:id="rId20"/>
    <p:sldId id="350" r:id="rId21"/>
    <p:sldId id="283" r:id="rId22"/>
    <p:sldId id="297" r:id="rId23"/>
    <p:sldId id="298" r:id="rId24"/>
    <p:sldId id="299" r:id="rId25"/>
    <p:sldId id="300" r:id="rId26"/>
    <p:sldId id="301" r:id="rId27"/>
    <p:sldId id="308" r:id="rId28"/>
    <p:sldId id="346" r:id="rId29"/>
    <p:sldId id="345" r:id="rId3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D9E0"/>
    <a:srgbClr val="FA6454"/>
    <a:srgbClr val="FE4242"/>
    <a:srgbClr val="FB877B"/>
    <a:srgbClr val="FFDA45"/>
    <a:srgbClr val="9E08D0"/>
    <a:srgbClr val="E46C0A"/>
    <a:srgbClr val="B6C1BD"/>
    <a:srgbClr val="E9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88980" autoAdjust="0"/>
  </p:normalViewPr>
  <p:slideViewPr>
    <p:cSldViewPr>
      <p:cViewPr varScale="1">
        <p:scale>
          <a:sx n="84" d="100"/>
          <a:sy n="84" d="100"/>
        </p:scale>
        <p:origin x="96" y="282"/>
      </p:cViewPr>
      <p:guideLst>
        <p:guide orient="horz" pos="152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86F2F-AF1E-4E91-8DD1-29DCF02E858B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A7FD6-4AA0-4D8E-BB36-B66FF3C394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08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đạt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461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? Bài có mấy yêu cầu? </a:t>
            </a:r>
          </a:p>
          <a:p>
            <a:r>
              <a:rPr lang="en-US" altLang="zh-CN"/>
              <a:t>-&gt; Chốt: Sử dụng từ trái nghĩa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540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Yêu cầu HS giải nghĩa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693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NX nghĩa của 2 từ? -&gt; trái ngược nhau -&gt; Từ trái nghĩa </a:t>
            </a:r>
          </a:p>
          <a:p>
            <a:r>
              <a:rPr lang="en-US"/>
              <a:t>- Cta chuyển sang bài tập tiếp theo để tìm hiểu xem việc sử dụng từ trái nghĩa có tác dụng gì</a:t>
            </a:r>
          </a:p>
        </p:txBody>
      </p:sp>
    </p:spTree>
    <p:extLst>
      <p:ext uri="{BB962C8B-B14F-4D97-AF65-F5344CB8AC3E}">
        <p14:creationId xmlns:p14="http://schemas.microsoft.com/office/powerpoint/2010/main" val="3364113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Tại sao cho rằng đó là cặp từ trái nghĩa?</a:t>
            </a:r>
          </a:p>
          <a:p>
            <a:r>
              <a:rPr lang="en-US" altLang="en-US" b="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Cách dùng từ trái nghĩa trong câu tục ngữ trên có tác dụng như thế nào trong việc thể hiện quan niệm sống của người Việt Nam ta?</a:t>
            </a:r>
          </a:p>
          <a:p>
            <a:r>
              <a:rPr lang="en-US" altLang="en-US" b="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Giải thích câu tục ngữ: </a:t>
            </a:r>
            <a:r>
              <a:rPr lang="en-US" altLang="en-US" b="0" dirty="0">
                <a:solidFill>
                  <a:srgbClr val="3B3838"/>
                </a:solidFill>
                <a:latin typeface="Times New Roman" panose="02020603050405020304" pitchFamily="18" charset="0"/>
                <a:sym typeface="+mn-ea"/>
              </a:rPr>
              <a:t>Người Việt Nam có quan niệm sống rất cao đẹp: Thà chết mà đựơc kính trọng, đề cao, tiếng thơm lưu mãi còn hơn sống mà phải xấu hổ, nhục nhã vì bị người đời khinh bỉ.</a:t>
            </a:r>
          </a:p>
          <a:p>
            <a:r>
              <a:rPr lang="en-US" altLang="zh-CN" b="0"/>
              <a:t>-&gt; Dùng từ trái nghĩa luôn tạo </a:t>
            </a:r>
            <a:r>
              <a:rPr lang="en-US" altLang="zh-CN"/>
              <a:t>ra sự tương phản trong câu. Từ trái nghĩa có tác dụng làm nổi bật những sự việc, sự vật, hoạt động, trạng thái,… đối lập.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780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2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173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Như vậy qua phần nhận xét, chúng mình đã hoàn thành được yêu cầu đầu tiên của bài học rồi. </a:t>
            </a:r>
          </a:p>
        </p:txBody>
      </p:sp>
    </p:spTree>
    <p:extLst>
      <p:ext uri="{BB962C8B-B14F-4D97-AF65-F5344CB8AC3E}">
        <p14:creationId xmlns:p14="http://schemas.microsoft.com/office/powerpoint/2010/main" val="34835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hs gạch chân từ trái nghĩa</a:t>
            </a:r>
          </a:p>
          <a:p>
            <a:r>
              <a:rPr lang="en-US" altLang="zh-CN"/>
              <a:t>-&gt; Giải thích và nêu tác dụng của việc sử dụng cặp từ trái nghĩa</a:t>
            </a:r>
          </a:p>
          <a:p>
            <a:r>
              <a:rPr lang="en-US" altLang="zh-CN"/>
              <a:t>-&gt; Chốt: Việc sử dụng cặp từ trái nghĩa có tác dụng làm nổi bật hình ảnh đối lập trong câu -&gt; làm rõ nghĩa câu thành ngữ, tục ngữ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365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3 hs điền -&gt; Giải nghĩa các câu thành ngữ </a:t>
            </a:r>
          </a:p>
          <a:p>
            <a:r>
              <a:rPr lang="en-US" altLang="zh-CN"/>
              <a:t>Việc sử dụng những cặp từ trái nghĩa bên cạnh nhau có tác dụng gì?</a:t>
            </a:r>
          </a:p>
          <a:p>
            <a:r>
              <a:rPr lang="en-US" altLang="zh-CN"/>
              <a:t>-&gt; Chốt: Tác dụng của việc sử dụng từ trái nghĩa. Đức tính tốt của người VN ta, cần rèn luyện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741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- Làm thế nào để tìm được từ trái nghĩa với các từ đó? -&gt; hiểu nghĩa các từ</a:t>
            </a:r>
          </a:p>
          <a:p>
            <a:r>
              <a:rPr lang="en-US" altLang="zh-CN"/>
              <a:t>Những từ trái nghĩa với từ “ hoà bình” có đặc điểm gì?</a:t>
            </a:r>
          </a:p>
          <a:p>
            <a:r>
              <a:rPr lang="en-US" altLang="zh-CN"/>
              <a:t>* Chốt: Các từ cùng trái nghĩa với 1 từ thì đồng nghĩa với nhau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98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4D50B0-E480-69B1-C225-1CFFACE0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2E1017-A4F3-3CB5-93EC-1A697324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C90630-C85F-D6CE-09E7-83CF9F685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26E5-67BE-4D75-9C3E-76C7E66173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2AAFD8DF-1068-F69B-73FF-A9936990E3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55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B865C6-9392-6318-AD3D-E0A6B04A7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8ED66B-FFA6-7230-552F-01BD89D90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3AD013-34A3-B24F-2801-134363188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C652D-8A12-46B8-BD1A-D63591F7D09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31CD7B17-718B-7401-6BD2-C6D294608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79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E816E-96EC-F618-257C-DF35D3C9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534B6-C8C1-D038-5584-EFAF8B1A6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026B0-30C3-2DC2-8046-8B1468F68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71B34-CCFB-4AC9-8D87-DFF56432501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69863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BA503-EF98-76D2-9D58-70D1AD6C9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0D324-95CA-16D7-EA1D-709DBA5C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2C6F3-5603-E056-7092-60E08CE8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CBCAC-4CEE-444D-A9D0-6E1EEF0BEF1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6941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40D1B-1D24-5616-9E42-FCE15AFE0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94F52-54A8-F05E-23AD-CD6923C56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A1104-F289-2D18-4DF4-C4EAD6E6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A6F03-5DF9-4F95-B019-D0906A08271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09686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0B529-F96F-F997-8796-AA478272D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CB6EE-7E5A-7A8E-481C-F56BD2EA5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4C23A-8D56-CD79-EF8E-6CBC9E75D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F4A55-5B9E-4A15-8DBE-D1D32292CE0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4440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1BE95-6E5E-AD76-5A4A-EAD74A67B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2AD5B-3F65-7B02-169D-496B81523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7D9A5-D484-4B73-43E6-C3DE6FD9A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7C8BA-0A6D-4502-A917-AE0803C9EFC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8442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2DB1A-E6C8-F074-C95F-711B787E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6F843-277D-3E9C-7DC7-87441BF0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19343-1167-B1C2-3B01-20A29B03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897BE-3F88-4D5D-80EA-AC548AE8B10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231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D8380-52EC-3585-BA72-4270A9CF5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90E80-C7E1-71C4-3E9B-702D62269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AAEE4-753F-1090-0744-B96EB81D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EE125-9329-43E6-9066-FC326805212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36753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4C626-1E1E-ED64-A6DB-756A2CE19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47867-0A9E-F6B6-7FC1-0B8D23848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40351-8699-ED21-4B82-084ADC08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72A59-79EF-4C68-BC15-D0FC6C2859F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3194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255FB-2C8E-AE3E-D98E-84EE66B1D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1E72E-4348-36F8-0A75-4883E8137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24835-CC11-0141-6FEE-90D13FC05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67848-0A5D-4BD3-99AA-4E06762E6D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07418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09979A-30B5-5934-24EC-12801A629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65F738-A2A9-4108-34FD-239606AF1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11FF7A-33D0-43B8-9CD2-436D84BD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46916-B4A7-4F60-AD4E-F410A1313D9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26213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C9C9A40-FF94-06BF-9B11-A6790D01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C105D2F-6806-C23A-0125-386FE2360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ED1E63-E62A-9E15-395B-89D52E488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7A349-DF1B-462D-9A46-2FD4E0EE15F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4527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CA70B9A-F301-8E9A-3D49-64977BE89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D6AE25-2B2F-D578-8611-DAFE95D2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CE6437-F436-B91F-DB79-30DE99F85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B3E2C-9DE7-4606-87FD-759F520A641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41163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1CD7091-97E5-2EAE-A21D-3721F0A2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DDC7D9-68BD-1937-C6CF-6D6AE33C4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6FB875-8A48-DFEC-D88E-E4E2F537D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F1A2F-DBD4-4F0D-A859-E64B4C052F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59420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224EB58-4AE4-6211-E188-009B5215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BEB5F46-7DF3-7A4E-0644-A287199C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E13289-6D17-6EA6-794D-79C5902C9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29EF-D37B-43E7-8B52-F2CBD57AC3D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12824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F859F72-3DEC-C132-5D23-3D0611A22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376CE4A-A766-68B0-E97B-1507DE018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CB75023-C08B-34D0-A0F8-2E535B37D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6C1DF-E391-448F-AEB5-B6AA33B9676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71893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FE4615-84BD-E535-8FBD-522703A3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105FB03-AFB1-4F38-DDB7-F07F50C8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8F168E-D180-8479-C0D3-07D499F62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B1DE5-DC75-4227-8C55-E380D13AF4A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5907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ED1EEA1-56BF-7442-0BF0-B70658D42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B731FC-926D-C27A-92F3-D01AAF54C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5B13DD-F304-0CF2-BE3B-F0C968D2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E8D6E-CD0C-47C2-8C19-8CFA2742B1F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08773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31F5CA6-602E-8BDA-4F1C-5417CEE69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7EBFED-8570-C8F7-EEDA-8539B6D9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3F7E14-96BD-5956-7169-16EB0C2E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34A81-ABCC-4563-B603-567C1D452FA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767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9945D56-45D2-5896-5128-448574304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A6C5EE-2604-79A6-8464-35D11CDA5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D1ADB3-C340-E803-42AD-3ABE2789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6304C-5A5B-4AF1-9903-460E9A6E57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99905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C241ED1-478B-C961-31BC-88FEC9813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D5EE7CA-8ADC-DC9A-8285-64E1AFF0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75E5A6-7A4B-89DC-4B41-1BDF4D58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FCBBC-1949-4917-BCC4-890F6817617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76786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8ABA178-3E03-38EE-6072-F5C9C714D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47982E8-885A-F162-7991-F24077E5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EE5DC4-C587-3AFD-FF2D-BB09B375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B2517-3969-4146-A20E-C2FA3447F14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24051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EE95704-2FE9-2619-9C50-F750DA8B9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D52666-695E-16C7-B710-0F9DDCA17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511CCC-082F-808C-574C-A75CC755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6AEA0-9CD0-4999-9C05-8332ABE6336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332441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89327B6-DBD0-8B69-60F7-749E39358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25D49CC-5CFE-E920-98BE-3D2FEA90B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4ADE7A-498B-ECE4-279F-215BBD0CD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04380-92A3-443D-8ECF-63876C150C7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43394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A592182-10A6-632B-AA32-F2E0E9B7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72F5C7-7269-0A19-586D-0BC8C5A5E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A6C4603-0099-8435-C105-584D0A2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BB5FB-9C5C-4BDB-A9F9-A94300738CA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76520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92C8A1-4734-1D56-F378-016147D0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6A087B-D57A-452B-FA41-DD1812FC0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7E8A19-9F78-2745-E39D-BD26B8415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D2CC4-4721-4738-A434-D71F47CCFC2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1314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87D3D1E-F6C3-3CC2-7677-2270A878D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29E0E85-0EA5-99B9-4868-0238E4B3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91EA06-03D4-CF36-00A2-45B28D46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51398-B2CC-4D87-8987-AAB28063772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1315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2C14C9-03E8-31DB-7792-FD10DFCAC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282374E-3BE3-895B-702E-4412B3222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E56579E-21B8-FF19-CCF8-A667E61E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3563C-5EB7-49ED-8ED4-28C8521390E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560016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0A5D14-60BF-5879-7C44-8F8D3DA68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8ACB5E7-9331-CF31-F4AF-42577A7F3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F4BF9B8-05DB-6CFA-2A2F-BD4BEE1D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9B486-0C6A-4AB9-B3F1-40E522C7269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92422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234C2F-7B1D-D892-B184-36696C8C7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A000AAD-3170-61B5-C19D-D3F264529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B43710-4D55-149D-3485-915D9E02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6BDFE-FAA7-40AA-870F-FAF53AD5041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06381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C9D9BFA-B481-609E-DA01-525CEE078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1E3799-013A-05D1-BB6C-096C442DE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3E7CA0-A6F2-FD2E-5732-6E070B15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4227D-686F-455C-A2DF-8BB3451655C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9995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6594E29-4550-DDCC-5840-1D9BB0AB5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E5AE588-D2B1-3EDE-21FB-E02FB232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809439-7EDB-4F0E-1088-02A7399AE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FB093-B9EE-42F9-82D7-1A04246E1CD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33979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2D2DB5-AD58-F52D-FD05-F056EB3BC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CAD5E8-08E9-2813-2292-1ACFC2037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56E26C-2C44-77D2-102C-D030996E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9C0B5-8CCF-4C30-A4FF-62931D8762D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85151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D2BEF4-6C86-74F6-FF3F-41E2742AA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3B09EA-4C6A-06B6-7F47-F122E5F49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713514-FFFF-F7A4-0335-6E2866B91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96209-6241-43D2-8159-62A82D15A27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74090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ED2E3-DD17-0A98-F2B6-42BECBC6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72EB6-AE49-43CC-AF1B-E38A1560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40097-CAF9-B876-5520-4174FAFA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08691-91F1-4664-A69D-02EAD2ED75C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6962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7BB10-BB4B-4F3F-CD34-388796DDE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AF9BF-5967-BF66-2A8F-092A70F47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269B2-0BDC-F49D-C5A8-2A4B7F86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01FCF-4574-40E1-A201-0DAEBCA7B15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21070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GV: Nguyễn Phương Hiền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F2067F-9A24-E483-7F7E-0026C381D8E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DA58DF3-7478-0E24-F883-53D3123B45C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D993EBC-F1B5-473D-8FAC-C770E7C260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EC174-3433-B183-C1F0-0C6D768BA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C610E-FCBA-B4AD-56AD-98133F4D9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ADC53-42B5-1AA9-448C-46E6BEC6F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7A06C2C-78C7-49FB-8AE8-776E6FD8497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3995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23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media2.m4a"/><Relationship Id="rId16" Type="http://schemas.openxmlformats.org/officeDocument/2006/relationships/slide" Target="slide26.xml"/><Relationship Id="rId1" Type="http://schemas.microsoft.com/office/2007/relationships/media" Target="../media/media2.m4a"/><Relationship Id="rId6" Type="http://schemas.openxmlformats.org/officeDocument/2006/relationships/image" Target="../media/image19.png"/><Relationship Id="rId11" Type="http://schemas.openxmlformats.org/officeDocument/2006/relationships/slide" Target="slide22.xml"/><Relationship Id="rId5" Type="http://schemas.microsoft.com/office/2007/relationships/hdphoto" Target="../media/hdphoto1.wdp"/><Relationship Id="rId15" Type="http://schemas.openxmlformats.org/officeDocument/2006/relationships/slide" Target="slide25.xml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wmf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30.wm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179D4F68-9CE8-91F3-F518-9C70A4404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130939"/>
            <a:ext cx="66247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TRƯỜNG TIỂU HỌC NGỌC LÂM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1840F7EF-5017-6320-1586-F9F7ACABE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275606"/>
            <a:ext cx="80010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achen" pitchFamily="18" charset="0"/>
                <a:cs typeface="Times New Roman" panose="02020603050405020304" pitchFamily="18" charset="0"/>
              </a:rPr>
              <a:t>LUYỆN TỪ VÀ CÂU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D5DA8FBA-BF73-4BD0-B61A-A75F3884D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333833"/>
            <a:ext cx="8001000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6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Từ</a:t>
            </a:r>
            <a:r>
              <a:rPr lang="en-US" altLang="vi-VN" sz="6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 </a:t>
            </a:r>
            <a:r>
              <a:rPr lang="en-US" altLang="vi-VN" sz="6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trái</a:t>
            </a:r>
            <a:r>
              <a:rPr lang="en-US" altLang="vi-VN" sz="6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 </a:t>
            </a:r>
            <a:r>
              <a:rPr lang="en-US" altLang="vi-VN" sz="6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nghĩa</a:t>
            </a:r>
            <a:endParaRPr lang="en-US" altLang="vi-VN" sz="6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Aachen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812" y="3011592"/>
            <a:ext cx="8794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de-DE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Tôi vẫn luôn nhớ nụ cười ... của những người thợ mỏ khi thoát ra khỏi căn hầm ...</a:t>
            </a:r>
            <a:endParaRPr lang="en-US" sz="24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han-dung-nguoi-tho-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57" y="212343"/>
            <a:ext cx="4800600" cy="2697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4"/>
          <p:cNvSpPr/>
          <p:nvPr/>
        </p:nvSpPr>
        <p:spPr>
          <a:xfrm>
            <a:off x="4313865" y="3423642"/>
            <a:ext cx="307120" cy="57626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-102987" y="1301367"/>
            <a:ext cx="45704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6837" y="3991412"/>
            <a:ext cx="895032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de-D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Tôi vẫn luôn nhớ nụ cười </a:t>
            </a:r>
            <a:r>
              <a:rPr lang="de-DE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những người thợ mỏ khi thoát ra khỏi </a:t>
            </a:r>
            <a:r>
              <a:rPr lang="en-US" altLang="de-D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</a:t>
            </a:r>
            <a:r>
              <a:rPr lang="de-D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 </a:t>
            </a:r>
            <a:r>
              <a:rPr lang="de-DE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 t</a:t>
            </a:r>
            <a:r>
              <a:rPr 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507" y="3003340"/>
            <a:ext cx="5749273" cy="2035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7" y="1563181"/>
            <a:ext cx="5528037" cy="1834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570"/>
            <a:ext cx="3635896" cy="3240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7948" y="2823778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Từ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nghĩa</a:t>
            </a:r>
            <a:endParaRPr lang="en-US" sz="2800" dirty="0"/>
          </a:p>
        </p:txBody>
      </p:sp>
      <p:pic>
        <p:nvPicPr>
          <p:cNvPr id="10" name="Content Placeholder 1" descr="ribbon-1202757_960_72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16200000">
            <a:off x="752475" y="-1129665"/>
            <a:ext cx="1673225" cy="3394710"/>
          </a:xfrm>
          <a:prstGeom prst="rect">
            <a:avLst/>
          </a:prstGeom>
        </p:spPr>
      </p:pic>
      <p:sp>
        <p:nvSpPr>
          <p:cNvPr id="11" name="Text Box 7"/>
          <p:cNvSpPr txBox="1"/>
          <p:nvPr/>
        </p:nvSpPr>
        <p:spPr>
          <a:xfrm>
            <a:off x="323850" y="339725"/>
            <a:ext cx="272351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Ghi nhớ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2555558" y="267970"/>
            <a:ext cx="411035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Yêu cầu cần đạt</a:t>
            </a:r>
          </a:p>
        </p:txBody>
      </p:sp>
      <p:pic>
        <p:nvPicPr>
          <p:cNvPr id="5" name="Content Placeholder 4" descr="keditbookmark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940000">
            <a:off x="471170" y="1279525"/>
            <a:ext cx="868045" cy="8680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84530" y="1452245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485900" y="1348105"/>
            <a:ext cx="70040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Hiểu thế nào là từ trái nghĩa, tác dụng của từ trái nghĩa, hiểu nghĩa một số cặp từ trái nghĩa.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437640" y="2572385"/>
            <a:ext cx="72631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Nhận biết được cặp từ trái nghĩa trong các thành ngữ, tục ngữ. </a:t>
            </a:r>
          </a:p>
        </p:txBody>
      </p:sp>
      <p:pic>
        <p:nvPicPr>
          <p:cNvPr id="10" name="Content Placeholder 4" descr="keditbookmark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0000">
            <a:off x="471170" y="2543810"/>
            <a:ext cx="868045" cy="86804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684530" y="271653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</a:t>
            </a:r>
          </a:p>
        </p:txBody>
      </p:sp>
      <p:pic>
        <p:nvPicPr>
          <p:cNvPr id="2" name="Content Placeholder 4" descr="keditbookmark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0000">
            <a:off x="542290" y="3768090"/>
            <a:ext cx="868045" cy="86804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55650" y="394081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475740" y="3868420"/>
            <a:ext cx="7014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Sử dụng từ trái nghĩa: tìm từ trái nghĩa, đặt câu với từ trái nghĩa.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3" grpId="0"/>
      <p:bldP spid="3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1882140" y="1419225"/>
            <a:ext cx="7261860" cy="2893060"/>
          </a:xfrm>
          <a:prstGeom prst="rect">
            <a:avLst/>
          </a:prstGeom>
          <a:solidFill>
            <a:srgbClr val="FA645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4858045" y="2339340"/>
            <a:ext cx="378020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UTM Androgyne" panose="02040603050506020204" pitchFamily="18" charset="0"/>
                <a:cs typeface="iCiel Cadena" panose="02000503000000020004" charset="0"/>
              </a:rPr>
              <a:t>Thực hành</a:t>
            </a:r>
          </a:p>
        </p:txBody>
      </p:sp>
      <p:pic>
        <p:nvPicPr>
          <p:cNvPr id="4" name="Content Placeholder 3" descr="1fc259b48d5431ce39fcb4d10e4993a1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40385" y="51435"/>
            <a:ext cx="5375910" cy="5591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ribbon-1202757_960_72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16200000">
            <a:off x="734060" y="-1213485"/>
            <a:ext cx="1818640" cy="3502025"/>
          </a:xfrm>
          <a:prstGeom prst="rect">
            <a:avLst/>
          </a:prstGeom>
        </p:spPr>
      </p:pic>
      <p:sp>
        <p:nvSpPr>
          <p:cNvPr id="11266" name="Text Box 7"/>
          <p:cNvSpPr txBox="1"/>
          <p:nvPr/>
        </p:nvSpPr>
        <p:spPr>
          <a:xfrm>
            <a:off x="169545" y="339090"/>
            <a:ext cx="283972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18135" y="1233805"/>
            <a:ext cx="847852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Tìm những cặp từ </a:t>
            </a:r>
            <a:r>
              <a:rPr lang="en-US" alt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nghĩa 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th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ngữ, tục ngữ dưới đây:</a:t>
            </a:r>
            <a:endParaRPr lang="en-US" altLang="en-US" sz="2700" b="1" dirty="0">
              <a:solidFill>
                <a:srgbClr val="333F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39750" y="3939540"/>
            <a:ext cx="523811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em như thể chân tay       </a:t>
            </a:r>
          </a:p>
          <a:p>
            <a:pPr marL="0" lv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 l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đùm bọc, dở hay đỡ đần.</a:t>
            </a:r>
            <a:endParaRPr lang="en-US" altLang="en-US" sz="27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372200" y="3103880"/>
            <a:ext cx="2535559" cy="648335"/>
            <a:chOff x="10268" y="4448"/>
            <a:chExt cx="3402" cy="1021"/>
          </a:xfrm>
          <a:solidFill>
            <a:schemeClr val="bg1"/>
          </a:solidFill>
        </p:grpSpPr>
        <p:sp>
          <p:nvSpPr>
            <p:cNvPr id="28" name="Rounded Rectangle 27"/>
            <p:cNvSpPr/>
            <p:nvPr/>
          </p:nvSpPr>
          <p:spPr>
            <a:xfrm>
              <a:off x="10268" y="4448"/>
              <a:ext cx="3402" cy="1021"/>
            </a:xfrm>
            <a:prstGeom prst="roundRect">
              <a:avLst/>
            </a:prstGeom>
            <a:grpFill/>
            <a:ln>
              <a:solidFill>
                <a:srgbClr val="FA6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69" name="Text Box 13"/>
            <p:cNvSpPr txBox="1">
              <a:spLocks noChangeArrowheads="1"/>
            </p:cNvSpPr>
            <p:nvPr/>
          </p:nvSpPr>
          <p:spPr bwMode="auto">
            <a:xfrm>
              <a:off x="10377" y="4585"/>
              <a:ext cx="3000" cy="800"/>
            </a:xfrm>
            <a:prstGeom prst="rect">
              <a:avLst/>
            </a:prstGeom>
            <a:grpFill/>
            <a:ln w="28575">
              <a:noFill/>
              <a:miter lim="800000"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7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kumimoji="0" lang="en-US" alt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en</a:t>
              </a:r>
              <a:r>
                <a:rPr kumimoji="0" lang="en-US" alt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&gt;&lt;</a:t>
              </a:r>
              <a:r>
                <a:rPr kumimoji="0" lang="en-US" alt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sáng</a:t>
              </a:r>
              <a:endParaRPr kumimoji="0" lang="en-US" alt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5B2AE2A-5002-0A99-F6FF-3E2EC7A86F93}"/>
              </a:ext>
            </a:extLst>
          </p:cNvPr>
          <p:cNvGrpSpPr/>
          <p:nvPr/>
        </p:nvGrpSpPr>
        <p:grpSpPr>
          <a:xfrm>
            <a:off x="6372200" y="2024396"/>
            <a:ext cx="2548525" cy="922020"/>
            <a:chOff x="6372200" y="2024396"/>
            <a:chExt cx="2548525" cy="922020"/>
          </a:xfrm>
        </p:grpSpPr>
        <p:sp>
          <p:nvSpPr>
            <p:cNvPr id="27" name="Rounded Rectangle 26"/>
            <p:cNvSpPr/>
            <p:nvPr/>
          </p:nvSpPr>
          <p:spPr>
            <a:xfrm>
              <a:off x="6372200" y="2024396"/>
              <a:ext cx="2548525" cy="9220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A6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hape"/>
            <p:cNvSpPr/>
            <p:nvPr/>
          </p:nvSpPr>
          <p:spPr>
            <a:xfrm>
              <a:off x="6469478" y="2116991"/>
              <a:ext cx="2451247" cy="760927"/>
            </a:xfrm>
            <a:prstGeom prst="chevron">
              <a:avLst/>
            </a:prstGeom>
            <a:solidFill>
              <a:schemeClr val="bg1"/>
            </a:solidFill>
            <a:ln w="12700">
              <a:solidFill>
                <a:srgbClr val="000000">
                  <a:alpha val="0"/>
                </a:srgbClr>
              </a:solidFill>
              <a:prstDash val="dash"/>
              <a:miter lim="400000"/>
            </a:ln>
          </p:spPr>
          <p:txBody>
            <a:bodyPr lIns="38100" tIns="38100" rIns="38100" bIns="38100" anchor="ctr"/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700" dirty="0" err="1">
                  <a:solidFill>
                    <a:srgbClr val="333F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đục</a:t>
              </a:r>
              <a:r>
                <a:rPr lang="en-US" altLang="en-US" sz="2700" dirty="0">
                  <a:solidFill>
                    <a:srgbClr val="333F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&gt;&lt;</a:t>
              </a:r>
              <a:r>
                <a:rPr lang="en-US" altLang="en-US" sz="2700" dirty="0" err="1">
                  <a:solidFill>
                    <a:srgbClr val="333F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trong</a:t>
              </a:r>
              <a:endParaRPr lang="en-US" altLang="en-US" sz="2700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1" name="Text Box 10"/>
          <p:cNvSpPr txBox="1"/>
          <p:nvPr/>
        </p:nvSpPr>
        <p:spPr>
          <a:xfrm>
            <a:off x="501015" y="2244090"/>
            <a:ext cx="3325495" cy="506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Gạn đục khơi trong.</a:t>
            </a:r>
            <a:endParaRPr lang="en-US" altLang="en-US" sz="27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6" name="Text Box 10"/>
          <p:cNvSpPr txBox="1"/>
          <p:nvPr/>
        </p:nvSpPr>
        <p:spPr>
          <a:xfrm>
            <a:off x="486410" y="3103880"/>
            <a:ext cx="5345430" cy="506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Gần mực thì đen, gần đèn thì sáng.</a:t>
            </a:r>
            <a:endParaRPr lang="en-US" altLang="en-US" sz="27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985218-D3CA-459D-65A6-3DD63F2C32EC}"/>
              </a:ext>
            </a:extLst>
          </p:cNvPr>
          <p:cNvGrpSpPr/>
          <p:nvPr/>
        </p:nvGrpSpPr>
        <p:grpSpPr>
          <a:xfrm>
            <a:off x="6385168" y="3964214"/>
            <a:ext cx="2535558" cy="1055808"/>
            <a:chOff x="6385168" y="3964214"/>
            <a:chExt cx="2535558" cy="1055808"/>
          </a:xfrm>
        </p:grpSpPr>
        <p:sp>
          <p:nvSpPr>
            <p:cNvPr id="29" name="Rounded Rectangle 28"/>
            <p:cNvSpPr/>
            <p:nvPr/>
          </p:nvSpPr>
          <p:spPr>
            <a:xfrm>
              <a:off x="6385168" y="3964214"/>
              <a:ext cx="2535558" cy="10558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A6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71" name="Text Box 15"/>
            <p:cNvSpPr txBox="1">
              <a:spLocks noChangeArrowheads="1"/>
            </p:cNvSpPr>
            <p:nvPr/>
          </p:nvSpPr>
          <p:spPr bwMode="auto">
            <a:xfrm>
              <a:off x="6857487" y="4425043"/>
              <a:ext cx="1467239" cy="50800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700" dirty="0" err="1">
                  <a:solidFill>
                    <a:srgbClr val="333F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dở</a:t>
              </a:r>
              <a:r>
                <a:rPr lang="en-US" altLang="en-US" sz="2700" dirty="0">
                  <a:solidFill>
                    <a:srgbClr val="333F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&gt;&lt;hay</a:t>
              </a:r>
              <a:endParaRPr lang="en-US" altLang="en-US" sz="2700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470" name="Text Box 14"/>
            <p:cNvSpPr txBox="1">
              <a:spLocks noChangeArrowheads="1"/>
            </p:cNvSpPr>
            <p:nvPr/>
          </p:nvSpPr>
          <p:spPr bwMode="auto">
            <a:xfrm>
              <a:off x="6647116" y="4002858"/>
              <a:ext cx="1887982" cy="50673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rách</a:t>
              </a:r>
              <a:r>
                <a:rPr kumimoji="0" lang="en-US" alt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&gt;&lt;</a:t>
              </a:r>
              <a:r>
                <a:rPr kumimoji="0" lang="en-US" alt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lành</a:t>
              </a:r>
              <a:endParaRPr kumimoji="0" lang="en-US" alt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769303" y="267970"/>
            <a:ext cx="768286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ln w="13462">
                  <a:solidFill>
                    <a:srgbClr val="FE4242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đã hoàn thành được yêu cầu nào?</a:t>
            </a:r>
          </a:p>
        </p:txBody>
      </p:sp>
      <p:pic>
        <p:nvPicPr>
          <p:cNvPr id="5" name="Content Placeholder 4" descr="keditbookmark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940000">
            <a:off x="471170" y="1279525"/>
            <a:ext cx="868045" cy="8680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84530" y="1452245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485900" y="1348105"/>
            <a:ext cx="70040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Hiểu thế nào là từ trái nghĩa, tác dụng của từ trái nghĩa, hiểu nghĩa một số cặp từ trái nghĩa.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437640" y="2572385"/>
            <a:ext cx="72631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Nhận biết được cặp từ trái nghĩa trong các thành ngữ, tục ngữ. </a:t>
            </a:r>
          </a:p>
        </p:txBody>
      </p:sp>
      <p:pic>
        <p:nvPicPr>
          <p:cNvPr id="10" name="Content Placeholder 4" descr="keditbookma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471170" y="2543810"/>
            <a:ext cx="868045" cy="86804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684530" y="271653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</a:t>
            </a:r>
          </a:p>
        </p:txBody>
      </p:sp>
      <p:pic>
        <p:nvPicPr>
          <p:cNvPr id="2" name="Content Placeholder 4" descr="keditbookma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542290" y="3768090"/>
            <a:ext cx="868045" cy="86804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55650" y="394081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475740" y="3868420"/>
            <a:ext cx="7014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Sử dụng từ trái nghĩa: tìm từ trái nghĩa, đặt câu với từ trái nghĩa.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3" grpId="0"/>
      <p:bldP spid="3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43865" y="439420"/>
            <a:ext cx="824547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Điền v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mỗi chỗ trống một từ </a:t>
            </a:r>
            <a:r>
              <a:rPr lang="en-US" alt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nghĩa 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các từ in đậm để ho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chỉnh các th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ngữ, tục ngữ sau:</a:t>
            </a:r>
            <a:endParaRPr lang="en-US" altLang="en-US" sz="2700" b="1" dirty="0">
              <a:solidFill>
                <a:srgbClr val="333F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1" name="Rectangle 11"/>
          <p:cNvSpPr/>
          <p:nvPr/>
        </p:nvSpPr>
        <p:spPr>
          <a:xfrm>
            <a:off x="4243705" y="1512888"/>
            <a:ext cx="1462088" cy="350837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8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1835468" y="2705962"/>
            <a:ext cx="49530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0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nết.     </a:t>
            </a:r>
            <a:endParaRPr lang="en-US" altLang="en-US" sz="3000" dirty="0">
              <a:solidFill>
                <a:srgbClr val="222A3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94" name="Rectangle 14"/>
          <p:cNvSpPr/>
          <p:nvPr/>
        </p:nvSpPr>
        <p:spPr>
          <a:xfrm>
            <a:off x="4534218" y="2259013"/>
            <a:ext cx="1462087" cy="350837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8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1835468" y="3721236"/>
            <a:ext cx="57912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0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kính 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nhường.    </a:t>
            </a:r>
            <a:endParaRPr lang="en-US" altLang="en-US" sz="3000" dirty="0">
              <a:solidFill>
                <a:srgbClr val="222A3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97" name="Rectangle 17"/>
          <p:cNvSpPr/>
          <p:nvPr/>
        </p:nvSpPr>
        <p:spPr>
          <a:xfrm>
            <a:off x="4410393" y="3179763"/>
            <a:ext cx="1462087" cy="35242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8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835468" y="1690688"/>
            <a:ext cx="48768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30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Hẹp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bụng.  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/>
      <p:bldP spid="20491" grpId="0"/>
      <p:bldP spid="20491" grpId="1"/>
      <p:bldP spid="20493" grpId="0"/>
      <p:bldP spid="20494" grpId="0"/>
      <p:bldP spid="20494" grpId="1"/>
      <p:bldP spid="20496" grpId="0"/>
      <p:bldP spid="20497" grpId="0"/>
      <p:bldP spid="20497" grpId="1"/>
      <p:bldP spid="2049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64173" y="150495"/>
            <a:ext cx="77724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Tìm từ trái nghĩa với mỗi từ sau:</a:t>
            </a:r>
            <a:endParaRPr lang="en-US" altLang="en-US" b="1" dirty="0">
              <a:solidFill>
                <a:srgbClr val="333F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/>
          <p:nvPr/>
        </p:nvGraphicFramePr>
        <p:xfrm>
          <a:off x="611505" y="915670"/>
          <a:ext cx="8102600" cy="3769360"/>
        </p:xfrm>
        <a:graphic>
          <a:graphicData uri="http://schemas.openxmlformats.org/drawingml/2006/table">
            <a:tbl>
              <a:tblPr firstRow="1">
                <a:tableStyleId>{46F890A9-2807-4EBB-B81D-B2AA78EC7F39}</a:tableStyleId>
              </a:tblPr>
              <a:tblGrid>
                <a:gridCol w="2075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7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03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trái nghĩa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Hòa bình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chiến tranh, xung đột...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22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Thương yêu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căm ghét, căm giận, căm thù, căm hờn, ghét bỏ, thù ghét, thù hằn, thù hận, hận thù, </a:t>
                      </a: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…</a:t>
                      </a:r>
                      <a:endParaRPr lang="en-US" alt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75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Đoàn kết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chia rẽ, bè phái, xung khắc, </a:t>
                      </a: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…</a:t>
                      </a:r>
                      <a:endParaRPr lang="en-US" alt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90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Giữ gìn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phá hoại, phá phách, t</a:t>
                      </a: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à</a:t>
                      </a: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 phá, hủy hoại, </a:t>
                      </a: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…</a:t>
                      </a:r>
                      <a:endParaRPr lang="en-US" alt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s 2"/>
          <p:cNvSpPr/>
          <p:nvPr/>
        </p:nvSpPr>
        <p:spPr>
          <a:xfrm>
            <a:off x="2771775" y="1564005"/>
            <a:ext cx="3024505" cy="431800"/>
          </a:xfrm>
          <a:prstGeom prst="rect">
            <a:avLst/>
          </a:prstGeom>
          <a:solidFill>
            <a:srgbClr val="E9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2771775" y="2284095"/>
            <a:ext cx="5884545" cy="798195"/>
          </a:xfrm>
          <a:prstGeom prst="rect">
            <a:avLst/>
          </a:prstGeom>
          <a:solidFill>
            <a:srgbClr val="E9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2771775" y="3291840"/>
            <a:ext cx="5884545" cy="509270"/>
          </a:xfrm>
          <a:prstGeom prst="rect">
            <a:avLst/>
          </a:prstGeom>
          <a:solidFill>
            <a:srgbClr val="E9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2771775" y="4083685"/>
            <a:ext cx="5884545" cy="509270"/>
          </a:xfrm>
          <a:prstGeom prst="rect">
            <a:avLst/>
          </a:prstGeom>
          <a:solidFill>
            <a:srgbClr val="E9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2139702"/>
            <a:ext cx="3168520" cy="1782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18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9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04165" y="211455"/>
            <a:ext cx="843153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Đặt hai câu để phân biệt một cặp từ trái nghĩa vừa tìm được ở b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tập 3.</a:t>
            </a:r>
            <a:endParaRPr lang="en-US" altLang="en-US" sz="2700" b="1" dirty="0">
              <a:solidFill>
                <a:srgbClr val="333F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726440" y="1205230"/>
            <a:ext cx="631317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Những người tốt yêu chuộng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 bình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just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Những kẻ ác thích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tranh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26440" y="2158365"/>
            <a:ext cx="635825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Chúng ta phải biết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</a:t>
            </a:r>
          </a:p>
          <a:p>
            <a:pPr marL="0" lvl="0" indent="0" algn="just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Chúng ta đừng bao giờ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hoại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726440" y="3111500"/>
            <a:ext cx="841756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Học sinh lớp 5B rất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kết.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 em chơi với nhau chẳng chia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 phái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giờ.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726440" y="4064635"/>
            <a:ext cx="692975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Ông b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yêu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cháu. </a:t>
            </a:r>
          </a:p>
          <a:p>
            <a:pPr marL="0" lv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Ông b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chẳng hề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ghét bỏ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 n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altLang="en-US" dirty="0">
              <a:solidFill>
                <a:srgbClr val="333F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/>
      <p:bldP spid="8201" grpId="0"/>
      <p:bldP spid="820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769303" y="267970"/>
            <a:ext cx="768286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ln w="13462">
                  <a:solidFill>
                    <a:srgbClr val="FE4242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đã hoàn thành được yêu cầu nào?</a:t>
            </a:r>
          </a:p>
        </p:txBody>
      </p:sp>
      <p:pic>
        <p:nvPicPr>
          <p:cNvPr id="5" name="Content Placeholder 4" descr="keditbookmark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940000">
            <a:off x="471170" y="1279525"/>
            <a:ext cx="868045" cy="8680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84530" y="1452245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485900" y="1348105"/>
            <a:ext cx="70040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Hiểu thế nào là từ trái nghĩa, tác dụng của từ trái nghĩa, hiểu nghĩa một số cặp từ trái nghĩa.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437640" y="2572385"/>
            <a:ext cx="72631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Nhận biết được cặp từ trái nghĩa trong các thành ngữ, tục ngữ. </a:t>
            </a:r>
          </a:p>
        </p:txBody>
      </p:sp>
      <p:pic>
        <p:nvPicPr>
          <p:cNvPr id="10" name="Content Placeholder 4" descr="keditbookma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471170" y="2543810"/>
            <a:ext cx="868045" cy="86804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684530" y="271653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</a:t>
            </a:r>
          </a:p>
        </p:txBody>
      </p:sp>
      <p:pic>
        <p:nvPicPr>
          <p:cNvPr id="2" name="Content Placeholder 4" descr="keditbookma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542290" y="3768090"/>
            <a:ext cx="868045" cy="86804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55650" y="394081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475740" y="3868420"/>
            <a:ext cx="7014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Sử dụng từ trái nghĩa: tìm từ trái nghĩa, đặt câu với từ trái nghĩa.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5926 " pathEditMode="relative" ptsTypes="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5926 " pathEditMode="relative" ptsTypes="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5926 " pathEditMode="relative" ptsTypes="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756920" y="1419860"/>
            <a:ext cx="8387080" cy="2893060"/>
          </a:xfrm>
          <a:prstGeom prst="rect">
            <a:avLst/>
          </a:prstGeom>
          <a:solidFill>
            <a:srgbClr val="DB4C96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4427855" y="2359025"/>
            <a:ext cx="388302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UTM Androgyne" panose="02040603050506020204" pitchFamily="18" charset="0"/>
                <a:cs typeface="iCiel Cadena" panose="02000503000000020004" charset="0"/>
              </a:rPr>
              <a:t>Khởi động</a:t>
            </a:r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169035"/>
            <a:ext cx="3394710" cy="3394710"/>
          </a:xfrm>
          <a:prstGeom prst="round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56656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1882140" y="1419225"/>
            <a:ext cx="7261860" cy="2893060"/>
          </a:xfrm>
          <a:prstGeom prst="rect">
            <a:avLst/>
          </a:prstGeom>
          <a:solidFill>
            <a:srgbClr val="FA645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4306089" y="2427605"/>
            <a:ext cx="3579826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UTM Androgyne" panose="02040603050506020204" pitchFamily="18" charset="0"/>
                <a:cs typeface="iCiel Cadena" panose="02000503000000020004" charset="0"/>
              </a:rPr>
              <a:t>Vận dụng</a:t>
            </a:r>
          </a:p>
        </p:txBody>
      </p:sp>
      <p:pic>
        <p:nvPicPr>
          <p:cNvPr id="12" name="Content Placeholder 11" descr="pngeg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" y="1275715"/>
            <a:ext cx="2933065" cy="3066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Content Placeholder 129" descr="pngegg (17)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76" b="72140" l="7914" r="81501">
                        <a14:foregroundMark x1="9866" y1="39973" x2="11922" y2="66622"/>
                        <a14:foregroundMark x1="11922" y1="66622" x2="13772" y2="72140"/>
                        <a14:foregroundMark x1="8941" y1="40377" x2="8016" y2="39704"/>
                        <a14:foregroundMark x1="8325" y1="38089" x2="8016" y2="37954"/>
                        <a14:foregroundMark x1="81142" y1="58061" x2="81192" y2="58412"/>
                        <a14:foregroundMark x1="79788" y1="43704" x2="79500" y2="40683"/>
                        <a14:foregroundMark x1="81192" y1="58412" x2="81158" y2="58055"/>
                        <a14:foregroundMark x1="81501" y1="56662" x2="81192" y2="58950"/>
                        <a14:foregroundMark x1="80370" y1="49529" x2="80062" y2="51548"/>
                        <a14:foregroundMark x1="80884" y1="50875" x2="80987" y2="56124"/>
                        <a14:foregroundMark x1="80678" y1="55316" x2="80576" y2="58546"/>
                        <a14:foregroundMark x1="80164" y1="46433" x2="80884" y2="52490"/>
                        <a14:foregroundMark x1="80370" y1="44684" x2="80781" y2="52221"/>
                        <a14:backgroundMark x1="75231" y1="36474" x2="73998" y2="37012"/>
                        <a14:backgroundMark x1="74512" y1="31763" x2="72456" y2="34051"/>
                        <a14:backgroundMark x1="77903" y1="39300" x2="77595" y2="41723"/>
                        <a14:backgroundMark x1="79034" y1="39300" x2="79342" y2="39031"/>
                        <a14:backgroundMark x1="79342" y1="38762" x2="79342" y2="40108"/>
                        <a14:backgroundMark x1="72456" y1="37954" x2="73279" y2="38089"/>
                        <a14:backgroundMark x1="74203" y1="40511" x2="75437" y2="39838"/>
                        <a14:backgroundMark x1="71840" y1="41319" x2="73587" y2="39973"/>
                        <a14:backgroundMark x1="70812" y1="42396" x2="72662" y2="40377"/>
                        <a14:backgroundMark x1="71942" y1="38358" x2="72662" y2="37954"/>
                        <a14:backgroundMark x1="71840" y1="39166" x2="73073" y2="37954"/>
                        <a14:backgroundMark x1="80781" y1="43742" x2="80761" y2="44647"/>
                      </a14:backgroundRemoval>
                    </a14:imgEffect>
                  </a14:imgLayer>
                </a14:imgProps>
              </a:ext>
            </a:extLst>
          </a:blip>
          <a:srcRect l="5550" t="20396" r="12672" b="22500"/>
          <a:stretch>
            <a:fillRect/>
          </a:stretch>
        </p:blipFill>
        <p:spPr>
          <a:xfrm rot="300000">
            <a:off x="1007521" y="-302273"/>
            <a:ext cx="7543800" cy="280606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872398" y="392636"/>
            <a:ext cx="1083978" cy="714399"/>
          </a:xfrm>
          <a:prstGeom prst="rect">
            <a:avLst/>
          </a:prstGeom>
          <a:solidFill>
            <a:srgbClr val="FFDA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Content Placeholder 133" descr="—Pngtree—red coronavirus cartoon vector_5348801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569509" y="-255321"/>
            <a:ext cx="1996733" cy="19967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32"/>
          <a:stretch>
            <a:fillRect/>
          </a:stretch>
        </p:blipFill>
        <p:spPr>
          <a:xfrm>
            <a:off x="-759929" y="2167528"/>
            <a:ext cx="10732529" cy="2994688"/>
          </a:xfrm>
          <a:prstGeom prst="rect">
            <a:avLst/>
          </a:prstGeom>
        </p:spPr>
      </p:pic>
      <p:sp>
        <p:nvSpPr>
          <p:cNvPr id="101" name="Rectangles 100">
            <a:hlinkClick r:id="rId8" action="ppaction://hlinksldjump"/>
          </p:cNvPr>
          <p:cNvSpPr/>
          <p:nvPr/>
        </p:nvSpPr>
        <p:spPr>
          <a:xfrm rot="180000">
            <a:off x="1922923" y="924528"/>
            <a:ext cx="5144135" cy="7162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36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Tiêu</a:t>
            </a:r>
            <a:r>
              <a:rPr lang="en-US" altLang="zh-CN" sz="3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zh-CN" sz="36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diệt</a:t>
            </a:r>
            <a:r>
              <a:rPr lang="en-US" altLang="zh-CN" sz="3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virus Corona</a:t>
            </a:r>
          </a:p>
        </p:txBody>
      </p:sp>
      <p:pic>
        <p:nvPicPr>
          <p:cNvPr id="5" name="Lk Những Bản Nhạc Không Lời Vui Nhộn Dành Cho Bé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20766" y="1633019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C1791188-BA9D-4341-8F8D-192E043190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47701748"/>
                  </p:ext>
                </p:extLst>
              </p:nvPr>
            </p:nvGraphicFramePr>
            <p:xfrm>
              <a:off x="706472" y="4212272"/>
              <a:ext cx="760604" cy="788775"/>
            </p:xfrm>
            <a:graphic>
              <a:graphicData uri="http://schemas.microsoft.com/office/powerpoint/2016/slidezoom">
                <pslz:sldZm>
                  <pslz:sldZmObj sldId="298" cId="0">
                    <pslz:zmPr id="{C283DC8C-E736-4D45-A82E-235734C92BF7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0604" cy="78877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C1791188-BA9D-4341-8F8D-192E043190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472" y="4212272"/>
                <a:ext cx="760604" cy="78877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48D015FD-DE2B-4EC2-B077-08228C12BD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4363499"/>
                  </p:ext>
                </p:extLst>
              </p:nvPr>
            </p:nvGraphicFramePr>
            <p:xfrm>
              <a:off x="2172873" y="3817884"/>
              <a:ext cx="760604" cy="788775"/>
            </p:xfrm>
            <a:graphic>
              <a:graphicData uri="http://schemas.microsoft.com/office/powerpoint/2016/slidezoom">
                <pslz:sldZm>
                  <pslz:sldZmObj sldId="299" cId="0">
                    <pslz:zmPr id="{4F2F9CDB-418A-4EF6-B200-4B8900DE9718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0604" cy="78877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xmlns="" id="{48D015FD-DE2B-4EC2-B077-08228C12BD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2873" y="3817884"/>
                <a:ext cx="760604" cy="78877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5E95E5DC-9CED-4022-B021-A87189B6B1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4415951"/>
                  </p:ext>
                </p:extLst>
              </p:nvPr>
            </p:nvGraphicFramePr>
            <p:xfrm>
              <a:off x="3742285" y="3556358"/>
              <a:ext cx="760604" cy="788775"/>
            </p:xfrm>
            <a:graphic>
              <a:graphicData uri="http://schemas.microsoft.com/office/powerpoint/2016/slidezoom">
                <pslz:sldZm>
                  <pslz:sldZmObj sldId="300" cId="0">
                    <pslz:zmPr id="{23B4927D-9A74-4229-9AFC-BBBF0EBEEEA4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0604" cy="78877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xmlns="" id="{5E95E5DC-9CED-4022-B021-A87189B6B1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285" y="3556358"/>
                <a:ext cx="760604" cy="78877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7D4FB19E-17B4-4EE0-92DF-C359E11D4D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1620416"/>
                  </p:ext>
                </p:extLst>
              </p:nvPr>
            </p:nvGraphicFramePr>
            <p:xfrm>
              <a:off x="5260869" y="3361705"/>
              <a:ext cx="760604" cy="788775"/>
            </p:xfrm>
            <a:graphic>
              <a:graphicData uri="http://schemas.microsoft.com/office/powerpoint/2016/slidezoom">
                <pslz:sldZm>
                  <pslz:sldZmObj sldId="301" cId="0">
                    <pslz:zmPr id="{70D0EE61-0332-4714-A12F-57D3D701C0AC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0604" cy="78877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Slide Zoom 1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xmlns="" id="{7D4FB19E-17B4-4EE0-92DF-C359E11D4D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869" y="3361705"/>
                <a:ext cx="760604" cy="78877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25E58DF7-692B-4472-B0C9-2DE4096067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1945529"/>
                  </p:ext>
                </p:extLst>
              </p:nvPr>
            </p:nvGraphicFramePr>
            <p:xfrm>
              <a:off x="7096404" y="3186034"/>
              <a:ext cx="760604" cy="788775"/>
            </p:xfrm>
            <a:graphic>
              <a:graphicData uri="http://schemas.microsoft.com/office/powerpoint/2016/slidezoom">
                <pslz:sldZm>
                  <pslz:sldZmObj sldId="308" cId="0">
                    <pslz:zmPr id="{252DC316-FD12-4482-AD51-8DDA9FEE73DA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0604" cy="78877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xmlns="" id="{25E58DF7-692B-4472-B0C9-2DE4096067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6404" y="3186034"/>
                <a:ext cx="760604" cy="78877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á lớn nuốt cá bé | Đọt Chuối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511"/>
            <a:ext cx="9380790" cy="51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427734"/>
            <a:ext cx="9200263" cy="936104"/>
          </a:xfrm>
          <a:prstGeom prst="rect">
            <a:avLst/>
          </a:prstGeom>
          <a:solidFill>
            <a:srgbClr val="E46C0A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nuốt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178898" y="3363838"/>
            <a:ext cx="3201892" cy="1939577"/>
            <a:chOff x="6178898" y="3363838"/>
            <a:chExt cx="3201892" cy="19395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898" y="3363838"/>
              <a:ext cx="3201892" cy="193957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12556" y1="25071" x2="13282" y2="25838"/>
                          <a14:backgroundMark x1="11021" y1="23819" x2="14816" y2="30400"/>
                          <a14:backgroundMark x1="86193" y1="25595" x2="85951" y2="28099"/>
                          <a14:backgroundMark x1="82681" y1="67340" x2="81914" y2="66572"/>
                          <a14:backgroundMark x1="10497" y1="51393" x2="18127" y2="64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6335">
              <a:off x="6386311" y="4266222"/>
              <a:ext cx="1187624" cy="7200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mã số 1523 - Đuổi hình bắt chữ | Lazi.vn - Cộng đồng Tri thức &amp;amp;  Giáo d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" y="0"/>
            <a:ext cx="9130948" cy="514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2427734"/>
            <a:ext cx="9130948" cy="936104"/>
          </a:xfrm>
          <a:prstGeom prst="rect">
            <a:avLst/>
          </a:prstGeom>
          <a:solidFill>
            <a:srgbClr val="E46C0A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78898" y="3363838"/>
            <a:ext cx="3201892" cy="1939577"/>
            <a:chOff x="6178898" y="3363838"/>
            <a:chExt cx="3201892" cy="19395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898" y="3363838"/>
              <a:ext cx="3201892" cy="19395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12556" y1="25071" x2="13282" y2="25838"/>
                          <a14:backgroundMark x1="11021" y1="23819" x2="14816" y2="30400"/>
                          <a14:backgroundMark x1="86193" y1="25595" x2="85951" y2="28099"/>
                          <a14:backgroundMark x1="82681" y1="67340" x2="81914" y2="66572"/>
                          <a14:backgroundMark x1="10497" y1="51393" x2="18127" y2="64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6335">
              <a:off x="6386311" y="4266222"/>
              <a:ext cx="1187624" cy="7200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*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2" b="93976" l="1500" r="97000">
                        <a14:foregroundMark x1="13000" y1="3133" x2="91000" y2="11566"/>
                        <a14:foregroundMark x1="2750" y1="3133" x2="31000" y2="13253"/>
                        <a14:foregroundMark x1="31000" y1="13253" x2="88000" y2="18795"/>
                        <a14:foregroundMark x1="88000" y1="18795" x2="94500" y2="17108"/>
                        <a14:foregroundMark x1="94500" y1="17108" x2="97000" y2="19036"/>
                        <a14:foregroundMark x1="5000" y1="4819" x2="35250" y2="723"/>
                        <a14:foregroundMark x1="35250" y1="723" x2="48250" y2="723"/>
                        <a14:foregroundMark x1="65500" y1="482" x2="89250" y2="482"/>
                        <a14:foregroundMark x1="1500" y1="723" x2="2000" y2="3133"/>
                        <a14:foregroundMark x1="56250" y1="90602" x2="57250" y2="93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6948264" cy="51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" y="2427734"/>
            <a:ext cx="9130948" cy="936104"/>
          </a:xfrm>
          <a:prstGeom prst="rect">
            <a:avLst/>
          </a:prstGeom>
          <a:solidFill>
            <a:srgbClr val="E46C0A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rách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 descr="*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2" b="93976" l="1500" r="97000">
                        <a14:foregroundMark x1="13000" y1="3133" x2="91000" y2="11566"/>
                        <a14:foregroundMark x1="2750" y1="3133" x2="31000" y2="13253"/>
                        <a14:foregroundMark x1="31000" y1="13253" x2="88000" y2="18795"/>
                        <a14:foregroundMark x1="88000" y1="18795" x2="94500" y2="17108"/>
                        <a14:foregroundMark x1="94500" y1="17108" x2="97000" y2="19036"/>
                        <a14:foregroundMark x1="5000" y1="4819" x2="35250" y2="723"/>
                        <a14:foregroundMark x1="35250" y1="723" x2="48250" y2="723"/>
                        <a14:foregroundMark x1="65500" y1="482" x2="89250" y2="482"/>
                        <a14:foregroundMark x1="1500" y1="723" x2="2000" y2="3133"/>
                        <a14:foregroundMark x1="56250" y1="90602" x2="57250" y2="93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052" b="78400"/>
          <a:stretch>
            <a:fillRect/>
          </a:stretch>
        </p:blipFill>
        <p:spPr bwMode="auto">
          <a:xfrm>
            <a:off x="-13050" y="0"/>
            <a:ext cx="2699088" cy="59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3050" y="3363838"/>
            <a:ext cx="3201892" cy="1939577"/>
            <a:chOff x="6178898" y="3363838"/>
            <a:chExt cx="3201892" cy="19395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898" y="3363838"/>
              <a:ext cx="3201892" cy="193957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12556" y1="25071" x2="13282" y2="25838"/>
                          <a14:backgroundMark x1="11021" y1="23819" x2="14816" y2="30400"/>
                          <a14:backgroundMark x1="86193" y1="25595" x2="85951" y2="28099"/>
                          <a14:backgroundMark x1="82681" y1="67340" x2="81914" y2="66572"/>
                          <a14:backgroundMark x1="10497" y1="51393" x2="18127" y2="64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6335">
              <a:off x="6386311" y="4266222"/>
              <a:ext cx="1187624" cy="7200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mã số 1723 - Đuổi hình bắt chữ | Lazi.vn - Cộng đồng Tri thức &amp;amp;  Giáo d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02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290175"/>
            <a:ext cx="9200263" cy="936104"/>
          </a:xfrm>
          <a:prstGeom prst="rect">
            <a:avLst/>
          </a:prstGeom>
          <a:solidFill>
            <a:srgbClr val="E46C0A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98371" y="3291830"/>
            <a:ext cx="3201892" cy="1939577"/>
            <a:chOff x="6178898" y="3363838"/>
            <a:chExt cx="3201892" cy="19395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898" y="3363838"/>
              <a:ext cx="3201892" cy="19395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12556" y1="25071" x2="13282" y2="25838"/>
                          <a14:backgroundMark x1="11021" y1="23819" x2="14816" y2="30400"/>
                          <a14:backgroundMark x1="86193" y1="25595" x2="85951" y2="28099"/>
                          <a14:backgroundMark x1="82681" y1="67340" x2="81914" y2="66572"/>
                          <a14:backgroundMark x1="10497" y1="51393" x2="18127" y2="64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6335">
              <a:off x="6386311" y="4266222"/>
              <a:ext cx="1187624" cy="7200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18513" y="516965"/>
            <a:ext cx="4306974" cy="4109569"/>
            <a:chOff x="5280" y="1966"/>
            <a:chExt cx="8760" cy="7387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5280" y="1966"/>
              <a:ext cx="8760" cy="6408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sz="2585"/>
            </a:p>
          </p:txBody>
        </p:sp>
        <p:pic>
          <p:nvPicPr>
            <p:cNvPr id="7" name="Picture 6" descr="MKPIC06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332" y="4038"/>
              <a:ext cx="515" cy="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MKPIC15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" y="2852"/>
              <a:ext cx="6572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9651" y="3985"/>
              <a:ext cx="381" cy="70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sz="2585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8832" y="5495"/>
              <a:ext cx="2289" cy="35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sz="2585"/>
            </a:p>
          </p:txBody>
        </p:sp>
        <p:pic>
          <p:nvPicPr>
            <p:cNvPr id="11" name="Picture 10" descr="MKPIC06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1" y="3935"/>
              <a:ext cx="685" cy="5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 rot="-9904982">
              <a:off x="5405" y="4038"/>
              <a:ext cx="1696" cy="1075"/>
            </a:xfrm>
            <a:prstGeom prst="leftArrow">
              <a:avLst>
                <a:gd name="adj1" fmla="val 50000"/>
                <a:gd name="adj2" fmla="val 39431"/>
              </a:avLst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sz="2585"/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 rot="-680395">
              <a:off x="12095" y="6865"/>
              <a:ext cx="1800" cy="1075"/>
            </a:xfrm>
            <a:prstGeom prst="leftArrow">
              <a:avLst>
                <a:gd name="adj1" fmla="val 50000"/>
                <a:gd name="adj2" fmla="val 41845"/>
              </a:avLst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sz="2585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2290175"/>
            <a:ext cx="9200263" cy="936104"/>
          </a:xfrm>
          <a:prstGeom prst="rect">
            <a:avLst/>
          </a:prstGeom>
          <a:solidFill>
            <a:srgbClr val="E46C0A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3964" y="3291830"/>
            <a:ext cx="3201892" cy="1939577"/>
            <a:chOff x="6178898" y="3363838"/>
            <a:chExt cx="3201892" cy="193957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898" y="3363838"/>
              <a:ext cx="3201892" cy="193957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12556" y1="25071" x2="13282" y2="25838"/>
                          <a14:backgroundMark x1="11021" y1="23819" x2="14816" y2="30400"/>
                          <a14:backgroundMark x1="86193" y1="25595" x2="85951" y2="28099"/>
                          <a14:backgroundMark x1="82681" y1="67340" x2="81914" y2="66572"/>
                          <a14:backgroundMark x1="10497" y1="51393" x2="18127" y2="64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6335">
              <a:off x="6386311" y="4266222"/>
              <a:ext cx="1187624" cy="7200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3285756" y="267335"/>
            <a:ext cx="2571217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Vận dụng</a:t>
            </a:r>
            <a:endParaRPr lang="en-US" altLang="zh-CN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095743" y="1502308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1095743" y="235022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762" l="615" r="97077">
                        <a14:foregroundMark x1="78154" y1="55000" x2="82462" y2="54286"/>
                        <a14:foregroundMark x1="80923" y1="53333" x2="79077" y2="57143"/>
                        <a14:foregroundMark x1="79077" y1="59286" x2="83077" y2="63095"/>
                        <a14:foregroundMark x1="77846" y1="50714" x2="78154" y2="51667"/>
                        <a14:foregroundMark x1="79077" y1="59762" x2="79077" y2="59762"/>
                        <a14:foregroundMark x1="78462" y1="59286" x2="79077" y2="60952"/>
                        <a14:foregroundMark x1="79077" y1="61667" x2="79077" y2="61667"/>
                        <a14:foregroundMark x1="84308" y1="61429" x2="84308" y2="61429"/>
                        <a14:foregroundMark x1="85385" y1="55714" x2="85385" y2="55714"/>
                        <a14:foregroundMark x1="87077" y1="60952" x2="87077" y2="60952"/>
                        <a14:foregroundMark x1="86769" y1="50000" x2="86769" y2="50000"/>
                        <a14:foregroundMark x1="90000" y1="46905" x2="90000" y2="46905"/>
                        <a14:foregroundMark x1="93077" y1="51667" x2="93077" y2="51667"/>
                        <a14:foregroundMark x1="97077" y1="88095" x2="97077" y2="88095"/>
                        <a14:foregroundMark x1="95385" y1="94762" x2="95385" y2="94762"/>
                        <a14:foregroundMark x1="84308" y1="95714" x2="84308" y2="95714"/>
                        <a14:foregroundMark x1="82769" y1="97381" x2="83385" y2="97381"/>
                        <a14:foregroundMark x1="92000" y1="98333" x2="92000" y2="98333"/>
                        <a14:foregroundMark x1="93231" y1="96429" x2="92615" y2="96429"/>
                        <a14:foregroundMark x1="83538" y1="94762" x2="6154" y2="92619"/>
                        <a14:foregroundMark x1="6154" y1="92619" x2="35385" y2="99524"/>
                        <a14:foregroundMark x1="50615" y1="94762" x2="5231" y2="93333"/>
                        <a14:foregroundMark x1="5231" y1="93333" x2="12615" y2="99762"/>
                        <a14:foregroundMark x1="3692" y1="95714" x2="615" y2="92381"/>
                        <a14:foregroundMark x1="64769" y1="49762" x2="65077" y2="56905"/>
                        <a14:foregroundMark x1="57846" y1="52143" x2="60769" y2="60238"/>
                        <a14:foregroundMark x1="64923" y1="50238" x2="68769" y2="58810"/>
                        <a14:foregroundMark x1="29846" y1="37381" x2="27692" y2="53810"/>
                        <a14:foregroundMark x1="29231" y1="24762" x2="25538" y2="40476"/>
                        <a14:foregroundMark x1="25538" y1="40476" x2="25538" y2="40714"/>
                        <a14:foregroundMark x1="22462" y1="24048" x2="16615" y2="40238"/>
                        <a14:foregroundMark x1="16615" y1="40238" x2="18000" y2="42143"/>
                        <a14:foregroundMark x1="35538" y1="26667" x2="37692" y2="44286"/>
                        <a14:foregroundMark x1="37692" y1="44286" x2="21385" y2="41905"/>
                        <a14:foregroundMark x1="21385" y1="41905" x2="23846" y2="39048"/>
                        <a14:foregroundMark x1="14154" y1="43095" x2="26000" y2="65714"/>
                        <a14:foregroundMark x1="26000" y1="65714" x2="26308" y2="6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79787"/>
            <a:ext cx="3672408" cy="23729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323528" y="1491630"/>
            <a:ext cx="866076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Xin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cảm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ơn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quý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thầy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cô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đã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theo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dõi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1563638"/>
            <a:ext cx="8154906" cy="130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Lan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1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27534"/>
            <a:ext cx="906952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07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2555558" y="267970"/>
            <a:ext cx="411035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Yêu cầu cần đạt</a:t>
            </a:r>
          </a:p>
        </p:txBody>
      </p:sp>
      <p:pic>
        <p:nvPicPr>
          <p:cNvPr id="5" name="Content Placeholder 4" descr="keditbookmark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940000">
            <a:off x="471170" y="1279525"/>
            <a:ext cx="868045" cy="8680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84530" y="1452245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485900" y="1348105"/>
            <a:ext cx="70040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Hiểu thế nào là từ trái nghĩa, tác dụng của từ trái nghĩa, hiểu nghĩa một số cặp từ trái nghĩa.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437640" y="2572385"/>
            <a:ext cx="72631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Nhận biết được cặp từ trái nghĩa trong các thành ngữ, tục ngữ. </a:t>
            </a:r>
          </a:p>
        </p:txBody>
      </p:sp>
      <p:pic>
        <p:nvPicPr>
          <p:cNvPr id="10" name="Content Placeholder 4" descr="keditbookmark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0000">
            <a:off x="471170" y="2543810"/>
            <a:ext cx="868045" cy="86804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684530" y="271653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</a:t>
            </a:r>
          </a:p>
        </p:txBody>
      </p:sp>
      <p:pic>
        <p:nvPicPr>
          <p:cNvPr id="2" name="Content Placeholder 4" descr="keditbookmark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0000">
            <a:off x="542290" y="3768090"/>
            <a:ext cx="868045" cy="86804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55650" y="394081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475740" y="3868420"/>
            <a:ext cx="7014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Sử dụng từ trái nghĩa: tìm từ trái nghĩa, đặt câu với từ trái nghĩa. 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1882140" y="1419225"/>
            <a:ext cx="7261860" cy="2893060"/>
          </a:xfrm>
          <a:prstGeom prst="rect">
            <a:avLst/>
          </a:prstGeom>
          <a:solidFill>
            <a:srgbClr val="FA645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4494868" y="2355215"/>
            <a:ext cx="3804247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UTM Androgyne" panose="02040603050506020204" pitchFamily="18" charset="0"/>
                <a:cs typeface="iCiel Cadena" panose="02000503000000020004" charset="0"/>
              </a:rPr>
              <a:t>Khám phá</a:t>
            </a:r>
          </a:p>
        </p:txBody>
      </p:sp>
      <p:pic>
        <p:nvPicPr>
          <p:cNvPr id="3" name="Content Placeholder 2" descr="pngegg (48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0340" y="554990"/>
            <a:ext cx="4391025" cy="4581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ribbon-1202757_960_72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752475" y="-1129665"/>
            <a:ext cx="1673225" cy="3394710"/>
          </a:xfrm>
          <a:prstGeom prst="rect">
            <a:avLst/>
          </a:prstGeom>
        </p:spPr>
      </p:pic>
      <p:sp>
        <p:nvSpPr>
          <p:cNvPr id="14345" name="Text Box 9"/>
          <p:cNvSpPr txBox="1"/>
          <p:nvPr/>
        </p:nvSpPr>
        <p:spPr>
          <a:xfrm>
            <a:off x="323850" y="339725"/>
            <a:ext cx="2188845" cy="5530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Nhận xét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323850" y="1130935"/>
            <a:ext cx="545973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So sánh nghĩa của các từ in đậm:</a:t>
            </a:r>
            <a:endParaRPr lang="en-US" altLang="en-US" sz="2400" b="1" dirty="0">
              <a:solidFill>
                <a:srgbClr val="333F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540385" y="1716405"/>
            <a:ext cx="8062595" cy="2556555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Phrăng Đơ Bô-en l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người gốc Bỉ trong quân đội Pháp xâm lược Việt Nam. Nhận rõ tính ch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nghĩa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cuộc chiến tranh xâm lược, năm 1949, ông chạy sang h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ngũ quân đội ta, lấy tên Việt l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Phan Lăng. Năm 1986, Phan Lăng cùng con trai đi thăm Việt Nam, về lại nơi ông đã từng chiến đấu vì 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nghĩa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" grpId="0"/>
      <p:bldP spid="143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图片 10245" descr="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86" y="123478"/>
            <a:ext cx="4121785" cy="3698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0245" descr="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23478"/>
            <a:ext cx="4121785" cy="3698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712976" y="1636048"/>
            <a:ext cx="334200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nghĩa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với đạo lí. Cuộc chiến tranh phi nghĩa l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cuộc chiến tranh có mục đích xấu xa.</a:t>
            </a:r>
            <a:endParaRPr lang="en-US" altLang="en-US" sz="2400" dirty="0">
              <a:solidFill>
                <a:srgbClr val="26262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147816" y="1451263"/>
            <a:ext cx="3334385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nghĩa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với đạo lí. Chiến đấu vì chính nghĩa l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chiến đấu vì lẽ phải, chống lại áp bức.</a:t>
            </a:r>
            <a:endParaRPr lang="en-US" altLang="en-US" sz="2400" dirty="0">
              <a:solidFill>
                <a:srgbClr val="26262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841604" y="3796176"/>
            <a:ext cx="5748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 rot="16200000">
            <a:off x="4575230" y="2491154"/>
            <a:ext cx="305208" cy="4032446"/>
          </a:xfrm>
          <a:prstGeom prst="leftBrac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9" name="TextBox 2"/>
          <p:cNvSpPr txBox="1"/>
          <p:nvPr/>
        </p:nvSpPr>
        <p:spPr>
          <a:xfrm>
            <a:off x="3563888" y="4651760"/>
            <a:ext cx="250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TỪ TRÁI NGHĨA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/>
      <p:bldP spid="14348" grpId="1"/>
      <p:bldP spid="14349" grpId="0"/>
      <p:bldP spid="14349" grpId="1"/>
      <p:bldP spid="4" grpId="0"/>
      <p:bldP spid="4" grpId="1"/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130" y="1131590"/>
            <a:ext cx="5528037" cy="1834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" y="519979"/>
            <a:ext cx="3635896" cy="3240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4231" y="2392187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Từ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nghĩa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709428" y="2515297"/>
            <a:ext cx="1912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trái</a:t>
            </a:r>
            <a:r>
              <a:rPr lang="en-US" sz="2400" dirty="0"/>
              <a:t>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81305" y="184785"/>
            <a:ext cx="83134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từ 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nghĩa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nhau trong câu tục ngữ sau: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2586355" y="725170"/>
            <a:ext cx="4215130" cy="680082"/>
          </a:xfrm>
          <a:prstGeom prst="roundRect">
            <a:avLst>
              <a:gd name="adj" fmla="val 39015"/>
            </a:avLst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 vinh hơn sống nhục.</a:t>
            </a:r>
            <a:endParaRPr lang="en-US" altLang="en-US" dirty="0">
              <a:solidFill>
                <a:srgbClr val="333F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1729105" y="1574800"/>
            <a:ext cx="1923415" cy="475615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25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5335270" y="1574800"/>
            <a:ext cx="2194560" cy="475615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endParaRPr lang="en-US" altLang="en-US" sz="25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2411760" y="2261919"/>
            <a:ext cx="4820285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vinh: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kính trọng, đánh giá cao     </a:t>
            </a:r>
          </a:p>
          <a:p>
            <a:pPr marL="0" lvl="0" indent="0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nhục: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 hổ vì bị khinh bỉ.</a:t>
            </a:r>
            <a:endParaRPr lang="en-US" altLang="en-US" sz="2500" dirty="0">
              <a:solidFill>
                <a:srgbClr val="3B383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81" name="图片 3080" descr="9"/>
          <p:cNvPicPr>
            <a:picLocks noGrp="1" noChangeAspect="1"/>
          </p:cNvPicPr>
          <p:nvPr>
            <p:ph idx="1"/>
          </p:nvPr>
        </p:nvPicPr>
        <p:blipFill>
          <a:blip r:embed="rId3">
            <a:lum bright="12000"/>
          </a:blip>
          <a:stretch>
            <a:fillRect/>
          </a:stretch>
        </p:blipFill>
        <p:spPr>
          <a:xfrm>
            <a:off x="277495" y="3599815"/>
            <a:ext cx="8886190" cy="1665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281304" y="2400935"/>
            <a:ext cx="868318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Cách dùng các từ 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nghĩa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câu tục ngữ trên có tác dụng như thế 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trong việc thể hiện quan niệm sống của người Việt Nam ta?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611505" y="3738245"/>
            <a:ext cx="813181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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dùng từ trái nghĩa trong câu tục ngữ trên tạo ra hai vế tương phản, l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nổi bật quan niệm sống rất cao đẹp của người Việt Nam.</a:t>
            </a:r>
            <a:endParaRPr lang="en-US" altLang="en-US" sz="2400" b="1" dirty="0">
              <a:solidFill>
                <a:srgbClr val="3B383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  <p:bldP spid="17416" grpId="1"/>
      <p:bldP spid="17417" grpId="0" animBg="1"/>
      <p:bldP spid="17417" grpId="1" animBg="1"/>
      <p:bldP spid="17418" grpId="0" animBg="1"/>
      <p:bldP spid="17418" grpId="1" animBg="1"/>
      <p:bldP spid="17419" grpId="0" animBg="1"/>
      <p:bldP spid="17419" grpId="1" animBg="1"/>
      <p:bldP spid="17420" grpId="0"/>
      <p:bldP spid="17420" grpId="1"/>
      <p:bldP spid="17420" grpId="2"/>
      <p:bldP spid="17421" grpId="0"/>
      <p:bldP spid="17421" grpId="1"/>
      <p:bldP spid="17422" grpId="0"/>
      <p:bldP spid="17422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1423</Words>
  <Application>Microsoft Office PowerPoint</Application>
  <PresentationFormat>Trình chiếu Trên màn hình (16:9)</PresentationFormat>
  <Paragraphs>134</Paragraphs>
  <Slides>28</Slides>
  <Notes>10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28</vt:i4>
      </vt:variant>
    </vt:vector>
  </HeadingPairs>
  <TitlesOfParts>
    <vt:vector size="38" baseType="lpstr">
      <vt:lpstr>#9Slide03 AllRoundGothic</vt:lpstr>
      <vt:lpstr>Arial</vt:lpstr>
      <vt:lpstr>Calibri</vt:lpstr>
      <vt:lpstr>HP001 Kieu 5H</vt:lpstr>
      <vt:lpstr>Tahoma</vt:lpstr>
      <vt:lpstr>Times New Roman</vt:lpstr>
      <vt:lpstr>UTM Androgyne</vt:lpstr>
      <vt:lpstr>Wingdings</vt:lpstr>
      <vt:lpstr>Office 主题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WINDOWS</cp:lastModifiedBy>
  <cp:revision>74</cp:revision>
  <dcterms:created xsi:type="dcterms:W3CDTF">2016-09-14T07:47:00Z</dcterms:created>
  <dcterms:modified xsi:type="dcterms:W3CDTF">2022-09-23T09:15:13Z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3F3743E8C1D6482F9234D4C4CF3E7085</vt:lpwstr>
  </property>
</Properties>
</file>