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8"/>
  </p:notesMasterIdLst>
  <p:sldIdLst>
    <p:sldId id="331" r:id="rId2"/>
    <p:sldId id="261" r:id="rId3"/>
    <p:sldId id="266" r:id="rId4"/>
    <p:sldId id="262" r:id="rId5"/>
    <p:sldId id="318" r:id="rId6"/>
    <p:sldId id="328" r:id="rId7"/>
    <p:sldId id="294" r:id="rId8"/>
    <p:sldId id="303" r:id="rId9"/>
    <p:sldId id="319" r:id="rId10"/>
    <p:sldId id="304" r:id="rId11"/>
    <p:sldId id="296" r:id="rId12"/>
    <p:sldId id="285" r:id="rId13"/>
    <p:sldId id="322" r:id="rId14"/>
    <p:sldId id="300" r:id="rId15"/>
    <p:sldId id="298" r:id="rId16"/>
    <p:sldId id="330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allowPng="1" imgSz="1024x768" encoding="windows-1252"/>
  <p:clrMru>
    <a:srgbClr val="A1AAFD"/>
    <a:srgbClr val="F4FAA4"/>
    <a:srgbClr val="993300"/>
    <a:srgbClr val="FF3300"/>
    <a:srgbClr val="003300"/>
    <a:srgbClr val="000099"/>
    <a:srgbClr val="003366"/>
    <a:srgbClr val="0066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877" autoAdjust="0"/>
    <p:restoredTop sz="94660"/>
  </p:normalViewPr>
  <p:slideViewPr>
    <p:cSldViewPr>
      <p:cViewPr>
        <p:scale>
          <a:sx n="50" d="100"/>
          <a:sy n="50" d="100"/>
        </p:scale>
        <p:origin x="-100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5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E0B6D8A2-6C79-48C2-8188-5D31C89856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29A7B7-69B0-4EA3-BB54-CBBF84D42DD0}" type="datetimeFigureOut">
              <a:rPr lang="en-US"/>
              <a:pPr>
                <a:defRPr/>
              </a:pPr>
              <a:t>6/30/2016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EABE53-D6BF-455F-A10C-F9AD70A109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496BB9-3E1F-4E8C-95A4-C8DC577C2B85}" type="datetimeFigureOut">
              <a:rPr lang="en-US"/>
              <a:pPr>
                <a:defRPr/>
              </a:pPr>
              <a:t>6/30/2016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60F3A6-09D1-4F3B-8BE3-479DA0CFA6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A8205D-AC00-47E6-9DF7-56AC283DE9A8}" type="datetimeFigureOut">
              <a:rPr lang="en-US"/>
              <a:pPr>
                <a:defRPr/>
              </a:pPr>
              <a:t>6/30/2016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A461DA-BB10-4DD1-BB70-E2B26CC840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B67532-1597-43FB-879C-ECE5E39D115A}" type="datetimeFigureOut">
              <a:rPr lang="en-US"/>
              <a:pPr>
                <a:defRPr/>
              </a:pPr>
              <a:t>6/30/2016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5B7E02-858A-46AE-BB06-B570BC04F8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8F2888-A958-4EA1-A6A0-FADA08B100D0}" type="datetimeFigureOut">
              <a:rPr lang="en-US"/>
              <a:pPr>
                <a:defRPr/>
              </a:pPr>
              <a:t>6/30/2016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557ACD-3319-4E17-BD4C-C6DCCA517C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CC372B-20FC-4E55-B0B3-57EA2FA9BB5A}" type="datetimeFigureOut">
              <a:rPr lang="en-US"/>
              <a:pPr>
                <a:defRPr/>
              </a:pPr>
              <a:t>6/30/2016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24051B-9BBA-4B71-8213-F15A36889D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B17939-C763-4342-B618-0C48B24D236E}" type="datetimeFigureOut">
              <a:rPr lang="en-US"/>
              <a:pPr>
                <a:defRPr/>
              </a:pPr>
              <a:t>6/30/2016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410C1A-6457-46F5-A61B-971652A845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CBAA3D-4F3A-4185-AFAF-50B8796EE4B2}" type="datetimeFigureOut">
              <a:rPr lang="en-US"/>
              <a:pPr>
                <a:defRPr/>
              </a:pPr>
              <a:t>6/30/2016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A26CBE-2684-4C56-BF11-6593A70B36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559700-B87A-468F-BE24-F12922B39D79}" type="datetimeFigureOut">
              <a:rPr lang="en-US"/>
              <a:pPr>
                <a:defRPr/>
              </a:pPr>
              <a:t>6/30/2016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D6F179-597E-4103-AAE8-E393DB64FB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C9ABC-73EF-4945-B548-5D7FA0E494EC}" type="datetimeFigureOut">
              <a:rPr lang="en-US"/>
              <a:pPr>
                <a:defRPr/>
              </a:pPr>
              <a:t>6/30/2016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C4CB35-DA04-4A0D-BABF-7D7695C991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CBA7EE-DE79-415F-BB1C-B9606A50A97C}" type="datetimeFigureOut">
              <a:rPr lang="en-US"/>
              <a:pPr>
                <a:defRPr/>
              </a:pPr>
              <a:t>6/30/2016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380D27-5E01-41DE-ADC0-652F441B50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800B6E-C3B4-4F71-9ADB-664DE750ADE4}" type="datetimeFigureOut">
              <a:rPr lang="en-US"/>
              <a:pPr>
                <a:defRPr/>
              </a:pPr>
              <a:t>6/30/2016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1C7611-71D0-45AB-86A4-D085C61848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3525D6E9-054E-472C-876C-299A72D9330D}" type="datetimeFigureOut">
              <a:rPr lang="en-US"/>
              <a:pPr>
                <a:defRPr/>
              </a:pPr>
              <a:t>6/30/2016</a:t>
            </a:fld>
            <a:endParaRPr lang="en-US"/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E33B3B7-F4E7-4377-9D03-344F9E58C4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G:\nhac%20ch&#7885;n%20l&#7885;c\Bonneur%20Trinh%20-%20Nguoi%20Me%20Cua%20Toi_2.mp3" TargetMode="External"/><Relationship Id="rId1" Type="http://schemas.openxmlformats.org/officeDocument/2006/relationships/audio" Target="file:///G:\Bonneur%20Trinh%20-%20Nguoi%20Me%20Cua%20Toi_2.mp3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nhac%20ch&#7885;n%20l&#7885;c\Thanh%20Thuy%20-%20Biet%20On%20Chi%20Vo%20Thi%20Sau_2.mp3" TargetMode="Externa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347345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152400" y="339725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2052" name="Picture 4" descr="Graphi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7563" y="1295400"/>
            <a:ext cx="7172325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Text Box 7"/>
          <p:cNvSpPr txBox="1">
            <a:spLocks noChangeArrowheads="1"/>
          </p:cNvSpPr>
          <p:nvPr/>
        </p:nvSpPr>
        <p:spPr bwMode="auto">
          <a:xfrm>
            <a:off x="1600200" y="1828800"/>
            <a:ext cx="5943600" cy="762000"/>
          </a:xfrm>
          <a:prstGeom prst="rect">
            <a:avLst/>
          </a:prstGeom>
          <a:noFill/>
          <a:ln w="38100" cmpd="dbl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>
                <a:solidFill>
                  <a:srgbClr val="FF3300"/>
                </a:solidFill>
              </a:rPr>
              <a:t>BÀI GIẢNG ĐIỆN TỬ</a:t>
            </a:r>
          </a:p>
        </p:txBody>
      </p:sp>
      <p:sp>
        <p:nvSpPr>
          <p:cNvPr id="2054" name="Text Box 8"/>
          <p:cNvSpPr txBox="1">
            <a:spLocks noChangeArrowheads="1"/>
          </p:cNvSpPr>
          <p:nvPr/>
        </p:nvSpPr>
        <p:spPr bwMode="auto">
          <a:xfrm>
            <a:off x="1447800" y="2986088"/>
            <a:ext cx="6705600" cy="823912"/>
          </a:xfrm>
          <a:prstGeom prst="rect">
            <a:avLst/>
          </a:prstGeom>
          <a:noFill/>
          <a:ln w="38100" cmpd="dbl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>
                <a:solidFill>
                  <a:srgbClr val="FF00FF"/>
                </a:solidFill>
              </a:rPr>
              <a:t>LUYỆN TỪ VÀ CÂU  5</a:t>
            </a:r>
          </a:p>
        </p:txBody>
      </p:sp>
      <p:grpSp>
        <p:nvGrpSpPr>
          <p:cNvPr id="2055" name="Group 10"/>
          <p:cNvGrpSpPr>
            <a:grpSpLocks/>
          </p:cNvGrpSpPr>
          <p:nvPr/>
        </p:nvGrpSpPr>
        <p:grpSpPr bwMode="auto">
          <a:xfrm>
            <a:off x="76200" y="0"/>
            <a:ext cx="8991600" cy="6705600"/>
            <a:chOff x="48" y="0"/>
            <a:chExt cx="5664" cy="4224"/>
          </a:xfrm>
        </p:grpSpPr>
        <p:sp>
          <p:nvSpPr>
            <p:cNvPr id="2057" name="Line 11"/>
            <p:cNvSpPr>
              <a:spLocks noChangeShapeType="1"/>
            </p:cNvSpPr>
            <p:nvPr/>
          </p:nvSpPr>
          <p:spPr bwMode="auto">
            <a:xfrm>
              <a:off x="288" y="1104"/>
              <a:ext cx="0" cy="2880"/>
            </a:xfrm>
            <a:prstGeom prst="line">
              <a:avLst/>
            </a:prstGeom>
            <a:noFill/>
            <a:ln w="57150">
              <a:pattFill prst="solidDmnd">
                <a:fgClr>
                  <a:srgbClr val="FFFF00"/>
                </a:fgClr>
                <a:bgClr>
                  <a:srgbClr val="27D988"/>
                </a:bgClr>
              </a:patt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8" name="Line 12"/>
            <p:cNvSpPr>
              <a:spLocks noChangeShapeType="1"/>
            </p:cNvSpPr>
            <p:nvPr/>
          </p:nvSpPr>
          <p:spPr bwMode="auto">
            <a:xfrm>
              <a:off x="5472" y="288"/>
              <a:ext cx="0" cy="2928"/>
            </a:xfrm>
            <a:prstGeom prst="line">
              <a:avLst/>
            </a:prstGeom>
            <a:noFill/>
            <a:ln w="57150">
              <a:pattFill prst="solidDmnd">
                <a:fgClr>
                  <a:srgbClr val="FFFF00"/>
                </a:fgClr>
                <a:bgClr>
                  <a:srgbClr val="27D988"/>
                </a:bgClr>
              </a:patt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9" name="Line 13"/>
            <p:cNvSpPr>
              <a:spLocks noChangeShapeType="1"/>
            </p:cNvSpPr>
            <p:nvPr/>
          </p:nvSpPr>
          <p:spPr bwMode="auto">
            <a:xfrm>
              <a:off x="192" y="432"/>
              <a:ext cx="0" cy="2880"/>
            </a:xfrm>
            <a:prstGeom prst="line">
              <a:avLst/>
            </a:prstGeom>
            <a:noFill/>
            <a:ln w="57150">
              <a:pattFill prst="plaid">
                <a:fgClr>
                  <a:srgbClr val="FF0066"/>
                </a:fgClr>
                <a:bgClr>
                  <a:srgbClr val="27D988"/>
                </a:bgClr>
              </a:patt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0" name="Line 14"/>
            <p:cNvSpPr>
              <a:spLocks noChangeShapeType="1"/>
            </p:cNvSpPr>
            <p:nvPr/>
          </p:nvSpPr>
          <p:spPr bwMode="auto">
            <a:xfrm>
              <a:off x="5568" y="1008"/>
              <a:ext cx="0" cy="2928"/>
            </a:xfrm>
            <a:prstGeom prst="line">
              <a:avLst/>
            </a:prstGeom>
            <a:noFill/>
            <a:ln w="57150">
              <a:pattFill prst="plaid">
                <a:fgClr>
                  <a:srgbClr val="FF0066"/>
                </a:fgClr>
                <a:bgClr>
                  <a:srgbClr val="27D988"/>
                </a:bgClr>
              </a:patt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061" name="Group 15"/>
            <p:cNvGrpSpPr>
              <a:grpSpLocks/>
            </p:cNvGrpSpPr>
            <p:nvPr/>
          </p:nvGrpSpPr>
          <p:grpSpPr bwMode="auto">
            <a:xfrm>
              <a:off x="48" y="0"/>
              <a:ext cx="5664" cy="4224"/>
              <a:chOff x="48" y="0"/>
              <a:chExt cx="5664" cy="4272"/>
            </a:xfrm>
          </p:grpSpPr>
          <p:pic>
            <p:nvPicPr>
              <p:cNvPr id="2062" name="Picture 16" descr="BAR01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36" y="4032"/>
                <a:ext cx="5088" cy="2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63" name="Picture 17" descr="BAR01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336" y="48"/>
                <a:ext cx="5088" cy="2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96274" name="AutoShape 18"/>
              <p:cNvSpPr>
                <a:spLocks noChangeArrowheads="1"/>
              </p:cNvSpPr>
              <p:nvPr/>
            </p:nvSpPr>
            <p:spPr bwMode="auto">
              <a:xfrm>
                <a:off x="48" y="48"/>
                <a:ext cx="336" cy="339"/>
              </a:xfrm>
              <a:prstGeom prst="star5">
                <a:avLst/>
              </a:prstGeom>
              <a:solidFill>
                <a:srgbClr val="FFFF00"/>
              </a:solidFill>
              <a:ln w="38100" cmpd="dbl" algn="ctr">
                <a:solidFill>
                  <a:srgbClr val="0099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/>
                </a:endParaRPr>
              </a:p>
            </p:txBody>
          </p:sp>
          <p:sp>
            <p:nvSpPr>
              <p:cNvPr id="96275" name="AutoShape 19"/>
              <p:cNvSpPr>
                <a:spLocks noChangeArrowheads="1"/>
              </p:cNvSpPr>
              <p:nvPr/>
            </p:nvSpPr>
            <p:spPr bwMode="auto">
              <a:xfrm>
                <a:off x="5376" y="3936"/>
                <a:ext cx="336" cy="336"/>
              </a:xfrm>
              <a:prstGeom prst="star5">
                <a:avLst/>
              </a:prstGeom>
              <a:solidFill>
                <a:srgbClr val="FFFF00"/>
              </a:solidFill>
              <a:ln w="38100" cmpd="dbl" algn="ctr">
                <a:solidFill>
                  <a:srgbClr val="0099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/>
                </a:endParaRPr>
              </a:p>
            </p:txBody>
          </p:sp>
          <p:sp>
            <p:nvSpPr>
              <p:cNvPr id="96276" name="AutoShape 20"/>
              <p:cNvSpPr>
                <a:spLocks noChangeArrowheads="1"/>
              </p:cNvSpPr>
              <p:nvPr/>
            </p:nvSpPr>
            <p:spPr bwMode="auto">
              <a:xfrm>
                <a:off x="5376" y="0"/>
                <a:ext cx="336" cy="336"/>
              </a:xfrm>
              <a:prstGeom prst="star5">
                <a:avLst/>
              </a:prstGeom>
              <a:solidFill>
                <a:srgbClr val="FFFF00"/>
              </a:solidFill>
              <a:ln w="38100" cmpd="dbl" algn="ctr">
                <a:solidFill>
                  <a:srgbClr val="0099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/>
                </a:endParaRPr>
              </a:p>
            </p:txBody>
          </p:sp>
          <p:sp>
            <p:nvSpPr>
              <p:cNvPr id="96277" name="AutoShape 21"/>
              <p:cNvSpPr>
                <a:spLocks noChangeArrowheads="1"/>
              </p:cNvSpPr>
              <p:nvPr/>
            </p:nvSpPr>
            <p:spPr bwMode="auto">
              <a:xfrm>
                <a:off x="48" y="3936"/>
                <a:ext cx="336" cy="336"/>
              </a:xfrm>
              <a:prstGeom prst="star5">
                <a:avLst/>
              </a:prstGeom>
              <a:solidFill>
                <a:srgbClr val="FFFF00"/>
              </a:solidFill>
              <a:ln w="38100" cmpd="dbl" algn="ctr">
                <a:solidFill>
                  <a:srgbClr val="0099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/>
                </a:endParaRPr>
              </a:p>
            </p:txBody>
          </p:sp>
        </p:grpSp>
      </p:grpSp>
      <p:sp>
        <p:nvSpPr>
          <p:cNvPr id="2056" name="Text Box 22"/>
          <p:cNvSpPr txBox="1">
            <a:spLocks noChangeArrowheads="1"/>
          </p:cNvSpPr>
          <p:nvPr/>
        </p:nvSpPr>
        <p:spPr bwMode="auto">
          <a:xfrm>
            <a:off x="457200" y="4251325"/>
            <a:ext cx="8153400" cy="701675"/>
          </a:xfrm>
          <a:prstGeom prst="rect">
            <a:avLst/>
          </a:prstGeom>
          <a:noFill/>
          <a:ln w="38100" cmpd="dbl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>
                <a:solidFill>
                  <a:srgbClr val="0000FF"/>
                </a:solidFill>
              </a:rPr>
              <a:t>MỞ RỘNG VỐN TỪ: NAM VÀ NỮ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708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5" name="Bonneur Trinh - Nguoi Me Cua Toi_2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6" name="Bonneur Trinh - Nguoi Me Cua Toi_2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323" fill="hold"/>
                                        <p:tgtEl>
                                          <p:spTgt spid="430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30323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0323" fill="hold"/>
                                        <p:tgtEl>
                                          <p:spTgt spid="430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015"/>
                </p:tgtEl>
              </p:cMediaNode>
            </p:audio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01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 descr="2017165sg26fkuj6z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5878512" y="5729288"/>
            <a:ext cx="52387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4" descr="2017165sg26fkuj6z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4252912" y="5738813"/>
            <a:ext cx="52387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5" descr="2017165sg26fkuj6z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2690812" y="5729288"/>
            <a:ext cx="52387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685800" y="1371600"/>
            <a:ext cx="7620000" cy="4048125"/>
          </a:xfrm>
          <a:prstGeom prst="rect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en-US" sz="3200">
                <a:solidFill>
                  <a:srgbClr val="0000FF"/>
                </a:solidFill>
              </a:rPr>
              <a:t>Đọc lại truyện </a:t>
            </a:r>
            <a:r>
              <a:rPr lang="en-US" sz="3200" b="1" u="sng">
                <a:solidFill>
                  <a:srgbClr val="0000FF"/>
                </a:solidFill>
              </a:rPr>
              <a:t>Một vụ đắm tàu.</a:t>
            </a:r>
            <a:r>
              <a:rPr lang="en-US" sz="3200">
                <a:solidFill>
                  <a:srgbClr val="0000FF"/>
                </a:solidFill>
              </a:rPr>
              <a:t> Theo em:</a:t>
            </a:r>
          </a:p>
          <a:p>
            <a:pPr marL="342900" indent="-342900"/>
            <a:r>
              <a:rPr lang="en-US" sz="3200"/>
              <a:t>a) Giu-li-ét-ta và Ma-ri-ô có chung những phẩm chất gì?</a:t>
            </a:r>
          </a:p>
          <a:p>
            <a:pPr marL="342900" indent="-342900"/>
            <a:r>
              <a:rPr lang="en-US" sz="3200"/>
              <a:t>b) Giu-li-ét-ta  có những phẩm chất gì tiểu biểu cho nữ tính?</a:t>
            </a:r>
          </a:p>
          <a:p>
            <a:pPr marL="342900" indent="-342900"/>
            <a:r>
              <a:rPr lang="en-US" sz="3200"/>
              <a:t>c) Ma-ri-ô có những phẩm chất gì tiêu biểu cho nam tính?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4037" name="Picture 5" descr="1"/>
          <p:cNvPicPr>
            <a:picLocks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0" descr="Copy of 2528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5200" y="6019800"/>
            <a:ext cx="914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12" descr="Copy of 2528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6019800"/>
            <a:ext cx="914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13" descr="Copy of 2528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1200" y="6019800"/>
            <a:ext cx="914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Rectangle 16"/>
          <p:cNvSpPr>
            <a:spLocks noChangeArrowheads="1"/>
          </p:cNvSpPr>
          <p:nvPr/>
        </p:nvSpPr>
        <p:spPr bwMode="auto">
          <a:xfrm>
            <a:off x="533400" y="12652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/>
            <a:r>
              <a:rPr lang="en-US" sz="3200" b="1">
                <a:solidFill>
                  <a:srgbClr val="0000FF"/>
                </a:solidFill>
                <a:sym typeface="Wingdings" pitchFamily="2" charset="2"/>
              </a:rPr>
              <a:t></a:t>
            </a:r>
            <a:r>
              <a:rPr lang="en-US" sz="3200">
                <a:solidFill>
                  <a:srgbClr val="0000FF"/>
                </a:solidFill>
              </a:rPr>
              <a:t> </a:t>
            </a:r>
            <a:r>
              <a:rPr lang="en-US" sz="3200" b="1" u="sng">
                <a:solidFill>
                  <a:srgbClr val="0000FF"/>
                </a:solidFill>
              </a:rPr>
              <a:t>Phẩm chất chung của  Giu-li-ét-ta và Ma-ri-ô là:</a:t>
            </a:r>
            <a:r>
              <a:rPr lang="en-US" sz="3200">
                <a:solidFill>
                  <a:srgbClr val="0000FF"/>
                </a:solidFill>
              </a:rPr>
              <a:t> Cả hai đều giàu tình cảm, biết quan tâm tới người khác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WhitecornerFlow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62750" y="4552950"/>
            <a:ext cx="23812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4" descr="WhitecornerFlow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476750"/>
            <a:ext cx="23812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6" descr="1018272pyifbwc5d7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4324350" y="5429250"/>
            <a:ext cx="76200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Rectangle 9"/>
          <p:cNvSpPr>
            <a:spLocks noChangeArrowheads="1"/>
          </p:cNvSpPr>
          <p:nvPr/>
        </p:nvSpPr>
        <p:spPr bwMode="auto">
          <a:xfrm>
            <a:off x="914400" y="1676400"/>
            <a:ext cx="7696200" cy="338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>
                <a:solidFill>
                  <a:srgbClr val="000099"/>
                </a:solidFill>
              </a:rPr>
              <a:t>Ma-ri-ô nhường bạn xuống xuồng cứu nạn để bạn được sống. Giu-li-ét-ta lo lắng cho Ma-ri-ô, ân cần băng bó vết thương cho bạn khi bạn ngã, đau đớn khóc thương cho bạn giờ phút vĩnh biệt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84"/>
          <p:cNvSpPr>
            <a:spLocks noChangeArrowheads="1"/>
          </p:cNvSpPr>
          <p:nvPr/>
        </p:nvSpPr>
        <p:spPr bwMode="auto">
          <a:xfrm>
            <a:off x="3962400" y="5181600"/>
            <a:ext cx="4038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16387" name="Rectangle 185"/>
          <p:cNvSpPr>
            <a:spLocks noChangeArrowheads="1"/>
          </p:cNvSpPr>
          <p:nvPr/>
        </p:nvSpPr>
        <p:spPr bwMode="auto">
          <a:xfrm>
            <a:off x="4267200" y="5257800"/>
            <a:ext cx="3962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050" name="Text Box 186"/>
          <p:cNvSpPr txBox="1">
            <a:spLocks noChangeArrowheads="1"/>
          </p:cNvSpPr>
          <p:nvPr/>
        </p:nvSpPr>
        <p:spPr bwMode="auto">
          <a:xfrm>
            <a:off x="914400" y="685800"/>
            <a:ext cx="73914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 b="1">
                <a:solidFill>
                  <a:srgbClr val="0000FF"/>
                </a:solidFill>
              </a:rPr>
              <a:t>Mỗi nhân vật có những phẩm chất gì tiêu biểu cho nữ tính và nam tính ?</a:t>
            </a:r>
          </a:p>
        </p:txBody>
      </p:sp>
      <p:sp>
        <p:nvSpPr>
          <p:cNvPr id="37051" name="AutoShape 187"/>
          <p:cNvSpPr>
            <a:spLocks noChangeArrowheads="1"/>
          </p:cNvSpPr>
          <p:nvPr/>
        </p:nvSpPr>
        <p:spPr bwMode="auto">
          <a:xfrm rot="1539524">
            <a:off x="128588" y="2338388"/>
            <a:ext cx="4419600" cy="4038600"/>
          </a:xfrm>
          <a:prstGeom prst="irregularSeal2">
            <a:avLst/>
          </a:prstGeom>
          <a:solidFill>
            <a:srgbClr val="F4FAA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052" name="Text Box 188"/>
          <p:cNvSpPr txBox="1">
            <a:spLocks noChangeArrowheads="1"/>
          </p:cNvSpPr>
          <p:nvPr/>
        </p:nvSpPr>
        <p:spPr bwMode="auto">
          <a:xfrm>
            <a:off x="1066800" y="3573463"/>
            <a:ext cx="28575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</a:rPr>
              <a:t>Ma-ri-ô rất giàu nam tính: kín </a:t>
            </a:r>
            <a:r>
              <a:rPr lang="vi-VN" sz="2400" b="1">
                <a:solidFill>
                  <a:srgbClr val="FF0000"/>
                </a:solidFill>
              </a:rPr>
              <a:t>đ</a:t>
            </a:r>
            <a:r>
              <a:rPr lang="en-US" sz="2400" b="1">
                <a:solidFill>
                  <a:srgbClr val="FF0000"/>
                </a:solidFill>
              </a:rPr>
              <a:t>áo, quyết </a:t>
            </a:r>
            <a:r>
              <a:rPr lang="vi-VN" sz="2400" b="1">
                <a:solidFill>
                  <a:srgbClr val="FF0000"/>
                </a:solidFill>
              </a:rPr>
              <a:t>đ</a:t>
            </a:r>
            <a:r>
              <a:rPr lang="en-US" sz="2400" b="1">
                <a:solidFill>
                  <a:srgbClr val="FF0000"/>
                </a:solidFill>
              </a:rPr>
              <a:t>oán, mạnh mẽ, cao th</a:t>
            </a:r>
            <a:r>
              <a:rPr lang="vi-VN" sz="2400" b="1">
                <a:solidFill>
                  <a:srgbClr val="FF0000"/>
                </a:solidFill>
              </a:rPr>
              <a:t>ư</a:t>
            </a:r>
            <a:r>
              <a:rPr lang="en-US" sz="2400" b="1">
                <a:solidFill>
                  <a:srgbClr val="FF0000"/>
                </a:solidFill>
              </a:rPr>
              <a:t>ợng.</a:t>
            </a:r>
          </a:p>
        </p:txBody>
      </p:sp>
      <p:sp>
        <p:nvSpPr>
          <p:cNvPr id="37053" name="AutoShape 189"/>
          <p:cNvSpPr>
            <a:spLocks noChangeArrowheads="1"/>
          </p:cNvSpPr>
          <p:nvPr/>
        </p:nvSpPr>
        <p:spPr bwMode="auto">
          <a:xfrm>
            <a:off x="3962400" y="2362200"/>
            <a:ext cx="4800600" cy="4176713"/>
          </a:xfrm>
          <a:prstGeom prst="irregularSeal1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054" name="Text Box 190"/>
          <p:cNvSpPr txBox="1">
            <a:spLocks noChangeArrowheads="1"/>
          </p:cNvSpPr>
          <p:nvPr/>
        </p:nvSpPr>
        <p:spPr bwMode="auto">
          <a:xfrm>
            <a:off x="5181600" y="3581400"/>
            <a:ext cx="28956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Giu-li-ét-ta dịu dàng, ân cần </a:t>
            </a:r>
            <a:r>
              <a:rPr lang="vi-VN" sz="2400" b="1">
                <a:solidFill>
                  <a:srgbClr val="0000FF"/>
                </a:solidFill>
              </a:rPr>
              <a:t>đ</a:t>
            </a:r>
            <a:r>
              <a:rPr lang="en-US" sz="2400" b="1">
                <a:solidFill>
                  <a:srgbClr val="0000FF"/>
                </a:solidFill>
              </a:rPr>
              <a:t>ầy nữ tính, khi giúp bạn bị</a:t>
            </a:r>
            <a:r>
              <a:rPr lang="en-US" sz="2400" b="1"/>
              <a:t> </a:t>
            </a:r>
            <a:r>
              <a:rPr lang="en-US" sz="2400" b="1">
                <a:solidFill>
                  <a:srgbClr val="0000FF"/>
                </a:solidFill>
              </a:rPr>
              <a:t>th</a:t>
            </a:r>
            <a:r>
              <a:rPr lang="vi-VN" sz="2400" b="1">
                <a:solidFill>
                  <a:srgbClr val="0000FF"/>
                </a:solidFill>
              </a:rPr>
              <a:t>ươ</a:t>
            </a:r>
            <a:r>
              <a:rPr lang="en-US" sz="2400" b="1">
                <a:solidFill>
                  <a:srgbClr val="0000FF"/>
                </a:solidFill>
              </a:rPr>
              <a:t>ng.</a:t>
            </a:r>
          </a:p>
        </p:txBody>
      </p:sp>
      <p:sp>
        <p:nvSpPr>
          <p:cNvPr id="16393" name="Text Box 191"/>
          <p:cNvSpPr txBox="1">
            <a:spLocks noChangeArrowheads="1"/>
          </p:cNvSpPr>
          <p:nvPr/>
        </p:nvSpPr>
        <p:spPr bwMode="auto">
          <a:xfrm>
            <a:off x="2590800" y="381000"/>
            <a:ext cx="4464050" cy="106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b="1" u="sng">
                <a:solidFill>
                  <a:schemeClr val="bg1"/>
                </a:solidFill>
              </a:rPr>
              <a:t>LUYỆN TỪ VÀ CÂU</a:t>
            </a:r>
          </a:p>
          <a:p>
            <a:pPr algn="ctr" eaLnBrk="0" hangingPunct="0"/>
            <a:r>
              <a:rPr lang="en-US" b="1">
                <a:solidFill>
                  <a:schemeClr val="bg1"/>
                </a:solidFill>
              </a:rPr>
              <a:t>MỞ RỘNG VỐN TỪ : NAM VÀ NỮ</a:t>
            </a:r>
          </a:p>
          <a:p>
            <a:pPr algn="ctr" eaLnBrk="0" hangingPunct="0">
              <a:spcBef>
                <a:spcPct val="50000"/>
              </a:spcBef>
            </a:pPr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7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7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7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37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37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050" grpId="0"/>
      <p:bldP spid="37051" grpId="0" animBg="1"/>
      <p:bldP spid="37052" grpId="0"/>
      <p:bldP spid="37053" grpId="0" animBg="1"/>
      <p:bldP spid="3705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6"/>
          <p:cNvSpPr>
            <a:spLocks noChangeArrowheads="1"/>
          </p:cNvSpPr>
          <p:nvPr/>
        </p:nvSpPr>
        <p:spPr bwMode="auto">
          <a:xfrm>
            <a:off x="0" y="0"/>
            <a:ext cx="9144000" cy="381000"/>
          </a:xfrm>
          <a:prstGeom prst="rect">
            <a:avLst/>
          </a:prstGeom>
          <a:gradFill rotWithShape="1">
            <a:gsLst>
              <a:gs pos="0">
                <a:srgbClr val="3366FF"/>
              </a:gs>
              <a:gs pos="12500">
                <a:srgbClr val="01A78F"/>
              </a:gs>
              <a:gs pos="25000">
                <a:srgbClr val="FFFF00"/>
              </a:gs>
              <a:gs pos="37500">
                <a:srgbClr val="FF6633"/>
              </a:gs>
              <a:gs pos="50000">
                <a:srgbClr val="FF3399"/>
              </a:gs>
              <a:gs pos="62500">
                <a:srgbClr val="FF6633"/>
              </a:gs>
              <a:gs pos="75000">
                <a:srgbClr val="FFFF00"/>
              </a:gs>
              <a:gs pos="87500">
                <a:srgbClr val="01A78F"/>
              </a:gs>
              <a:gs pos="100000">
                <a:srgbClr val="3366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1" name="Rectangle 7"/>
          <p:cNvSpPr>
            <a:spLocks noChangeArrowheads="1"/>
          </p:cNvSpPr>
          <p:nvPr/>
        </p:nvSpPr>
        <p:spPr bwMode="auto">
          <a:xfrm>
            <a:off x="0" y="6477000"/>
            <a:ext cx="9144000" cy="381000"/>
          </a:xfrm>
          <a:prstGeom prst="rect">
            <a:avLst/>
          </a:prstGeom>
          <a:gradFill rotWithShape="1">
            <a:gsLst>
              <a:gs pos="0">
                <a:srgbClr val="3366FF"/>
              </a:gs>
              <a:gs pos="12500">
                <a:srgbClr val="01A78F"/>
              </a:gs>
              <a:gs pos="25000">
                <a:srgbClr val="FFFF00"/>
              </a:gs>
              <a:gs pos="37500">
                <a:srgbClr val="FF6633"/>
              </a:gs>
              <a:gs pos="50000">
                <a:srgbClr val="FF3399"/>
              </a:gs>
              <a:gs pos="62500">
                <a:srgbClr val="FF6633"/>
              </a:gs>
              <a:gs pos="75000">
                <a:srgbClr val="FFFF00"/>
              </a:gs>
              <a:gs pos="87500">
                <a:srgbClr val="01A78F"/>
              </a:gs>
              <a:gs pos="100000">
                <a:srgbClr val="3366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2" name="Rectangle 8"/>
          <p:cNvSpPr>
            <a:spLocks noChangeArrowheads="1"/>
          </p:cNvSpPr>
          <p:nvPr/>
        </p:nvSpPr>
        <p:spPr bwMode="auto">
          <a:xfrm rot="-5400000">
            <a:off x="5524500" y="3238500"/>
            <a:ext cx="6858000" cy="381000"/>
          </a:xfrm>
          <a:prstGeom prst="rect">
            <a:avLst/>
          </a:prstGeom>
          <a:gradFill rotWithShape="1">
            <a:gsLst>
              <a:gs pos="0">
                <a:srgbClr val="3366FF"/>
              </a:gs>
              <a:gs pos="12500">
                <a:srgbClr val="01A78F"/>
              </a:gs>
              <a:gs pos="25000">
                <a:srgbClr val="FFFF00"/>
              </a:gs>
              <a:gs pos="37500">
                <a:srgbClr val="FF6633"/>
              </a:gs>
              <a:gs pos="50000">
                <a:srgbClr val="FF3399"/>
              </a:gs>
              <a:gs pos="62500">
                <a:srgbClr val="FF6633"/>
              </a:gs>
              <a:gs pos="75000">
                <a:srgbClr val="FFFF00"/>
              </a:gs>
              <a:gs pos="87500">
                <a:srgbClr val="01A78F"/>
              </a:gs>
              <a:gs pos="100000">
                <a:srgbClr val="3366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3" name="Rectangle 9"/>
          <p:cNvSpPr>
            <a:spLocks noChangeArrowheads="1"/>
          </p:cNvSpPr>
          <p:nvPr/>
        </p:nvSpPr>
        <p:spPr bwMode="auto">
          <a:xfrm rot="5400000">
            <a:off x="-3238500" y="3238500"/>
            <a:ext cx="6858000" cy="381000"/>
          </a:xfrm>
          <a:prstGeom prst="rect">
            <a:avLst/>
          </a:prstGeom>
          <a:gradFill rotWithShape="1">
            <a:gsLst>
              <a:gs pos="0">
                <a:srgbClr val="3366FF"/>
              </a:gs>
              <a:gs pos="12500">
                <a:srgbClr val="01A78F"/>
              </a:gs>
              <a:gs pos="25000">
                <a:srgbClr val="FFFF00"/>
              </a:gs>
              <a:gs pos="37500">
                <a:srgbClr val="FF6633"/>
              </a:gs>
              <a:gs pos="50000">
                <a:srgbClr val="FF3399"/>
              </a:gs>
              <a:gs pos="62500">
                <a:srgbClr val="FF6633"/>
              </a:gs>
              <a:gs pos="75000">
                <a:srgbClr val="FFFF00"/>
              </a:gs>
              <a:gs pos="87500">
                <a:srgbClr val="01A78F"/>
              </a:gs>
              <a:gs pos="100000">
                <a:srgbClr val="3366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5244" name="Rectangle 12"/>
          <p:cNvSpPr>
            <a:spLocks noChangeArrowheads="1"/>
          </p:cNvSpPr>
          <p:nvPr/>
        </p:nvSpPr>
        <p:spPr bwMode="auto">
          <a:xfrm>
            <a:off x="381000" y="457200"/>
            <a:ext cx="83058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u="sng">
                <a:solidFill>
                  <a:srgbClr val="0000FF"/>
                </a:solidFill>
              </a:rPr>
              <a:t>Phẩm chất chung của  Giu-li-ét-ta và Ma-ri-ô là:</a:t>
            </a:r>
            <a:r>
              <a:rPr lang="en-US" sz="2800">
                <a:solidFill>
                  <a:srgbClr val="0000FF"/>
                </a:solidFill>
              </a:rPr>
              <a:t> Cả hai đều giàu tình cảm, biết quan tâm tới người khác</a:t>
            </a:r>
          </a:p>
        </p:txBody>
      </p:sp>
      <p:sp>
        <p:nvSpPr>
          <p:cNvPr id="95249" name="Rectangle 17"/>
          <p:cNvSpPr>
            <a:spLocks noChangeArrowheads="1"/>
          </p:cNvSpPr>
          <p:nvPr/>
        </p:nvSpPr>
        <p:spPr bwMode="auto">
          <a:xfrm>
            <a:off x="609600" y="1752600"/>
            <a:ext cx="80772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0000FF"/>
                </a:solidFill>
              </a:rPr>
              <a:t>Mỗi nhân vật có những phẩm chất tiêu biểu cho nữ tính và nam tính</a:t>
            </a:r>
          </a:p>
        </p:txBody>
      </p:sp>
      <p:sp>
        <p:nvSpPr>
          <p:cNvPr id="95250" name="AutoShape 18"/>
          <p:cNvSpPr>
            <a:spLocks noChangeArrowheads="1"/>
          </p:cNvSpPr>
          <p:nvPr/>
        </p:nvSpPr>
        <p:spPr bwMode="auto">
          <a:xfrm rot="1539524">
            <a:off x="128588" y="2338388"/>
            <a:ext cx="4419600" cy="4038600"/>
          </a:xfrm>
          <a:prstGeom prst="irregularSeal2">
            <a:avLst/>
          </a:prstGeom>
          <a:solidFill>
            <a:srgbClr val="F4FAA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5251" name="Text Box 19"/>
          <p:cNvSpPr txBox="1">
            <a:spLocks noChangeArrowheads="1"/>
          </p:cNvSpPr>
          <p:nvPr/>
        </p:nvSpPr>
        <p:spPr bwMode="auto">
          <a:xfrm>
            <a:off x="1066800" y="3573463"/>
            <a:ext cx="28575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</a:rPr>
              <a:t>Ma-ri-ô rất giàu nam tính: kín </a:t>
            </a:r>
            <a:r>
              <a:rPr lang="vi-VN" sz="2400" b="1">
                <a:solidFill>
                  <a:srgbClr val="FF0000"/>
                </a:solidFill>
              </a:rPr>
              <a:t>đ</a:t>
            </a:r>
            <a:r>
              <a:rPr lang="en-US" sz="2400" b="1">
                <a:solidFill>
                  <a:srgbClr val="FF0000"/>
                </a:solidFill>
              </a:rPr>
              <a:t>áo, quyết </a:t>
            </a:r>
            <a:r>
              <a:rPr lang="vi-VN" sz="2400" b="1">
                <a:solidFill>
                  <a:srgbClr val="FF0000"/>
                </a:solidFill>
              </a:rPr>
              <a:t>đ</a:t>
            </a:r>
            <a:r>
              <a:rPr lang="en-US" sz="2400" b="1">
                <a:solidFill>
                  <a:srgbClr val="FF0000"/>
                </a:solidFill>
              </a:rPr>
              <a:t>oán, mạnh mẽ, cao th</a:t>
            </a:r>
            <a:r>
              <a:rPr lang="vi-VN" sz="2400" b="1">
                <a:solidFill>
                  <a:srgbClr val="FF0000"/>
                </a:solidFill>
              </a:rPr>
              <a:t>ư</a:t>
            </a:r>
            <a:r>
              <a:rPr lang="en-US" sz="2400" b="1">
                <a:solidFill>
                  <a:srgbClr val="FF0000"/>
                </a:solidFill>
              </a:rPr>
              <a:t>ợng.</a:t>
            </a:r>
          </a:p>
        </p:txBody>
      </p:sp>
      <p:sp>
        <p:nvSpPr>
          <p:cNvPr id="95252" name="AutoShape 20"/>
          <p:cNvSpPr>
            <a:spLocks noChangeArrowheads="1"/>
          </p:cNvSpPr>
          <p:nvPr/>
        </p:nvSpPr>
        <p:spPr bwMode="auto">
          <a:xfrm>
            <a:off x="3962400" y="2362200"/>
            <a:ext cx="4800600" cy="4176713"/>
          </a:xfrm>
          <a:prstGeom prst="irregularSeal1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5253" name="Text Box 21"/>
          <p:cNvSpPr txBox="1">
            <a:spLocks noChangeArrowheads="1"/>
          </p:cNvSpPr>
          <p:nvPr/>
        </p:nvSpPr>
        <p:spPr bwMode="auto">
          <a:xfrm>
            <a:off x="5181600" y="3581400"/>
            <a:ext cx="28956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Giu-li-ét-ta dịu dàng, ân cần </a:t>
            </a:r>
            <a:r>
              <a:rPr lang="vi-VN" sz="2400" b="1">
                <a:solidFill>
                  <a:srgbClr val="0000FF"/>
                </a:solidFill>
              </a:rPr>
              <a:t>đ</a:t>
            </a:r>
            <a:r>
              <a:rPr lang="en-US" sz="2400" b="1">
                <a:solidFill>
                  <a:srgbClr val="0000FF"/>
                </a:solidFill>
              </a:rPr>
              <a:t>ầy nữ tính, khi giúp bạn bị</a:t>
            </a:r>
            <a:r>
              <a:rPr lang="en-US" sz="2400" b="1"/>
              <a:t> </a:t>
            </a:r>
            <a:r>
              <a:rPr lang="en-US" sz="2400" b="1">
                <a:solidFill>
                  <a:srgbClr val="0000FF"/>
                </a:solidFill>
              </a:rPr>
              <a:t>th</a:t>
            </a:r>
            <a:r>
              <a:rPr lang="vi-VN" sz="2400" b="1">
                <a:solidFill>
                  <a:srgbClr val="0000FF"/>
                </a:solidFill>
              </a:rPr>
              <a:t>ươ</a:t>
            </a:r>
            <a:r>
              <a:rPr lang="en-US" sz="2400" b="1">
                <a:solidFill>
                  <a:srgbClr val="0000FF"/>
                </a:solidFill>
              </a:rPr>
              <a:t>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5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5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5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95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95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95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95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95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49" grpId="0"/>
      <p:bldP spid="95250" grpId="0" animBg="1"/>
      <p:bldP spid="95251" grpId="0"/>
      <p:bldP spid="95252" grpId="0" animBg="1"/>
      <p:bldP spid="9525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9" descr="photo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6172200"/>
            <a:ext cx="5943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8" name="Text Box 18"/>
          <p:cNvSpPr txBox="1">
            <a:spLocks noChangeArrowheads="1"/>
          </p:cNvSpPr>
          <p:nvPr/>
        </p:nvSpPr>
        <p:spPr bwMode="auto">
          <a:xfrm>
            <a:off x="3505200" y="762000"/>
            <a:ext cx="2743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 u="sng">
                <a:solidFill>
                  <a:srgbClr val="D60093"/>
                </a:solidFill>
              </a:rPr>
              <a:t>Bài cũ</a:t>
            </a:r>
            <a:r>
              <a:rPr lang="en-US" sz="2800" b="1" u="sng">
                <a:solidFill>
                  <a:srgbClr val="D60093"/>
                </a:solidFill>
              </a:rPr>
              <a:t> </a:t>
            </a:r>
          </a:p>
        </p:txBody>
      </p:sp>
      <p:sp>
        <p:nvSpPr>
          <p:cNvPr id="10260" name="Rectangle 20"/>
          <p:cNvSpPr>
            <a:spLocks noChangeArrowheads="1"/>
          </p:cNvSpPr>
          <p:nvPr/>
        </p:nvSpPr>
        <p:spPr bwMode="auto">
          <a:xfrm>
            <a:off x="315913" y="3187700"/>
            <a:ext cx="8696325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3200">
                <a:solidFill>
                  <a:srgbClr val="FF0066"/>
                </a:solidFill>
              </a:rPr>
              <a:t>a/ Rủ bạn đi chơi với mình.</a:t>
            </a:r>
          </a:p>
          <a:p>
            <a:endParaRPr lang="en-US" sz="3200">
              <a:solidFill>
                <a:srgbClr val="FF0066"/>
              </a:solidFill>
            </a:endParaRPr>
          </a:p>
          <a:p>
            <a:r>
              <a:rPr lang="en-US" sz="3200">
                <a:solidFill>
                  <a:srgbClr val="FF0066"/>
                </a:solidFill>
              </a:rPr>
              <a:t>b/Thán phục trước chữ viết của bạn .</a:t>
            </a:r>
          </a:p>
          <a:p>
            <a:endParaRPr lang="en-US" sz="3200">
              <a:solidFill>
                <a:srgbClr val="FF0066"/>
              </a:solidFill>
            </a:endParaRPr>
          </a:p>
          <a:p>
            <a:r>
              <a:rPr lang="en-US" sz="3200">
                <a:solidFill>
                  <a:srgbClr val="FF0066"/>
                </a:solidFill>
              </a:rPr>
              <a:t>c/ Trả lời cho bạn biết kết quả bài thi của mình.</a:t>
            </a:r>
          </a:p>
        </p:txBody>
      </p:sp>
      <p:sp>
        <p:nvSpPr>
          <p:cNvPr id="3085" name="Rectangle 13"/>
          <p:cNvSpPr>
            <a:spLocks noChangeArrowheads="1"/>
          </p:cNvSpPr>
          <p:nvPr/>
        </p:nvSpPr>
        <p:spPr bwMode="auto">
          <a:xfrm>
            <a:off x="228600" y="1905000"/>
            <a:ext cx="8915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en-US" sz="3200">
                <a:solidFill>
                  <a:srgbClr val="0000FF"/>
                </a:solidFill>
              </a:rPr>
              <a:t>Đặt câu và dùng dấu câu cho thích hợp với mỗi nội dung sau : </a:t>
            </a:r>
          </a:p>
        </p:txBody>
      </p:sp>
      <p:pic>
        <p:nvPicPr>
          <p:cNvPr id="3078" name="Picture 12" descr="photo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0"/>
            <a:ext cx="464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8" grpId="0"/>
      <p:bldP spid="1026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8"/>
          <p:cNvSpPr>
            <a:spLocks noChangeArrowheads="1"/>
          </p:cNvSpPr>
          <p:nvPr/>
        </p:nvSpPr>
        <p:spPr bwMode="auto">
          <a:xfrm>
            <a:off x="0" y="838200"/>
            <a:ext cx="9144000" cy="344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3600" b="1">
                <a:solidFill>
                  <a:srgbClr val="0000FF"/>
                </a:solidFill>
              </a:rPr>
              <a:t>Ghi dấu chấm; dấu chấm hỏi; dấu chấm than vào ô trống</a:t>
            </a:r>
          </a:p>
          <a:p>
            <a:r>
              <a:rPr lang="en-US" sz="3600" b="1">
                <a:solidFill>
                  <a:srgbClr val="0000FF"/>
                </a:solidFill>
              </a:rPr>
              <a:t>      </a:t>
            </a:r>
            <a:r>
              <a:rPr lang="en-US" sz="2800" b="1">
                <a:solidFill>
                  <a:srgbClr val="FF0000"/>
                </a:solidFill>
              </a:rPr>
              <a:t>Dì Hạnh hỏi:</a:t>
            </a:r>
          </a:p>
          <a:p>
            <a:r>
              <a:rPr lang="en-US" sz="2800" b="1">
                <a:solidFill>
                  <a:srgbClr val="FF0000"/>
                </a:solidFill>
              </a:rPr>
              <a:t>      - Đặt tên bé là gì       (1)</a:t>
            </a:r>
          </a:p>
          <a:p>
            <a:r>
              <a:rPr lang="en-US" sz="2800" b="1">
                <a:solidFill>
                  <a:srgbClr val="FF0000"/>
                </a:solidFill>
              </a:rPr>
              <a:t>       Bố lúng túng: </a:t>
            </a:r>
          </a:p>
          <a:p>
            <a:r>
              <a:rPr lang="en-US" sz="2800" b="1">
                <a:solidFill>
                  <a:srgbClr val="FF0000"/>
                </a:solidFill>
              </a:rPr>
              <a:t>     -Không chuẩn bị tên con gái, gay quá         (2)</a:t>
            </a:r>
          </a:p>
          <a:p>
            <a:r>
              <a:rPr lang="en-US" sz="2800" b="1">
                <a:solidFill>
                  <a:srgbClr val="FF0000"/>
                </a:solidFill>
              </a:rPr>
              <a:t>      Mọi người cười ồ           (3)</a:t>
            </a:r>
          </a:p>
        </p:txBody>
      </p:sp>
      <p:pic>
        <p:nvPicPr>
          <p:cNvPr id="4099" name="Picture 10" descr="4737fa2d_blumen-pflanzen13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0" y="5105400"/>
            <a:ext cx="1524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Rectangle 6"/>
          <p:cNvSpPr>
            <a:spLocks noChangeArrowheads="1"/>
          </p:cNvSpPr>
          <p:nvPr/>
        </p:nvSpPr>
        <p:spPr bwMode="auto">
          <a:xfrm>
            <a:off x="3505200" y="2590800"/>
            <a:ext cx="533400" cy="457200"/>
          </a:xfrm>
          <a:prstGeom prst="rect">
            <a:avLst/>
          </a:prstGeom>
          <a:solidFill>
            <a:srgbClr val="FFFF99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1" name="Rectangle 7"/>
          <p:cNvSpPr>
            <a:spLocks noChangeArrowheads="1"/>
          </p:cNvSpPr>
          <p:nvPr/>
        </p:nvSpPr>
        <p:spPr bwMode="auto">
          <a:xfrm>
            <a:off x="7010400" y="3429000"/>
            <a:ext cx="533400" cy="457200"/>
          </a:xfrm>
          <a:prstGeom prst="rect">
            <a:avLst/>
          </a:prstGeom>
          <a:solidFill>
            <a:srgbClr val="FFFF99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2" name="Rectangle 8"/>
          <p:cNvSpPr>
            <a:spLocks noChangeArrowheads="1"/>
          </p:cNvSpPr>
          <p:nvPr/>
        </p:nvSpPr>
        <p:spPr bwMode="auto">
          <a:xfrm>
            <a:off x="3733800" y="3810000"/>
            <a:ext cx="457200" cy="533400"/>
          </a:xfrm>
          <a:prstGeom prst="rect">
            <a:avLst/>
          </a:prstGeom>
          <a:solidFill>
            <a:srgbClr val="FFFF99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3581400" y="2590800"/>
            <a:ext cx="369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0000FF"/>
                </a:solidFill>
              </a:rPr>
              <a:t>?</a:t>
            </a:r>
          </a:p>
        </p:txBody>
      </p:sp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7086600" y="3352800"/>
            <a:ext cx="4730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0000FF"/>
                </a:solidFill>
              </a:rPr>
              <a:t>!</a:t>
            </a:r>
          </a:p>
        </p:txBody>
      </p:sp>
      <p:sp>
        <p:nvSpPr>
          <p:cNvPr id="4107" name="Text Box 11"/>
          <p:cNvSpPr txBox="1">
            <a:spLocks noChangeArrowheads="1"/>
          </p:cNvSpPr>
          <p:nvPr/>
        </p:nvSpPr>
        <p:spPr bwMode="auto">
          <a:xfrm>
            <a:off x="3810000" y="3733800"/>
            <a:ext cx="381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0000FF"/>
                </a:solidFill>
              </a:rPr>
              <a:t>.</a:t>
            </a:r>
          </a:p>
        </p:txBody>
      </p:sp>
      <p:pic>
        <p:nvPicPr>
          <p:cNvPr id="2" name="Picture 12" descr="photo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6400800"/>
            <a:ext cx="464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304800" y="914400"/>
            <a:ext cx="8686800" cy="5245100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en-US" sz="2800" b="1">
                <a:solidFill>
                  <a:schemeClr val="accent2"/>
                </a:solidFill>
              </a:rPr>
              <a:t>Có người cho rằng</a:t>
            </a:r>
            <a:r>
              <a:rPr lang="en-US" sz="2800">
                <a:solidFill>
                  <a:srgbClr val="CC3399"/>
                </a:solidFill>
              </a:rPr>
              <a:t>:</a:t>
            </a:r>
          </a:p>
          <a:p>
            <a:pPr marL="742950" lvl="1" indent="-285750">
              <a:buFontTx/>
              <a:buAutoNum type="arabicPeriod"/>
            </a:pPr>
            <a:r>
              <a:rPr lang="en-US" sz="2800" b="1">
                <a:solidFill>
                  <a:srgbClr val="FF0000"/>
                </a:solidFill>
              </a:rPr>
              <a:t>Những phẩm chất quan trọng nhất của nam giới là</a:t>
            </a:r>
            <a:r>
              <a:rPr lang="en-US" sz="2800" b="1">
                <a:solidFill>
                  <a:schemeClr val="hlink"/>
                </a:solidFill>
              </a:rPr>
              <a:t>:</a:t>
            </a:r>
            <a:r>
              <a:rPr lang="en-US" sz="2800" b="1" u="sng">
                <a:solidFill>
                  <a:schemeClr val="accent2"/>
                </a:solidFill>
              </a:rPr>
              <a:t> </a:t>
            </a:r>
            <a:r>
              <a:rPr lang="en-US" sz="2800" b="1">
                <a:solidFill>
                  <a:srgbClr val="003366"/>
                </a:solidFill>
              </a:rPr>
              <a:t>dũng cảm, cao thượng, năng nổ, thích ứng được với mọi hoàn</a:t>
            </a:r>
            <a:r>
              <a:rPr lang="en-US" sz="2800">
                <a:solidFill>
                  <a:srgbClr val="003366"/>
                </a:solidFill>
              </a:rPr>
              <a:t> cảnh,</a:t>
            </a:r>
            <a:r>
              <a:rPr lang="en-US" sz="2800">
                <a:solidFill>
                  <a:srgbClr val="FF0000"/>
                </a:solidFill>
              </a:rPr>
              <a:t>còn</a:t>
            </a:r>
            <a:r>
              <a:rPr lang="en-US" sz="2800">
                <a:solidFill>
                  <a:srgbClr val="D60093"/>
                </a:solidFill>
              </a:rPr>
              <a:t> </a:t>
            </a:r>
            <a:r>
              <a:rPr lang="en-US" sz="2800">
                <a:solidFill>
                  <a:srgbClr val="FF0000"/>
                </a:solidFill>
              </a:rPr>
              <a:t>ở phụ nữ</a:t>
            </a:r>
            <a:r>
              <a:rPr lang="en-US" sz="2800" b="1">
                <a:solidFill>
                  <a:srgbClr val="FF0000"/>
                </a:solidFill>
              </a:rPr>
              <a:t>quan trọng nhất là</a:t>
            </a:r>
            <a:r>
              <a:rPr lang="en-US" sz="2800">
                <a:solidFill>
                  <a:srgbClr val="CC3399"/>
                </a:solidFill>
              </a:rPr>
              <a:t> </a:t>
            </a:r>
            <a:r>
              <a:rPr lang="en-US" sz="2800" b="1"/>
              <a:t>dịu dàng, khoan dung, cần mẫn và biết quan tâm tới mọi người</a:t>
            </a:r>
            <a:r>
              <a:rPr lang="en-US" sz="2800" b="1">
                <a:solidFill>
                  <a:srgbClr val="CC3399"/>
                </a:solidFill>
              </a:rPr>
              <a:t>.</a:t>
            </a:r>
          </a:p>
          <a:p>
            <a:pPr marL="342900" indent="-342900"/>
            <a:r>
              <a:rPr lang="en-US" sz="2800">
                <a:solidFill>
                  <a:srgbClr val="CC3399"/>
                </a:solidFill>
              </a:rPr>
              <a:t>a) Em có đồng ý như vậy không?</a:t>
            </a:r>
          </a:p>
          <a:p>
            <a:pPr marL="342900" indent="-342900"/>
            <a:r>
              <a:rPr lang="en-US" sz="2800">
                <a:solidFill>
                  <a:srgbClr val="CC3399"/>
                </a:solidFill>
              </a:rPr>
              <a:t>b) Em thích phẩm chất nào nhất?</a:t>
            </a:r>
          </a:p>
          <a:p>
            <a:pPr marL="342900" indent="-342900"/>
            <a:r>
              <a:rPr lang="en-US" sz="2800">
                <a:solidFill>
                  <a:srgbClr val="CC3399"/>
                </a:solidFill>
              </a:rPr>
              <a:t>- Ở một bạn nam?</a:t>
            </a:r>
          </a:p>
          <a:p>
            <a:pPr marL="342900" indent="-342900"/>
            <a:r>
              <a:rPr lang="en-US" sz="2800">
                <a:solidFill>
                  <a:srgbClr val="CC3399"/>
                </a:solidFill>
              </a:rPr>
              <a:t>- Ở một bạn nữ?</a:t>
            </a:r>
          </a:p>
          <a:p>
            <a:pPr marL="342900" indent="-342900"/>
            <a:r>
              <a:rPr lang="en-US" sz="2800">
                <a:solidFill>
                  <a:srgbClr val="CC3399"/>
                </a:solidFill>
              </a:rPr>
              <a:t>c) Hãy giải thích nghĩa của từ ngữ chỉ phẩm chất mà em vừa chọn.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7" descr="1018272pyifbwc5d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3067050" y="5429250"/>
            <a:ext cx="76200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5784" name="Group 8"/>
          <p:cNvGraphicFramePr>
            <a:graphicFrameLocks noGrp="1"/>
          </p:cNvGraphicFramePr>
          <p:nvPr>
            <p:ph/>
          </p:nvPr>
        </p:nvGraphicFramePr>
        <p:xfrm>
          <a:off x="533400" y="457200"/>
          <a:ext cx="8229600" cy="5440363"/>
        </p:xfrm>
        <a:graphic>
          <a:graphicData uri="http://schemas.openxmlformats.org/drawingml/2006/table">
            <a:tbl>
              <a:tblPr/>
              <a:tblGrid>
                <a:gridCol w="4149725"/>
                <a:gridCol w="4079875"/>
              </a:tblGrid>
              <a:tr h="1538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  <a:cs typeface="Arial" charset="0"/>
                        </a:rPr>
                        <a:t>    Nhöõng phaåm chaát quan  trọng nhất cuûa nam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  <a:cs typeface="Arial" charset="0"/>
                        </a:rPr>
                        <a:t>  Nhöõng phaåm chaát quan trọng nhất cuûa nöõ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02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5796" name="Rectangle 20"/>
          <p:cNvSpPr>
            <a:spLocks noChangeArrowheads="1"/>
          </p:cNvSpPr>
          <p:nvPr/>
        </p:nvSpPr>
        <p:spPr bwMode="auto">
          <a:xfrm>
            <a:off x="1371600" y="2667000"/>
            <a:ext cx="3733800" cy="209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800">
                <a:solidFill>
                  <a:srgbClr val="FF0000"/>
                </a:solidFill>
              </a:rPr>
              <a:t>Dũng cảm </a:t>
            </a:r>
            <a:br>
              <a:rPr lang="en-US" sz="2800">
                <a:solidFill>
                  <a:srgbClr val="FF0000"/>
                </a:solidFill>
              </a:rPr>
            </a:br>
            <a:r>
              <a:rPr lang="en-US" sz="2800">
                <a:solidFill>
                  <a:srgbClr val="FF0000"/>
                </a:solidFill>
              </a:rPr>
              <a:t>Cao thượng </a:t>
            </a:r>
            <a:br>
              <a:rPr lang="en-US" sz="2800">
                <a:solidFill>
                  <a:srgbClr val="FF0000"/>
                </a:solidFill>
              </a:rPr>
            </a:br>
            <a:r>
              <a:rPr lang="en-US" sz="2800">
                <a:solidFill>
                  <a:srgbClr val="FF0000"/>
                </a:solidFill>
              </a:rPr>
              <a:t>Năng nổ</a:t>
            </a:r>
            <a:br>
              <a:rPr lang="en-US" sz="2800">
                <a:solidFill>
                  <a:srgbClr val="FF0000"/>
                </a:solidFill>
              </a:rPr>
            </a:br>
            <a:r>
              <a:rPr lang="en-US" sz="2800">
                <a:solidFill>
                  <a:srgbClr val="FF0000"/>
                </a:solidFill>
              </a:rPr>
              <a:t>Thích ứng được với mọi hoàn</a:t>
            </a:r>
            <a:r>
              <a:rPr lang="en-US" sz="2000">
                <a:solidFill>
                  <a:srgbClr val="FF0000"/>
                </a:solidFill>
              </a:rPr>
              <a:t> </a:t>
            </a:r>
            <a:r>
              <a:rPr lang="en-US" sz="2800">
                <a:solidFill>
                  <a:srgbClr val="FF0000"/>
                </a:solidFill>
              </a:rPr>
              <a:t>cảnh.</a:t>
            </a:r>
            <a:br>
              <a:rPr lang="en-US" sz="2800">
                <a:solidFill>
                  <a:srgbClr val="FF0000"/>
                </a:solidFill>
              </a:rPr>
            </a:br>
            <a:endParaRPr lang="en-US" sz="2800">
              <a:solidFill>
                <a:srgbClr val="FF0000"/>
              </a:solidFill>
            </a:endParaRPr>
          </a:p>
        </p:txBody>
      </p:sp>
      <p:sp>
        <p:nvSpPr>
          <p:cNvPr id="75797" name="Rectangle 21"/>
          <p:cNvSpPr>
            <a:spLocks noChangeArrowheads="1"/>
          </p:cNvSpPr>
          <p:nvPr/>
        </p:nvSpPr>
        <p:spPr bwMode="auto">
          <a:xfrm>
            <a:off x="5486400" y="2362200"/>
            <a:ext cx="3429000" cy="240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800">
                <a:solidFill>
                  <a:srgbClr val="0000FF"/>
                </a:solidFill>
              </a:rPr>
              <a:t>Dịu dàng</a:t>
            </a:r>
            <a:br>
              <a:rPr lang="en-US" sz="2800">
                <a:solidFill>
                  <a:srgbClr val="0000FF"/>
                </a:solidFill>
              </a:rPr>
            </a:br>
            <a:r>
              <a:rPr lang="en-US" sz="2800">
                <a:solidFill>
                  <a:srgbClr val="0000FF"/>
                </a:solidFill>
              </a:rPr>
              <a:t>Khoan dung </a:t>
            </a:r>
            <a:br>
              <a:rPr lang="en-US" sz="2800">
                <a:solidFill>
                  <a:srgbClr val="0000FF"/>
                </a:solidFill>
              </a:rPr>
            </a:br>
            <a:r>
              <a:rPr lang="en-US" sz="2800">
                <a:solidFill>
                  <a:srgbClr val="0000FF"/>
                </a:solidFill>
              </a:rPr>
              <a:t>Cần mẫn  </a:t>
            </a:r>
            <a:br>
              <a:rPr lang="en-US" sz="2800">
                <a:solidFill>
                  <a:srgbClr val="0000FF"/>
                </a:solidFill>
              </a:rPr>
            </a:br>
            <a:r>
              <a:rPr lang="en-US" sz="2800">
                <a:solidFill>
                  <a:srgbClr val="0000FF"/>
                </a:solidFill>
              </a:rPr>
              <a:t>Biết quan tâm đến mọi</a:t>
            </a:r>
            <a:r>
              <a:rPr lang="en-US" sz="2000">
                <a:solidFill>
                  <a:srgbClr val="0000FF"/>
                </a:solidFill>
              </a:rPr>
              <a:t> </a:t>
            </a:r>
            <a:r>
              <a:rPr lang="en-US" sz="2800">
                <a:solidFill>
                  <a:srgbClr val="0000FF"/>
                </a:solidFill>
              </a:rPr>
              <a:t>người.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5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5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5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75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75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96" grpId="0"/>
      <p:bldP spid="7579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7"/>
          <p:cNvSpPr txBox="1">
            <a:spLocks noChangeArrowheads="1"/>
          </p:cNvSpPr>
          <p:nvPr/>
        </p:nvSpPr>
        <p:spPr bwMode="auto">
          <a:xfrm>
            <a:off x="0" y="1371600"/>
            <a:ext cx="7391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Gan dạ không sợ nguy hiểm gian khổ là……………</a:t>
            </a:r>
          </a:p>
        </p:txBody>
      </p:sp>
      <p:sp>
        <p:nvSpPr>
          <p:cNvPr id="7171" name="Text Box 9"/>
          <p:cNvSpPr txBox="1">
            <a:spLocks noChangeArrowheads="1"/>
          </p:cNvSpPr>
          <p:nvPr/>
        </p:nvSpPr>
        <p:spPr bwMode="auto">
          <a:xfrm>
            <a:off x="0" y="1981200"/>
            <a:ext cx="8763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Cao cả, v</a:t>
            </a:r>
            <a:r>
              <a:rPr lang="vi-VN" sz="2400" b="1">
                <a:solidFill>
                  <a:srgbClr val="0000FF"/>
                </a:solidFill>
              </a:rPr>
              <a:t>ư</a:t>
            </a:r>
            <a:r>
              <a:rPr lang="en-US" sz="2400" b="1">
                <a:solidFill>
                  <a:srgbClr val="0000FF"/>
                </a:solidFill>
              </a:rPr>
              <a:t>ợt lên </a:t>
            </a:r>
            <a:r>
              <a:rPr lang="en-US" sz="2400" b="1" i="1">
                <a:solidFill>
                  <a:srgbClr val="0000FF"/>
                </a:solidFill>
              </a:rPr>
              <a:t>nhữn</a:t>
            </a:r>
            <a:r>
              <a:rPr lang="en-US" sz="2400" b="1">
                <a:solidFill>
                  <a:srgbClr val="0000FF"/>
                </a:solidFill>
              </a:rPr>
              <a:t>g tầm th</a:t>
            </a:r>
            <a:r>
              <a:rPr lang="vi-VN" sz="2400" b="1">
                <a:solidFill>
                  <a:srgbClr val="0000FF"/>
                </a:solidFill>
              </a:rPr>
              <a:t>ư</a:t>
            </a:r>
            <a:r>
              <a:rPr lang="en-US" sz="2400" b="1">
                <a:solidFill>
                  <a:srgbClr val="0000FF"/>
                </a:solidFill>
              </a:rPr>
              <a:t>ờng nhỏ nhen</a:t>
            </a:r>
            <a:r>
              <a:rPr lang="en-US" sz="2400" b="1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>
                <a:solidFill>
                  <a:srgbClr val="0000FF"/>
                </a:solidFill>
              </a:rPr>
              <a:t>là…………..</a:t>
            </a:r>
          </a:p>
        </p:txBody>
      </p:sp>
      <p:sp>
        <p:nvSpPr>
          <p:cNvPr id="7172" name="Text Box 10"/>
          <p:cNvSpPr txBox="1">
            <a:spLocks noChangeArrowheads="1"/>
          </p:cNvSpPr>
          <p:nvPr/>
        </p:nvSpPr>
        <p:spPr bwMode="auto">
          <a:xfrm>
            <a:off x="0" y="2667000"/>
            <a:ext cx="8991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Êm ái, nhẹ nhàng, gây cảm giác dễ chịu </a:t>
            </a:r>
            <a:r>
              <a:rPr lang="en-US" sz="2400" b="1" i="1">
                <a:solidFill>
                  <a:srgbClr val="0000FF"/>
                </a:solidFill>
              </a:rPr>
              <a:t>là ………………</a:t>
            </a:r>
          </a:p>
        </p:txBody>
      </p:sp>
      <p:sp>
        <p:nvSpPr>
          <p:cNvPr id="7173" name="Text Box 11"/>
          <p:cNvSpPr txBox="1">
            <a:spLocks noChangeArrowheads="1"/>
          </p:cNvSpPr>
          <p:nvPr/>
        </p:nvSpPr>
        <p:spPr bwMode="auto">
          <a:xfrm>
            <a:off x="0" y="3352800"/>
            <a:ext cx="8915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Rộng l</a:t>
            </a:r>
            <a:r>
              <a:rPr lang="vi-VN" sz="2400" b="1">
                <a:solidFill>
                  <a:srgbClr val="0000FF"/>
                </a:solidFill>
              </a:rPr>
              <a:t>ư</a:t>
            </a:r>
            <a:r>
              <a:rPr lang="en-US" sz="2400" b="1">
                <a:solidFill>
                  <a:srgbClr val="0000FF"/>
                </a:solidFill>
              </a:rPr>
              <a:t>ợng, tha thứ cho ng</a:t>
            </a:r>
            <a:r>
              <a:rPr lang="vi-VN" sz="2400" b="1">
                <a:solidFill>
                  <a:srgbClr val="0000FF"/>
                </a:solidFill>
              </a:rPr>
              <a:t>ư</a:t>
            </a:r>
            <a:r>
              <a:rPr lang="en-US" sz="2400" b="1">
                <a:solidFill>
                  <a:srgbClr val="0000FF"/>
                </a:solidFill>
              </a:rPr>
              <a:t>ời có lỗi lầm là ……….</a:t>
            </a:r>
          </a:p>
        </p:txBody>
      </p:sp>
      <p:sp>
        <p:nvSpPr>
          <p:cNvPr id="7174" name="Text Box 12"/>
          <p:cNvSpPr txBox="1">
            <a:spLocks noChangeArrowheads="1"/>
          </p:cNvSpPr>
          <p:nvPr/>
        </p:nvSpPr>
        <p:spPr bwMode="auto">
          <a:xfrm>
            <a:off x="0" y="4191000"/>
            <a:ext cx="6477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Siêng n</a:t>
            </a:r>
            <a:r>
              <a:rPr lang="vi-VN" sz="2400" b="1">
                <a:solidFill>
                  <a:srgbClr val="0000FF"/>
                </a:solidFill>
              </a:rPr>
              <a:t>ă</a:t>
            </a:r>
            <a:r>
              <a:rPr lang="en-US" sz="2400" b="1">
                <a:solidFill>
                  <a:srgbClr val="0000FF"/>
                </a:solidFill>
              </a:rPr>
              <a:t>ng và lanh lợi là ………………</a:t>
            </a:r>
          </a:p>
        </p:txBody>
      </p:sp>
      <p:sp>
        <p:nvSpPr>
          <p:cNvPr id="21512" name="Rectangle 8"/>
          <p:cNvSpPr>
            <a:spLocks noChangeArrowheads="1"/>
          </p:cNvSpPr>
          <p:nvPr/>
        </p:nvSpPr>
        <p:spPr bwMode="auto">
          <a:xfrm>
            <a:off x="6096000" y="1447800"/>
            <a:ext cx="1584325" cy="4318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600" b="1">
                <a:solidFill>
                  <a:srgbClr val="CC0000"/>
                </a:solidFill>
              </a:rPr>
              <a:t>DŨNG CẢM</a:t>
            </a:r>
          </a:p>
        </p:txBody>
      </p:sp>
      <p:sp>
        <p:nvSpPr>
          <p:cNvPr id="21517" name="Rectangle 13"/>
          <p:cNvSpPr>
            <a:spLocks noChangeArrowheads="1"/>
          </p:cNvSpPr>
          <p:nvPr/>
        </p:nvSpPr>
        <p:spPr bwMode="auto">
          <a:xfrm>
            <a:off x="7315200" y="1981200"/>
            <a:ext cx="1584325" cy="4318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600" b="1">
                <a:solidFill>
                  <a:srgbClr val="CC0000"/>
                </a:solidFill>
              </a:rPr>
              <a:t>CAO TH</a:t>
            </a:r>
            <a:r>
              <a:rPr lang="vi-VN" sz="1600" b="1">
                <a:solidFill>
                  <a:srgbClr val="CC0000"/>
                </a:solidFill>
              </a:rPr>
              <a:t>Ư</a:t>
            </a:r>
            <a:r>
              <a:rPr lang="en-US" sz="1600" b="1">
                <a:solidFill>
                  <a:srgbClr val="CC0000"/>
                </a:solidFill>
              </a:rPr>
              <a:t>ỢNG</a:t>
            </a:r>
          </a:p>
        </p:txBody>
      </p:sp>
      <p:sp>
        <p:nvSpPr>
          <p:cNvPr id="21518" name="Rectangle 14"/>
          <p:cNvSpPr>
            <a:spLocks noChangeArrowheads="1"/>
          </p:cNvSpPr>
          <p:nvPr/>
        </p:nvSpPr>
        <p:spPr bwMode="auto">
          <a:xfrm>
            <a:off x="6705600" y="2667000"/>
            <a:ext cx="1676400" cy="4318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600" b="1">
                <a:solidFill>
                  <a:srgbClr val="CC0000"/>
                </a:solidFill>
              </a:rPr>
              <a:t>DỊU DÀNG</a:t>
            </a:r>
          </a:p>
        </p:txBody>
      </p:sp>
      <p:sp>
        <p:nvSpPr>
          <p:cNvPr id="21519" name="Rectangle 15"/>
          <p:cNvSpPr>
            <a:spLocks noChangeArrowheads="1"/>
          </p:cNvSpPr>
          <p:nvPr/>
        </p:nvSpPr>
        <p:spPr bwMode="auto">
          <a:xfrm>
            <a:off x="6705600" y="3352800"/>
            <a:ext cx="1752600" cy="4318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600" b="1">
                <a:solidFill>
                  <a:srgbClr val="CC0000"/>
                </a:solidFill>
              </a:rPr>
              <a:t>KHOAN DUNG</a:t>
            </a:r>
          </a:p>
        </p:txBody>
      </p:sp>
      <p:sp>
        <p:nvSpPr>
          <p:cNvPr id="21520" name="Rectangle 16"/>
          <p:cNvSpPr>
            <a:spLocks noChangeArrowheads="1"/>
          </p:cNvSpPr>
          <p:nvPr/>
        </p:nvSpPr>
        <p:spPr bwMode="auto">
          <a:xfrm>
            <a:off x="4038600" y="4191000"/>
            <a:ext cx="1905000" cy="4318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600" b="1">
                <a:solidFill>
                  <a:srgbClr val="CC0000"/>
                </a:solidFill>
              </a:rPr>
              <a:t>CẦN MẪN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2" grpId="0" animBg="1"/>
      <p:bldP spid="21517" grpId="0" animBg="1"/>
      <p:bldP spid="21518" grpId="0" animBg="1"/>
      <p:bldP spid="21519" grpId="0" animBg="1"/>
      <p:bldP spid="215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Vietnam%20-girls-aodai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8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pic>
        <p:nvPicPr>
          <p:cNvPr id="41994" name="Thanh Thuy - Biet On Chi Vo Thi Sau_2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839200" y="6324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0323" fill="hold"/>
                                        <p:tgtEl>
                                          <p:spTgt spid="4199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99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8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1205</TotalTime>
  <Words>586</Words>
  <Application>Microsoft Office PowerPoint</Application>
  <PresentationFormat>On-screen Show (4:3)</PresentationFormat>
  <Paragraphs>55</Paragraphs>
  <Slides>16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VNI-Times</vt:lpstr>
      <vt:lpstr>Times New Roman</vt:lpstr>
      <vt:lpstr>Wingdings</vt:lpstr>
      <vt:lpstr>1_Default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Xuan Truong</dc:creator>
  <cp:lastModifiedBy>CSTeam</cp:lastModifiedBy>
  <cp:revision>238</cp:revision>
  <dcterms:created xsi:type="dcterms:W3CDTF">2010-04-05T11:35:20Z</dcterms:created>
  <dcterms:modified xsi:type="dcterms:W3CDTF">2016-06-30T03:28:44Z</dcterms:modified>
</cp:coreProperties>
</file>