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10" r:id="rId21"/>
    <p:sldId id="7608" r:id="rId22"/>
    <p:sldId id="7611" r:id="rId23"/>
    <p:sldId id="7612" r:id="rId24"/>
    <p:sldId id="7613" r:id="rId25"/>
    <p:sldId id="3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2" autoAdjust="0"/>
    <p:restoredTop sz="84761" autoAdjust="0"/>
  </p:normalViewPr>
  <p:slideViewPr>
    <p:cSldViewPr snapToGrid="0" showGuides="1">
      <p:cViewPr>
        <p:scale>
          <a:sx n="29" d="100"/>
          <a:sy n="29" d="100"/>
        </p:scale>
        <p:origin x="1444" y="484"/>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2022/2/23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p:txBody>
          <a:bodyPr/>
          <a:lstStyle/>
          <a:p>
            <a:fld id="{9CC68DE5-B4D3-4D65-AA79-156406646F5F}"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p:txBody>
          <a:bodyPr/>
          <a:lstStyle/>
          <a:p>
            <a:fld id="{9CC68DE5-B4D3-4D65-AA79-156406646F5F}"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p:txBody>
          <a:bodyPr/>
          <a:lstStyle/>
          <a:p>
            <a:fld id="{9CC68DE5-B4D3-4D65-AA79-156406646F5F}"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p:txBody>
          <a:bodyPr/>
          <a:lstStyle/>
          <a:p>
            <a:fld id="{9CC68DE5-B4D3-4D65-AA79-156406646F5F}"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p:txBody>
          <a:bodyPr/>
          <a:lstStyle/>
          <a:p>
            <a:fld id="{9CC68DE5-B4D3-4D65-AA79-156406646F5F}"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p:txBody>
          <a:bodyPr/>
          <a:lstStyle/>
          <a:p>
            <a:fld id="{9CC68DE5-B4D3-4D65-AA79-156406646F5F}" type="datetimeFigureOut">
              <a:rPr lang="zh-CN" altLang="en-US" smtClean="0"/>
              <a:t>2022/2/23</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p:txBody>
          <a:bodyPr/>
          <a:lstStyle/>
          <a:p>
            <a:fld id="{9CC68DE5-B4D3-4D65-AA79-156406646F5F}" type="datetimeFigureOut">
              <a:rPr lang="zh-CN" altLang="en-US" smtClean="0"/>
              <a:t>2022/2/23</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p:txBody>
          <a:bodyPr/>
          <a:lstStyle/>
          <a:p>
            <a:fld id="{9CC68DE5-B4D3-4D65-AA79-156406646F5F}" type="datetimeFigureOut">
              <a:rPr lang="zh-CN" altLang="en-US" smtClean="0"/>
              <a:t>2022/2/23</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p:txBody>
          <a:bodyPr/>
          <a:lstStyle/>
          <a:p>
            <a:fld id="{9CC68DE5-B4D3-4D65-AA79-156406646F5F}" type="datetimeFigureOut">
              <a:rPr lang="zh-CN" altLang="en-US" smtClean="0"/>
              <a:t>2022/2/23</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p:txBody>
          <a:bodyPr/>
          <a:lstStyle/>
          <a:p>
            <a:fld id="{9CC68DE5-B4D3-4D65-AA79-156406646F5F}" type="datetimeFigureOut">
              <a:rPr lang="zh-CN" altLang="en-US" smtClean="0"/>
              <a:t>2022/2/23</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p:txBody>
          <a:bodyPr/>
          <a:lstStyle/>
          <a:p>
            <a:fld id="{9CC68DE5-B4D3-4D65-AA79-156406646F5F}" type="datetimeFigureOut">
              <a:rPr lang="zh-CN" altLang="en-US" smtClean="0"/>
              <a:t>2022/2/23</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7.png"/><Relationship Id="rId5" Type="http://schemas.microsoft.com/office/2007/relationships/hdphoto" Target="../media/hdphoto1.wdp"/><Relationship Id="rId15" Type="http://schemas.openxmlformats.org/officeDocument/2006/relationships/image" Target="../media/image11.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43.jpeg"/><Relationship Id="rId3" Type="http://schemas.openxmlformats.org/officeDocument/2006/relationships/notesSlide" Target="../notesSlides/notesSlide12.xml"/><Relationship Id="rId7" Type="http://schemas.openxmlformats.org/officeDocument/2006/relationships/image" Target="../media/image17.png"/><Relationship Id="rId12"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0.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45.png"/><Relationship Id="rId1" Type="http://schemas.openxmlformats.org/officeDocument/2006/relationships/themeOverride" Target="../theme/themeOverride10.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6.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8.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0.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1.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2.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22.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3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8201070"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id="{3020B95D-033F-405A-A888-05AA3A8F227A}"/>
              </a:ext>
            </a:extLst>
          </p:cNvPr>
          <p:cNvSpPr txBox="1"/>
          <p:nvPr/>
        </p:nvSpPr>
        <p:spPr>
          <a:xfrm>
            <a:off x="2036336" y="2280561"/>
            <a:ext cx="5441244" cy="707886"/>
          </a:xfrm>
          <a:prstGeom prst="rect">
            <a:avLst/>
          </a:prstGeom>
          <a:noFill/>
        </p:spPr>
        <p:txBody>
          <a:bodyPr wrap="square" rtlCol="0">
            <a:spAutoFit/>
          </a:bodyPr>
          <a:lstStyle/>
          <a:p>
            <a:r>
              <a:rPr lang="en-US" altLang="zh-CN" sz="4000" b="1">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endParaRPr>
          </a:p>
        </p:txBody>
      </p:sp>
      <p:sp>
        <p:nvSpPr>
          <p:cNvPr id="2" name="TextBox 1">
            <a:extLst>
              <a:ext uri="{FF2B5EF4-FFF2-40B4-BE49-F238E27FC236}">
                <a16:creationId xmlns:a16="http://schemas.microsoft.com/office/drawing/2014/main" id="{B62EFEC7-18E0-4E84-A09A-4F5DA4B27EA6}"/>
              </a:ext>
            </a:extLst>
          </p:cNvPr>
          <p:cNvSpPr txBox="1"/>
          <p:nvPr/>
        </p:nvSpPr>
        <p:spPr>
          <a:xfrm>
            <a:off x="1426008" y="3090826"/>
            <a:ext cx="2802641" cy="1569660"/>
          </a:xfrm>
          <a:prstGeom prst="rect">
            <a:avLst/>
          </a:prstGeom>
          <a:noFill/>
        </p:spPr>
        <p:txBody>
          <a:bodyPr wrap="square" rtlCol="0">
            <a:spAutoFit/>
          </a:bodyPr>
          <a:lstStyle/>
          <a:p>
            <a:r>
              <a:rPr lang="en-US" sz="9600" b="1" spc="220">
                <a:solidFill>
                  <a:srgbClr val="B35C80"/>
                </a:solidFill>
                <a:latin typeface="UTM Billhead 1910" panose="02040603050506020204" pitchFamily="18" charset="0"/>
              </a:rPr>
              <a:t>Q</a:t>
            </a:r>
            <a:r>
              <a:rPr lang="en-US" sz="9600" b="1" spc="220">
                <a:solidFill>
                  <a:srgbClr val="51347B"/>
                </a:solidFill>
                <a:latin typeface="UTM Billhead 1910" panose="02040603050506020204" pitchFamily="18" charset="0"/>
              </a:rPr>
              <a:t>U</a:t>
            </a:r>
            <a:r>
              <a:rPr lang="en-US" sz="9600" b="1" spc="220">
                <a:solidFill>
                  <a:srgbClr val="FFC776"/>
                </a:solidFill>
                <a:latin typeface="UTM Billhead 1910" panose="02040603050506020204" pitchFamily="18" charset="0"/>
              </a:rPr>
              <a:t>Ã</a:t>
            </a:r>
            <a:r>
              <a:rPr lang="en-US" sz="9600" b="1" spc="220">
                <a:solidFill>
                  <a:srgbClr val="2CA349"/>
                </a:solidFill>
                <a:latin typeface="UTM Billhead 1910" panose="02040603050506020204" pitchFamily="18" charset="0"/>
              </a:rPr>
              <a:t>N</a:t>
            </a:r>
            <a:r>
              <a:rPr lang="en-US" sz="9600" b="1" spc="220">
                <a:solidFill>
                  <a:srgbClr val="90BF37"/>
                </a:solidFill>
                <a:latin typeface="UTM Billhead 1910" panose="02040603050506020204" pitchFamily="18" charset="0"/>
              </a:rPr>
              <a:t>G</a:t>
            </a:r>
          </a:p>
        </p:txBody>
      </p:sp>
      <p:sp>
        <p:nvSpPr>
          <p:cNvPr id="7" name="TextBox 6">
            <a:extLst>
              <a:ext uri="{FF2B5EF4-FFF2-40B4-BE49-F238E27FC236}">
                <a16:creationId xmlns:a16="http://schemas.microsoft.com/office/drawing/2014/main" id="{302432D5-B7F4-4386-8F29-835C4555F0C8}"/>
              </a:ext>
            </a:extLst>
          </p:cNvPr>
          <p:cNvSpPr txBox="1"/>
          <p:nvPr/>
        </p:nvSpPr>
        <p:spPr>
          <a:xfrm>
            <a:off x="4161190" y="3090826"/>
            <a:ext cx="3412111" cy="1569660"/>
          </a:xfrm>
          <a:prstGeom prst="rect">
            <a:avLst/>
          </a:prstGeom>
          <a:noFill/>
        </p:spPr>
        <p:txBody>
          <a:bodyPr wrap="square" rtlCol="0">
            <a:spAutoFit/>
          </a:bodyPr>
          <a:lstStyle/>
          <a:p>
            <a:r>
              <a:rPr lang="en-US" sz="9600" b="1" spc="220">
                <a:solidFill>
                  <a:srgbClr val="165083"/>
                </a:solidFill>
                <a:latin typeface="UTM Billhead 1910" panose="02040603050506020204" pitchFamily="18" charset="0"/>
              </a:rPr>
              <a:t>Đ</a:t>
            </a:r>
            <a:r>
              <a:rPr lang="en-US" sz="9600" b="1" spc="220">
                <a:solidFill>
                  <a:srgbClr val="B45C80"/>
                </a:solidFill>
                <a:latin typeface="UTM Billhead 1910" panose="02040603050506020204" pitchFamily="18" charset="0"/>
              </a:rPr>
              <a:t>Ư</a:t>
            </a:r>
            <a:r>
              <a:rPr lang="en-US" sz="9600" b="1" spc="220">
                <a:solidFill>
                  <a:srgbClr val="51347B"/>
                </a:solidFill>
                <a:latin typeface="UTM Billhead 1910" panose="02040603050506020204" pitchFamily="18" charset="0"/>
              </a:rPr>
              <a:t>Ờ</a:t>
            </a:r>
            <a:r>
              <a:rPr lang="en-US" sz="9600" b="1" spc="220">
                <a:solidFill>
                  <a:srgbClr val="FFC776"/>
                </a:solidFill>
                <a:latin typeface="UTM Billhead 1910" panose="02040603050506020204" pitchFamily="18" charset="0"/>
              </a:rPr>
              <a:t>N</a:t>
            </a:r>
            <a:r>
              <a:rPr lang="en-US" sz="9600" b="1" spc="220">
                <a:solidFill>
                  <a:srgbClr val="2CA349"/>
                </a:solidFill>
                <a:latin typeface="UTM Billhead 1910" panose="02040603050506020204" pitchFamily="18" charset="0"/>
              </a:rPr>
              <a:t>G</a:t>
            </a:r>
          </a:p>
        </p:txBody>
      </p:sp>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rotWithShape="1">
          <a:blip r:embed="rId6">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a16="http://schemas.microsoft.com/office/drawing/2014/main"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a16="http://schemas.microsoft.com/office/drawing/2014/main" id="{181CE2B2-BFA1-4153-BC8F-0AF10AF2DC85}"/>
              </a:ext>
            </a:extLst>
          </p:cNvPr>
          <p:cNvSpPr txBox="1"/>
          <p:nvPr/>
        </p:nvSpPr>
        <p:spPr>
          <a:xfrm>
            <a:off x="6917777" y="352001"/>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a16="http://schemas.microsoft.com/office/drawing/2014/main"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42,5 km</a:t>
            </a:r>
          </a:p>
        </p:txBody>
      </p:sp>
      <p:sp>
        <p:nvSpPr>
          <p:cNvPr id="36" name="TextBox 35">
            <a:extLst>
              <a:ext uri="{FF2B5EF4-FFF2-40B4-BE49-F238E27FC236}">
                <a16:creationId xmlns:a16="http://schemas.microsoft.com/office/drawing/2014/main"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Bài giải</a:t>
            </a:r>
          </a:p>
        </p:txBody>
      </p:sp>
      <p:sp>
        <p:nvSpPr>
          <p:cNvPr id="39" name="TextBox 38">
            <a:extLst>
              <a:ext uri="{FF2B5EF4-FFF2-40B4-BE49-F238E27FC236}">
                <a16:creationId xmlns:a16="http://schemas.microsoft.com/office/drawing/2014/main"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Quãng đường ô tô đi được trong 4 giờ là:</a:t>
            </a:r>
          </a:p>
        </p:txBody>
      </p:sp>
      <p:sp>
        <p:nvSpPr>
          <p:cNvPr id="40" name="TextBox 39">
            <a:extLst>
              <a:ext uri="{FF2B5EF4-FFF2-40B4-BE49-F238E27FC236}">
                <a16:creationId xmlns:a16="http://schemas.microsoft.com/office/drawing/2014/main" id="{A10BF2D6-F05F-4AE6-97DE-253AACBCFBAD}"/>
              </a:ext>
            </a:extLst>
          </p:cNvPr>
          <p:cNvSpPr txBox="1"/>
          <p:nvPr/>
        </p:nvSpPr>
        <p:spPr>
          <a:xfrm>
            <a:off x="6444947" y="4568119"/>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42,5 x 4 = 170 (km)</a:t>
            </a:r>
          </a:p>
        </p:txBody>
      </p:sp>
      <p:sp>
        <p:nvSpPr>
          <p:cNvPr id="42" name="TextBox 41">
            <a:extLst>
              <a:ext uri="{FF2B5EF4-FFF2-40B4-BE49-F238E27FC236}">
                <a16:creationId xmlns:a16="http://schemas.microsoft.com/office/drawing/2014/main"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Đáp số: 170 km</a:t>
            </a:r>
          </a:p>
        </p:txBody>
      </p:sp>
      <p:sp>
        <p:nvSpPr>
          <p:cNvPr id="2" name="Arrow: Down 1">
            <a:extLst>
              <a:ext uri="{FF2B5EF4-FFF2-40B4-BE49-F238E27FC236}">
                <a16:creationId xmlns:a16="http://schemas.microsoft.com/office/drawing/2014/main"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v	t	s</a:t>
            </a:r>
          </a:p>
        </p:txBody>
      </p:sp>
      <p:sp>
        <p:nvSpPr>
          <p:cNvPr id="9" name="TextBox 8">
            <a:extLst>
              <a:ext uri="{FF2B5EF4-FFF2-40B4-BE49-F238E27FC236}">
                <a16:creationId xmlns:a16="http://schemas.microsoft.com/office/drawing/2014/main"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x 	=</a:t>
            </a:r>
          </a:p>
        </p:txBody>
      </p:sp>
      <p:pic>
        <p:nvPicPr>
          <p:cNvPr id="47" name="Picture 46">
            <a:extLst>
              <a:ext uri="{FF2B5EF4-FFF2-40B4-BE49-F238E27FC236}">
                <a16:creationId xmlns:a16="http://schemas.microsoft.com/office/drawing/2014/main"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8" y="4451117"/>
            <a:ext cx="6857420" cy="1469750"/>
          </a:xfrm>
          <a:prstGeom prst="rect">
            <a:avLst/>
          </a:prstGeom>
        </p:spPr>
      </p:pic>
      <p:sp>
        <p:nvSpPr>
          <p:cNvPr id="56" name="TextBox 55">
            <a:extLst>
              <a:ext uri="{FF2B5EF4-FFF2-40B4-BE49-F238E27FC236}">
                <a16:creationId xmlns:a16="http://schemas.microsoft.com/office/drawing/2014/main" id="{02577589-4767-4643-96E6-51413F6E3804}"/>
              </a:ext>
            </a:extLst>
          </p:cNvPr>
          <p:cNvSpPr txBox="1"/>
          <p:nvPr/>
        </p:nvSpPr>
        <p:spPr>
          <a:xfrm>
            <a:off x="4551081" y="4893605"/>
            <a:ext cx="6526267" cy="584775"/>
          </a:xfrm>
          <a:prstGeom prst="rect">
            <a:avLst/>
          </a:prstGeom>
          <a:noFill/>
        </p:spPr>
        <p:txBody>
          <a:bodyPr wrap="square" rtlCol="0">
            <a:spAutoFit/>
          </a:bodyPr>
          <a:lstStyle/>
          <a:p>
            <a:r>
              <a:rPr lang="en-US" sz="3200">
                <a:latin typeface="#9Slide05 SVNSteady" pitchFamily="2" charset="0"/>
              </a:rPr>
              <a:t>Muốn tính quãng đường ta làm như thế nào? </a:t>
            </a:r>
          </a:p>
        </p:txBody>
      </p:sp>
      <p:pic>
        <p:nvPicPr>
          <p:cNvPr id="57" name="Picture 56">
            <a:extLst>
              <a:ext uri="{FF2B5EF4-FFF2-40B4-BE49-F238E27FC236}">
                <a16:creationId xmlns:a16="http://schemas.microsoft.com/office/drawing/2014/main"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513386" y="5417594"/>
            <a:ext cx="7957993" cy="1649538"/>
          </a:xfrm>
          <a:prstGeom prst="rect">
            <a:avLst/>
          </a:prstGeom>
        </p:spPr>
      </p:pic>
      <p:sp>
        <p:nvSpPr>
          <p:cNvPr id="58" name="TextBox 57">
            <a:extLst>
              <a:ext uri="{FF2B5EF4-FFF2-40B4-BE49-F238E27FC236}">
                <a16:creationId xmlns:a16="http://schemas.microsoft.com/office/drawing/2014/main" id="{449E3909-DAAB-41D6-BFB0-6E7E7581513D}"/>
              </a:ext>
            </a:extLst>
          </p:cNvPr>
          <p:cNvSpPr txBox="1"/>
          <p:nvPr/>
        </p:nvSpPr>
        <p:spPr>
          <a:xfrm>
            <a:off x="5197359" y="5879006"/>
            <a:ext cx="7401937" cy="584775"/>
          </a:xfrm>
          <a:prstGeom prst="rect">
            <a:avLst/>
          </a:prstGeom>
          <a:noFill/>
        </p:spPr>
        <p:txBody>
          <a:bodyPr wrap="square" rtlCol="0">
            <a:spAutoFit/>
          </a:bodyPr>
          <a:lstStyle/>
          <a:p>
            <a:r>
              <a:rPr lang="en-US" sz="3200" spc="-80">
                <a:latin typeface="#9Slide05 SVNSteady" pitchFamily="2" charset="0"/>
              </a:rPr>
              <a:t>Muốn tính quãng đường ta </a:t>
            </a:r>
            <a:r>
              <a:rPr lang="en-US" sz="3200" spc="-80">
                <a:solidFill>
                  <a:srgbClr val="0070C0"/>
                </a:solidFill>
                <a:latin typeface="#9Slide05 SVNSteady" pitchFamily="2" charset="0"/>
              </a:rPr>
              <a:t>lấy vận tốc nhân với thời gian</a:t>
            </a:r>
            <a:r>
              <a:rPr lang="en-US" sz="3200" spc="-80">
                <a:latin typeface="#9Slide05 SVNSteady" pitchFamily="2"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784151" y="3856210"/>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200" b="1" dirty="0">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4" name="Picture 13">
            <a:extLst>
              <a:ext uri="{FF2B5EF4-FFF2-40B4-BE49-F238E27FC236}">
                <a16:creationId xmlns:a16="http://schemas.microsoft.com/office/drawing/2014/main"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b) Bài toán 2</a:t>
            </a: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9Slide07 IcielCadena" panose="02000503000000020004" pitchFamily="2" charset="0"/>
              </a:rPr>
              <a:t>Một người đi xe đạp với vận tốc 12 km/giờ trong </a:t>
            </a:r>
          </a:p>
          <a:p>
            <a:r>
              <a:rPr lang="en-US" sz="2800">
                <a:latin typeface="#9Slide07 IcielCadena" panose="02000503000000020004" pitchFamily="2"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349967" y="400485"/>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12 km/giờ</a:t>
            </a: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844399" y="825261"/>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vận tốc</a:t>
              </a:r>
            </a:p>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giờ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3019646" y="5284144"/>
            <a:ext cx="1065709"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phút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191F7EF-7E20-4B5B-8045-1B5D999C757A}"/>
              </a:ext>
            </a:extLst>
          </p:cNvPr>
          <p:cNvSpPr txBox="1"/>
          <p:nvPr/>
        </p:nvSpPr>
        <p:spPr>
          <a:xfrm>
            <a:off x="7920902" y="3971568"/>
            <a:ext cx="2812026"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trong bài toán này có gì đặc biệt?</a:t>
            </a:r>
          </a:p>
        </p:txBody>
      </p:sp>
      <p:sp>
        <p:nvSpPr>
          <p:cNvPr id="31" name="TextBox 30">
            <a:extLst>
              <a:ext uri="{FF2B5EF4-FFF2-40B4-BE49-F238E27FC236}">
                <a16:creationId xmlns:a16="http://schemas.microsoft.com/office/drawing/2014/main" id="{35A0D4AA-D3D2-4BC6-9754-5FF36DBC9651}"/>
              </a:ext>
            </a:extLst>
          </p:cNvPr>
          <p:cNvSpPr txBox="1"/>
          <p:nvPr/>
        </p:nvSpPr>
        <p:spPr>
          <a:xfrm>
            <a:off x="7837910" y="3971568"/>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được viết dưới dạng danh số phức.</a:t>
            </a:r>
          </a:p>
        </p:txBody>
      </p:sp>
      <p:sp>
        <p:nvSpPr>
          <p:cNvPr id="32" name="TextBox 31">
            <a:extLst>
              <a:ext uri="{FF2B5EF4-FFF2-40B4-BE49-F238E27FC236}">
                <a16:creationId xmlns:a16="http://schemas.microsoft.com/office/drawing/2014/main" id="{F9595053-0301-48F1-A839-49ACD12152CC}"/>
              </a:ext>
            </a:extLst>
          </p:cNvPr>
          <p:cNvSpPr txBox="1"/>
          <p:nvPr/>
        </p:nvSpPr>
        <p:spPr>
          <a:xfrm>
            <a:off x="7714223" y="4109409"/>
            <a:ext cx="3287785"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Để áp dụng được công thức đã học, trước hết ta phải làm gì?</a:t>
            </a:r>
          </a:p>
        </p:txBody>
      </p:sp>
      <p:sp>
        <p:nvSpPr>
          <p:cNvPr id="33" name="TextBox 32">
            <a:extLst>
              <a:ext uri="{FF2B5EF4-FFF2-40B4-BE49-F238E27FC236}">
                <a16:creationId xmlns:a16="http://schemas.microsoft.com/office/drawing/2014/main"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đổi số đo thời gian ra đơn vị "giờ"</a:t>
            </a:r>
          </a:p>
        </p:txBody>
      </p:sp>
      <p:sp>
        <p:nvSpPr>
          <p:cNvPr id="35" name="TextBox 34">
            <a:extLst>
              <a:ext uri="{FF2B5EF4-FFF2-40B4-BE49-F238E27FC236}">
                <a16:creationId xmlns:a16="http://schemas.microsoft.com/office/drawing/2014/main"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Hãy đổi 2 giờ 30 phút</a:t>
            </a:r>
          </a:p>
          <a:p>
            <a:pPr algn="ctr"/>
            <a:r>
              <a:rPr lang="en-US" sz="2800">
                <a:latin typeface="#9Slide07 Pattaya" panose="00000500000000000000" pitchFamily="2" charset="-34"/>
                <a:cs typeface="#9Slide07 Pattaya" panose="00000500000000000000" pitchFamily="2" charset="-34"/>
              </a:rPr>
              <a:t> ra đơn vị "giờ"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a:solidFill>
                  <a:srgbClr val="002060"/>
                </a:solidFill>
                <a:latin typeface="#9Slide07 IcielCadena" panose="02000503000000020004" pitchFamily="2" charset="0"/>
              </a:rPr>
              <a:t>Đổi: 2 giờ 30 phút = ... giờ</a:t>
            </a: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9Slide07 Cadena" panose="02000503000000020004" pitchFamily="2" charset="0"/>
                  </a:rPr>
                  <a:t>giờ = 0,5 giờ</a:t>
                </a:r>
                <a:r>
                  <a:rPr lang="en-US" sz="2800">
                    <a:solidFill>
                      <a:srgbClr val="FF0000"/>
                    </a:solidFill>
                    <a:latin typeface="#9Slide07 IcielCadena" panose="02000503000000020004" pitchFamily="2" charset="0"/>
                  </a:rPr>
                  <a:t> </a:t>
                </a:r>
                <a:endParaRPr lang="en-US">
                  <a:solidFill>
                    <a:srgbClr val="FF0000"/>
                  </a:solidFill>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4"/>
                <a:stretch>
                  <a:fillRect b="-2098"/>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435583" y="4324476"/>
            <a:ext cx="831604" cy="523220"/>
          </a:xfrm>
          <a:prstGeom prst="rect">
            <a:avLst/>
          </a:prstGeom>
          <a:noFill/>
        </p:spPr>
        <p:txBody>
          <a:bodyPr wrap="square" rtlCol="0">
            <a:spAutoFit/>
          </a:bodyPr>
          <a:lstStyle/>
          <a:p>
            <a:r>
              <a:rPr lang="en-US" sz="2800">
                <a:solidFill>
                  <a:srgbClr val="A40B5D"/>
                </a:solidFill>
                <a:latin typeface="#9Slide07 Cadena" panose="02000503000000020004" pitchFamily="2"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a:solidFill>
                  <a:srgbClr val="002060"/>
                </a:solidFill>
                <a:latin typeface="#9Slide07 IcielCadena" panose="02000503000000020004" pitchFamily="2" charset="0"/>
              </a:rPr>
              <a:t>Quãng đường người đó đã đi được là: </a:t>
            </a:r>
          </a:p>
          <a:p>
            <a:pPr>
              <a:lnSpc>
                <a:spcPct val="110000"/>
              </a:lnSpc>
            </a:pPr>
            <a:r>
              <a:rPr lang="en-US" sz="2800">
                <a:solidFill>
                  <a:srgbClr val="002060"/>
                </a:solidFill>
                <a:latin typeface="#9Slide07 IcielCadena" panose="02000503000000020004" pitchFamily="2" charset="0"/>
              </a:rPr>
              <a:t>		12 x 2,5 = 30 (km)</a:t>
            </a:r>
          </a:p>
          <a:p>
            <a:pPr>
              <a:lnSpc>
                <a:spcPct val="110000"/>
              </a:lnSpc>
            </a:pPr>
            <a:r>
              <a:rPr lang="en-US" sz="2800">
                <a:solidFill>
                  <a:srgbClr val="002060"/>
                </a:solidFill>
                <a:latin typeface="#9Slide07 IcielCadena" panose="02000503000000020004" pitchFamily="2" charset="0"/>
              </a:rPr>
              <a:t>			Đáp số: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95776" y="1797796"/>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543075" y="4378398"/>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a:latin typeface="#9Slide03 Arima Madurai ExtraLi" panose="00000300000000000000" pitchFamily="2" charset="0"/>
                <a:cs typeface="#9Slide03 Arima Madurai ExtraLi" panose="00000300000000000000" pitchFamily="2" charset="0"/>
              </a:rPr>
              <a:t>Chú ý: </a:t>
            </a:r>
            <a:r>
              <a:rPr lang="en-US" sz="2400" i="1">
                <a:latin typeface="#9Slide03 Arima Madurai ExtraLi" panose="00000300000000000000" pitchFamily="2" charset="0"/>
                <a:cs typeface="#9Slide03 Arima Madurai ExtraLi" panose="00000300000000000000" pitchFamily="2" charset="0"/>
              </a:rPr>
              <a:t>Đơn vị đo của quãng đường và thời gian cần </a:t>
            </a:r>
            <a:r>
              <a:rPr lang="en-US" sz="2400" b="1" i="1">
                <a:latin typeface="#9Slide03 Arima Madurai ExtraLi" panose="00000300000000000000" pitchFamily="2" charset="0"/>
                <a:cs typeface="#9Slide03 Arima Madurai ExtraLi" panose="00000300000000000000" pitchFamily="2" charset="0"/>
              </a:rPr>
              <a:t>thống nhất </a:t>
            </a:r>
            <a:r>
              <a:rPr lang="en-US" sz="2400" i="1">
                <a:latin typeface="#9Slide03 Arima Madurai ExtraLi" panose="00000300000000000000" pitchFamily="2"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VẬN DỤNG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3</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ca nô đi với vận tốc 15,2 km/giờ. Tính quãng đường đi được của ca nô trong 3 giờ.</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1</a:t>
            </a:r>
            <a:endParaRPr lang="zh-CN" altLang="en-US" sz="4800">
              <a:solidFill>
                <a:schemeClr val="bg1"/>
              </a:solidFill>
              <a:latin typeface="#9Slide05 SVNKitten" pitchFamily="2"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t = 3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v = 15,2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5257356" y="250234"/>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15,2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5992472" y="884279"/>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3 giờ</a:t>
            </a:r>
          </a:p>
        </p:txBody>
      </p:sp>
      <p:sp>
        <p:nvSpPr>
          <p:cNvPr id="27" name="TextBox 26">
            <a:extLst>
              <a:ext uri="{FF2B5EF4-FFF2-40B4-BE49-F238E27FC236}">
                <a16:creationId xmlns:a16="http://schemas.microsoft.com/office/drawing/2014/main" id="{9F69DB62-15C0-4110-AB0B-2606F7C29DEF}"/>
              </a:ext>
            </a:extLst>
          </p:cNvPr>
          <p:cNvSpPr txBox="1"/>
          <p:nvPr/>
        </p:nvSpPr>
        <p:spPr>
          <a:xfrm>
            <a:off x="8478078" y="254835"/>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Quãng đường ca nô đi được trong 3 giờ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15,2 x 3 = 45,6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Effect transition="in" filter="fade">
                                      <p:cBhvr>
                                        <p:cTn id="65" dur="1000"/>
                                        <p:tgtEl>
                                          <p:spTgt spid="30">
                                            <p:txEl>
                                              <p:pRg st="1" end="1"/>
                                            </p:txEl>
                                          </p:spTgt>
                                        </p:tgtEl>
                                      </p:cBhvr>
                                    </p:animEffect>
                                    <p:anim calcmode="lin" valueType="num">
                                      <p:cBhvr>
                                        <p:cTn id="6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xEl>
                                              <p:pRg st="2" end="2"/>
                                            </p:txEl>
                                          </p:spTgt>
                                        </p:tgtEl>
                                        <p:attrNameLst>
                                          <p:attrName>style.visibility</p:attrName>
                                        </p:attrNameLst>
                                      </p:cBhvr>
                                      <p:to>
                                        <p:strVal val="visible"/>
                                      </p:to>
                                    </p:set>
                                    <p:animEffect transition="in" filter="fade">
                                      <p:cBhvr>
                                        <p:cTn id="72" dur="1000"/>
                                        <p:tgtEl>
                                          <p:spTgt spid="30">
                                            <p:txEl>
                                              <p:pRg st="2" end="2"/>
                                            </p:txEl>
                                          </p:spTgt>
                                        </p:tgtEl>
                                      </p:cBhvr>
                                    </p:animEffect>
                                    <p:anim calcmode="lin" valueType="num">
                                      <p:cBhvr>
                                        <p:cTn id="7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15 phút = 0,25 giờ</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12,6 x 0,25 = 3,15 (km)</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id="{E208CF7E-56CC-4D68-ACC9-D20EFAF2AD9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9Slide07 Pattaya" panose="00000500000000000000" pitchFamily="2" charset="-34"/>
                  <a:ea typeface="#9Slide02 Noi dung dai" panose="02000000000000000000" pitchFamily="2" charset="0"/>
                  <a:cs typeface="#9Slide07 Pattaya" panose="00000500000000000000" pitchFamily="2" charset="-34"/>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fade">
                                      <p:cBhvr>
                                        <p:cTn id="53" dur="1000"/>
                                        <p:tgtEl>
                                          <p:spTgt spid="30">
                                            <p:txEl>
                                              <p:pRg st="0" end="0"/>
                                            </p:txEl>
                                          </p:spTgt>
                                        </p:tgtEl>
                                      </p:cBhvr>
                                    </p:animEffect>
                                    <p:anim calcmode="lin" valueType="num">
                                      <p:cBhvr>
                                        <p:cTn id="5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xEl>
                                              <p:pRg st="1" end="1"/>
                                            </p:txEl>
                                          </p:spTgt>
                                        </p:tgtEl>
                                        <p:attrNameLst>
                                          <p:attrName>style.visibility</p:attrName>
                                        </p:attrNameLst>
                                      </p:cBhvr>
                                      <p:to>
                                        <p:strVal val="visible"/>
                                      </p:to>
                                    </p:set>
                                    <p:animEffect transition="in" filter="fade">
                                      <p:cBhvr>
                                        <p:cTn id="60" dur="1000"/>
                                        <p:tgtEl>
                                          <p:spTgt spid="30">
                                            <p:txEl>
                                              <p:pRg st="1" end="1"/>
                                            </p:txEl>
                                          </p:spTgt>
                                        </p:tgtEl>
                                      </p:cBhvr>
                                    </p:animEffect>
                                    <p:anim calcmode="lin" valueType="num">
                                      <p:cBhvr>
                                        <p:cTn id="61"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xEl>
                                              <p:pRg st="2" end="2"/>
                                            </p:txEl>
                                          </p:spTgt>
                                        </p:tgtEl>
                                        <p:attrNameLst>
                                          <p:attrName>style.visibility</p:attrName>
                                        </p:attrNameLst>
                                      </p:cBhvr>
                                      <p:to>
                                        <p:strVal val="visible"/>
                                      </p:to>
                                    </p:set>
                                    <p:animEffect transition="in" filter="fade">
                                      <p:cBhvr>
                                        <p:cTn id="67" dur="1000"/>
                                        <p:tgtEl>
                                          <p:spTgt spid="30">
                                            <p:txEl>
                                              <p:pRg st="2" end="2"/>
                                            </p:txEl>
                                          </p:spTgt>
                                        </p:tgtEl>
                                      </p:cBhvr>
                                    </p:animEffect>
                                    <p:anim calcmode="lin" valueType="num">
                                      <p:cBhvr>
                                        <p:cTn id="6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0">
                                            <p:txEl>
                                              <p:pRg st="3" end="3"/>
                                            </p:txEl>
                                          </p:spTgt>
                                        </p:tgtEl>
                                        <p:attrNameLst>
                                          <p:attrName>style.visibility</p:attrName>
                                        </p:attrNameLst>
                                      </p:cBhvr>
                                      <p:to>
                                        <p:strVal val="visible"/>
                                      </p:to>
                                    </p:set>
                                    <p:animEffect transition="in" filter="fade">
                                      <p:cBhvr>
                                        <p:cTn id="74" dur="1000"/>
                                        <p:tgtEl>
                                          <p:spTgt spid="30">
                                            <p:txEl>
                                              <p:pRg st="3" end="3"/>
                                            </p:txEl>
                                          </p:spTgt>
                                        </p:tgtEl>
                                      </p:cBhvr>
                                    </p:animEffect>
                                    <p:anim calcmode="lin" valueType="num">
                                      <p:cBhvr>
                                        <p:cTn id="75"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edge">
                                      <p:cBhvr>
                                        <p:cTn id="8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174428" y="4619007"/>
            <a:ext cx="7718452" cy="2310825"/>
          </a:xfrm>
          <a:prstGeom prst="rect">
            <a:avLst/>
          </a:prstGeom>
          <a:noFill/>
        </p:spPr>
        <p:txBody>
          <a:bodyPr wrap="square" rtlCol="0">
            <a:spAutoFit/>
          </a:bodyPr>
          <a:lstStyle/>
          <a:p>
            <a:pPr algn="ct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12,6 km/giờ = 0,21 km/phút</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0,21 x 15 = 3,15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endParaRPr>
          </a:p>
        </p:txBody>
      </p:sp>
      <p:sp>
        <p:nvSpPr>
          <p:cNvPr id="22" name="TextBox 21">
            <a:extLst>
              <a:ext uri="{FF2B5EF4-FFF2-40B4-BE49-F238E27FC236}">
                <a16:creationId xmlns:a16="http://schemas.microsoft.com/office/drawing/2014/main"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a:solidFill>
                  <a:srgbClr val="A40B5D"/>
                </a:solidFill>
                <a:latin typeface="#9Slide02 Noi dung dai" panose="02000000000000000000" pitchFamily="2" charset="0"/>
                <a:ea typeface="#9Slide02 Noi dung dai" panose="02000000000000000000" pitchFamily="2" charset="0"/>
              </a:rPr>
              <a:t>...km/phút</a:t>
            </a:r>
          </a:p>
        </p:txBody>
      </p:sp>
      <p:pic>
        <p:nvPicPr>
          <p:cNvPr id="7" name="Picture 6">
            <a:extLst>
              <a:ext uri="{FF2B5EF4-FFF2-40B4-BE49-F238E27FC236}">
                <a16:creationId xmlns:a16="http://schemas.microsoft.com/office/drawing/2014/main"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Nháp</a:t>
            </a:r>
          </a:p>
        </p:txBody>
      </p:sp>
      <p:sp>
        <p:nvSpPr>
          <p:cNvPr id="9" name="TextBox 8">
            <a:extLst>
              <a:ext uri="{FF2B5EF4-FFF2-40B4-BE49-F238E27FC236}">
                <a16:creationId xmlns:a16="http://schemas.microsoft.com/office/drawing/2014/main"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9Slide01 Noi dung ngan" panose="00000600000000000000" pitchFamily="2" charset="0"/>
              </a:rPr>
              <a:t>12,6 km/giờ = ... km/phút</a:t>
            </a:r>
          </a:p>
        </p:txBody>
      </p:sp>
      <p:sp>
        <p:nvSpPr>
          <p:cNvPr id="10" name="TextBox 9">
            <a:extLst>
              <a:ext uri="{FF2B5EF4-FFF2-40B4-BE49-F238E27FC236}">
                <a16:creationId xmlns:a16="http://schemas.microsoft.com/office/drawing/2014/main"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9Slide01 Noi dung ngan" panose="00000600000000000000" pitchFamily="2" charset="0"/>
              </a:rPr>
              <a:t>Vì 1 giờ = 60 phút mà 1 giờ người đó đi được 12,6km nên </a:t>
            </a:r>
            <a:r>
              <a:rPr lang="en-US" sz="2200">
                <a:solidFill>
                  <a:srgbClr val="A40B5D"/>
                </a:solidFill>
                <a:latin typeface="#9Slide01 Noi dung ngan" panose="00000600000000000000" pitchFamily="2" charset="0"/>
              </a:rPr>
              <a:t>1 phút</a:t>
            </a:r>
            <a:r>
              <a:rPr lang="en-US" sz="2200">
                <a:latin typeface="#9Slide01 Noi dung ngan" panose="00000600000000000000" pitchFamily="2" charset="0"/>
              </a:rPr>
              <a:t> người đó đi được quãng đường là: </a:t>
            </a:r>
          </a:p>
          <a:p>
            <a:pPr algn="ctr"/>
            <a:r>
              <a:rPr lang="en-US" sz="2200">
                <a:latin typeface="#9Slide01 Noi dung ngan" panose="00000600000000000000" pitchFamily="2" charset="0"/>
              </a:rPr>
              <a:t>12,6 : 60 = </a:t>
            </a:r>
            <a:r>
              <a:rPr lang="en-US" sz="2200">
                <a:solidFill>
                  <a:srgbClr val="A40B5D"/>
                </a:solidFill>
                <a:latin typeface="#9Slide01 Noi dung ngan" panose="00000600000000000000" pitchFamily="2" charset="0"/>
              </a:rPr>
              <a:t>0,21 (km)</a:t>
            </a:r>
            <a:r>
              <a:rPr lang="en-US" sz="2200">
                <a:latin typeface="#9Slide01 Noi dung ngan" panose="00000600000000000000" pitchFamily="2" charset="0"/>
              </a:rPr>
              <a:t> </a:t>
            </a:r>
          </a:p>
          <a:p>
            <a:pPr algn="just"/>
            <a:r>
              <a:rPr lang="en-US" sz="2200">
                <a:latin typeface="#9Slide01 Noi dung ngan" panose="00000600000000000000" pitchFamily="2" charset="0"/>
              </a:rPr>
              <a:t>Hay vận tốc người đó là </a:t>
            </a:r>
            <a:r>
              <a:rPr lang="en-US" sz="2200">
                <a:solidFill>
                  <a:srgbClr val="A40B5D"/>
                </a:solidFill>
                <a:latin typeface="#9Slide01 Noi dung ngan" panose="00000600000000000000" pitchFamily="2" charset="0"/>
              </a:rPr>
              <a:t>0,21 km/ phút</a:t>
            </a:r>
            <a:r>
              <a:rPr lang="en-US" sz="2200">
                <a:latin typeface="#9Slide01 Noi dung ngan" panose="00000600000000000000" pitchFamily="2" charset="0"/>
              </a:rPr>
              <a:t>.</a:t>
            </a:r>
          </a:p>
        </p:txBody>
      </p:sp>
      <p:sp>
        <p:nvSpPr>
          <p:cNvPr id="28" name="TextBox 27">
            <a:extLst>
              <a:ext uri="{FF2B5EF4-FFF2-40B4-BE49-F238E27FC236}">
                <a16:creationId xmlns:a16="http://schemas.microsoft.com/office/drawing/2014/main" id="{BC83AD2F-8405-43C0-A6A4-9F982CB8587A}"/>
              </a:ext>
            </a:extLst>
          </p:cNvPr>
          <p:cNvSpPr txBox="1"/>
          <p:nvPr/>
        </p:nvSpPr>
        <p:spPr>
          <a:xfrm>
            <a:off x="3184731" y="2376177"/>
            <a:ext cx="803602"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giờ       </a:t>
            </a:r>
          </a:p>
        </p:txBody>
      </p:sp>
      <p:sp>
        <p:nvSpPr>
          <p:cNvPr id="29" name="TextBox 28">
            <a:extLst>
              <a:ext uri="{FF2B5EF4-FFF2-40B4-BE49-F238E27FC236}">
                <a16:creationId xmlns:a16="http://schemas.microsoft.com/office/drawing/2014/main" id="{92EE29E8-699F-4F77-95BF-53AC352ED2A0}"/>
              </a:ext>
            </a:extLst>
          </p:cNvPr>
          <p:cNvSpPr txBox="1"/>
          <p:nvPr/>
        </p:nvSpPr>
        <p:spPr>
          <a:xfrm>
            <a:off x="2081336" y="2882791"/>
            <a:ext cx="1065709"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phút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mbria Math" panose="02040503050406030204" pitchFamily="18" charset="0"/>
                    <a:ea typeface="Cambria Math" panose="02040503050406030204" pitchFamily="18" charset="0"/>
                  </a:rPr>
                  <a:t>Thời gian người đó đi là:</a:t>
                </a:r>
              </a:p>
              <a:p>
                <a:pPr algn="ctr"/>
                <a:r>
                  <a:rPr lang="en-US" sz="3200" b="1">
                    <a:solidFill>
                      <a:srgbClr val="002060"/>
                    </a:solidFill>
                    <a:latin typeface="Cambria Math" panose="02040503050406030204" pitchFamily="18" charset="0"/>
                    <a:ea typeface="Cambria Math" panose="02040503050406030204" pitchFamily="18" charset="0"/>
                  </a:rPr>
                  <a:t>11 giờ - 8 giờ 20 phút = 2 giờ 40 phút</a:t>
                </a:r>
              </a:p>
              <a:p>
                <a:pPr algn="ctr"/>
                <a:r>
                  <a:rPr lang="en-US" sz="3200" b="1">
                    <a:solidFill>
                      <a:srgbClr val="002060"/>
                    </a:solidFill>
                    <a:latin typeface="Cambria Math" panose="02040503050406030204" pitchFamily="18" charset="0"/>
                    <a:ea typeface="Cambria Math" panose="02040503050406030204" pitchFamily="18"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a:t>
                </a:r>
              </a:p>
              <a:p>
                <a:r>
                  <a:rPr lang="en-US" sz="3200" b="1">
                    <a:solidFill>
                      <a:srgbClr val="002060"/>
                    </a:solidFill>
                    <a:latin typeface="Cambria Math" panose="02040503050406030204" pitchFamily="18" charset="0"/>
                    <a:ea typeface="Cambria Math" panose="02040503050406030204" pitchFamily="18" charset="0"/>
                  </a:rPr>
                  <a:t>Quãng đường người đó đi được là:</a:t>
                </a:r>
              </a:p>
              <a:p>
                <a:r>
                  <a:rPr lang="en-US" sz="3200" b="1">
                    <a:solidFill>
                      <a:srgbClr val="002060"/>
                    </a:solidFill>
                    <a:latin typeface="Cambria Math" panose="02040503050406030204" pitchFamily="18" charset="0"/>
                    <a:ea typeface="Cambria Math" panose="02040503050406030204" pitchFamily="18"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 112 (km)</a:t>
                </a:r>
              </a:p>
              <a:p>
                <a:r>
                  <a:rPr lang="en-US" sz="3200" b="1">
                    <a:solidFill>
                      <a:srgbClr val="002060"/>
                    </a:solidFill>
                    <a:latin typeface="Cambria Math" panose="02040503050406030204" pitchFamily="18" charset="0"/>
                    <a:ea typeface="Cambria Math" panose="02040503050406030204" pitchFamily="18" charset="0"/>
                  </a:rPr>
                  <a:t>			      Đáp số: 112 km.</a:t>
                </a:r>
              </a:p>
            </p:txBody>
          </p:sp>
        </mc:Choice>
        <mc:Fallback>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xe máy đi từ A lúc 8 giờ 20 phút với vận tốc 42 km/giờ, đến B lúc 11 giờ. Tính độ dài quãng đường AB.</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3</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cs typeface="#9Slide05 Pattaya" panose="00000500000000000000" pitchFamily="2" charset="-34"/>
              </a:rPr>
              <a:t>B</a:t>
            </a:r>
          </a:p>
        </p:txBody>
      </p:sp>
      <p:sp>
        <p:nvSpPr>
          <p:cNvPr id="19" name="TextBox 18">
            <a:extLst>
              <a:ext uri="{FF2B5EF4-FFF2-40B4-BE49-F238E27FC236}">
                <a16:creationId xmlns:a16="http://schemas.microsoft.com/office/drawing/2014/main"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11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8 giờ 20 phút</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ea typeface="#9Slide02 Noi dung dai" panose="02000000000000000000" pitchFamily="2" charset="0"/>
              </a:rPr>
              <a:t>A</a:t>
            </a:r>
          </a:p>
        </p:txBody>
      </p:sp>
      <p:sp>
        <p:nvSpPr>
          <p:cNvPr id="24" name="矩形: 圆角 7">
            <a:extLst>
              <a:ext uri="{FF2B5EF4-FFF2-40B4-BE49-F238E27FC236}">
                <a16:creationId xmlns:a16="http://schemas.microsoft.com/office/drawing/2014/main"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934080" y="250874"/>
            <a:ext cx="4245428" cy="523220"/>
          </a:xfrm>
          <a:prstGeom prst="rect">
            <a:avLst/>
          </a:prstGeom>
          <a:noFill/>
        </p:spPr>
        <p:txBody>
          <a:bodyPr wrap="square" rtlCol="0">
            <a:spAutoFit/>
          </a:bodyPr>
          <a:lstStyle/>
          <a:p>
            <a:r>
              <a:rPr lang="en-US" sz="2800">
                <a:solidFill>
                  <a:schemeClr val="accent2">
                    <a:lumMod val="75000"/>
                  </a:schemeClr>
                </a:solidFill>
                <a:latin typeface="#9Slide07 IcielCadena" panose="02000503000000020004" pitchFamily="2" charset="0"/>
              </a:rPr>
              <a:t>vận tốc 42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4595346" y="250220"/>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đi từ A lúc 8 giờ 20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5253318" y="890106"/>
            <a:ext cx="4775079" cy="523220"/>
          </a:xfrm>
          <a:prstGeom prst="rect">
            <a:avLst/>
          </a:prstGeom>
          <a:noFill/>
        </p:spPr>
        <p:txBody>
          <a:bodyPr wrap="square" rtlCol="0">
            <a:spAutoFit/>
          </a:bodyPr>
          <a:lstStyle/>
          <a:p>
            <a:r>
              <a:rPr lang="en-US" sz="2800">
                <a:solidFill>
                  <a:schemeClr val="accent4">
                    <a:lumMod val="60000"/>
                    <a:lumOff val="40000"/>
                  </a:schemeClr>
                </a:solidFill>
                <a:latin typeface="#9Slide07 IcielCadena" panose="02000503000000020004" pitchFamily="2" charset="0"/>
              </a:rPr>
              <a:t>Tính độ dài quãng đường AB</a:t>
            </a:r>
          </a:p>
        </p:txBody>
      </p:sp>
      <p:sp>
        <p:nvSpPr>
          <p:cNvPr id="17" name="TextBox 16">
            <a:extLst>
              <a:ext uri="{FF2B5EF4-FFF2-40B4-BE49-F238E27FC236}">
                <a16:creationId xmlns:a16="http://schemas.microsoft.com/office/drawing/2014/main" id="{CBEB64BD-EBE3-451C-BAC4-BDE066990992}"/>
              </a:ext>
            </a:extLst>
          </p:cNvPr>
          <p:cNvSpPr txBox="1"/>
          <p:nvPr/>
        </p:nvSpPr>
        <p:spPr>
          <a:xfrm>
            <a:off x="2695394" y="897552"/>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đến B lúc 11 giờ</a:t>
            </a:r>
          </a:p>
        </p:txBody>
      </p:sp>
      <p:cxnSp>
        <p:nvCxnSpPr>
          <p:cNvPr id="22" name="Straight Connector 21">
            <a:extLst>
              <a:ext uri="{FF2B5EF4-FFF2-40B4-BE49-F238E27FC236}">
                <a16:creationId xmlns:a16="http://schemas.microsoft.com/office/drawing/2014/main"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v = 42 km/giờ</a:t>
            </a:r>
          </a:p>
        </p:txBody>
      </p:sp>
      <p:cxnSp>
        <p:nvCxnSpPr>
          <p:cNvPr id="9" name="Straight Arrow Connector 8">
            <a:extLst>
              <a:ext uri="{FF2B5EF4-FFF2-40B4-BE49-F238E27FC236}">
                <a16:creationId xmlns:a16="http://schemas.microsoft.com/office/drawing/2014/main"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pic>
        <p:nvPicPr>
          <p:cNvPr id="11" name="Picture 10">
            <a:extLst>
              <a:ext uri="{FF2B5EF4-FFF2-40B4-BE49-F238E27FC236}">
                <a16:creationId xmlns:a16="http://schemas.microsoft.com/office/drawing/2014/main"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9Slide05 SVNSteady" pitchFamily="2" charset="0"/>
              </a:rPr>
              <a:t>Muốn tính thời gian xe máy đi, ta làm như thế nào? </a:t>
            </a:r>
          </a:p>
        </p:txBody>
      </p:sp>
      <p:sp>
        <p:nvSpPr>
          <p:cNvPr id="16" name="Rectangle: Rounded Corners 15">
            <a:extLst>
              <a:ext uri="{FF2B5EF4-FFF2-40B4-BE49-F238E27FC236}">
                <a16:creationId xmlns:a16="http://schemas.microsoft.com/office/drawing/2014/main"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9Slide05 SVNSteady" pitchFamily="2" charset="0"/>
              </a:rPr>
              <a:t>Thời gian đi = Thời điểm đến nơi - thời điểm xuất phát - thời gian nghỉ (nếu có)</a:t>
            </a:r>
            <a:endParaRPr lang="en-US" sz="3200">
              <a:solidFill>
                <a:srgbClr val="51347B"/>
              </a:solidFill>
            </a:endParaRP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1000"/>
                                        <p:tgtEl>
                                          <p:spTgt spid="41"/>
                                        </p:tgtEl>
                                      </p:cBhvr>
                                    </p:animEffect>
                                    <p:anim calcmode="lin" valueType="num">
                                      <p:cBhvr>
                                        <p:cTn id="82" dur="1000" fill="hold"/>
                                        <p:tgtEl>
                                          <p:spTgt spid="41"/>
                                        </p:tgtEl>
                                        <p:attrNameLst>
                                          <p:attrName>ppt_x</p:attrName>
                                        </p:attrNameLst>
                                      </p:cBhvr>
                                      <p:tavLst>
                                        <p:tav tm="0">
                                          <p:val>
                                            <p:strVal val="#ppt_x"/>
                                          </p:val>
                                        </p:tav>
                                        <p:tav tm="100000">
                                          <p:val>
                                            <p:strVal val="#ppt_x"/>
                                          </p:val>
                                        </p:tav>
                                      </p:tavLst>
                                    </p:anim>
                                    <p:anim calcmode="lin" valueType="num">
                                      <p:cBhvr>
                                        <p:cTn id="83" dur="1000" fill="hold"/>
                                        <p:tgtEl>
                                          <p:spTgt spid="4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up)">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0">
                                            <p:txEl>
                                              <p:pRg st="0" end="0"/>
                                            </p:txEl>
                                          </p:spTgt>
                                        </p:tgtEl>
                                        <p:attrNameLst>
                                          <p:attrName>style.visibility</p:attrName>
                                        </p:attrNameLst>
                                      </p:cBhvr>
                                      <p:to>
                                        <p:strVal val="visible"/>
                                      </p:to>
                                    </p:set>
                                    <p:animEffect transition="in" filter="fade">
                                      <p:cBhvr>
                                        <p:cTn id="121" dur="1000"/>
                                        <p:tgtEl>
                                          <p:spTgt spid="30">
                                            <p:txEl>
                                              <p:pRg st="0" end="0"/>
                                            </p:txEl>
                                          </p:spTgt>
                                        </p:tgtEl>
                                      </p:cBhvr>
                                    </p:animEffect>
                                    <p:anim calcmode="lin" valueType="num">
                                      <p:cBhvr>
                                        <p:cTn id="1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0">
                                            <p:txEl>
                                              <p:pRg st="1" end="1"/>
                                            </p:txEl>
                                          </p:spTgt>
                                        </p:tgtEl>
                                        <p:attrNameLst>
                                          <p:attrName>style.visibility</p:attrName>
                                        </p:attrNameLst>
                                      </p:cBhvr>
                                      <p:to>
                                        <p:strVal val="visible"/>
                                      </p:to>
                                    </p:set>
                                    <p:animEffect transition="in" filter="fade">
                                      <p:cBhvr>
                                        <p:cTn id="128" dur="1000"/>
                                        <p:tgtEl>
                                          <p:spTgt spid="30">
                                            <p:txEl>
                                              <p:pRg st="1" end="1"/>
                                            </p:txEl>
                                          </p:spTgt>
                                        </p:tgtEl>
                                      </p:cBhvr>
                                    </p:animEffect>
                                    <p:anim calcmode="lin" valueType="num">
                                      <p:cBhvr>
                                        <p:cTn id="129"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30"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0">
                                            <p:txEl>
                                              <p:pRg st="2" end="2"/>
                                            </p:txEl>
                                          </p:spTgt>
                                        </p:tgtEl>
                                        <p:attrNameLst>
                                          <p:attrName>style.visibility</p:attrName>
                                        </p:attrNameLst>
                                      </p:cBhvr>
                                      <p:to>
                                        <p:strVal val="visible"/>
                                      </p:to>
                                    </p:set>
                                    <p:animEffect transition="in" filter="fade">
                                      <p:cBhvr>
                                        <p:cTn id="135" dur="1000"/>
                                        <p:tgtEl>
                                          <p:spTgt spid="30">
                                            <p:txEl>
                                              <p:pRg st="2" end="2"/>
                                            </p:txEl>
                                          </p:spTgt>
                                        </p:tgtEl>
                                      </p:cBhvr>
                                    </p:animEffect>
                                    <p:anim calcmode="lin" valueType="num">
                                      <p:cBhvr>
                                        <p:cTn id="136"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xEl>
                                              <p:pRg st="3" end="3"/>
                                            </p:txEl>
                                          </p:spTgt>
                                        </p:tgtEl>
                                        <p:attrNameLst>
                                          <p:attrName>style.visibility</p:attrName>
                                        </p:attrNameLst>
                                      </p:cBhvr>
                                      <p:to>
                                        <p:strVal val="visible"/>
                                      </p:to>
                                    </p:set>
                                    <p:animEffect transition="in" filter="fade">
                                      <p:cBhvr>
                                        <p:cTn id="142" dur="1000"/>
                                        <p:tgtEl>
                                          <p:spTgt spid="30">
                                            <p:txEl>
                                              <p:pRg st="3" end="3"/>
                                            </p:txEl>
                                          </p:spTgt>
                                        </p:tgtEl>
                                      </p:cBhvr>
                                    </p:animEffect>
                                    <p:anim calcmode="lin" valueType="num">
                                      <p:cBhvr>
                                        <p:cTn id="14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xEl>
                                              <p:pRg st="4" end="4"/>
                                            </p:txEl>
                                          </p:spTgt>
                                        </p:tgtEl>
                                        <p:attrNameLst>
                                          <p:attrName>style.visibility</p:attrName>
                                        </p:attrNameLst>
                                      </p:cBhvr>
                                      <p:to>
                                        <p:strVal val="visible"/>
                                      </p:to>
                                    </p:set>
                                    <p:animEffect transition="in" filter="fade">
                                      <p:cBhvr>
                                        <p:cTn id="149" dur="1000"/>
                                        <p:tgtEl>
                                          <p:spTgt spid="30">
                                            <p:txEl>
                                              <p:pRg st="4" end="4"/>
                                            </p:txEl>
                                          </p:spTgt>
                                        </p:tgtEl>
                                      </p:cBhvr>
                                    </p:animEffect>
                                    <p:anim calcmode="lin" valueType="num">
                                      <p:cBhvr>
                                        <p:cTn id="150"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30">
                                            <p:txEl>
                                              <p:pRg st="5" end="5"/>
                                            </p:txEl>
                                          </p:spTgt>
                                        </p:tgtEl>
                                        <p:attrNameLst>
                                          <p:attrName>style.visibility</p:attrName>
                                        </p:attrNameLst>
                                      </p:cBhvr>
                                      <p:to>
                                        <p:strVal val="visible"/>
                                      </p:to>
                                    </p:set>
                                    <p:animEffect transition="in" filter="fade">
                                      <p:cBhvr>
                                        <p:cTn id="156" dur="1000"/>
                                        <p:tgtEl>
                                          <p:spTgt spid="30">
                                            <p:txEl>
                                              <p:pRg st="5" end="5"/>
                                            </p:txEl>
                                          </p:spTgt>
                                        </p:tgtEl>
                                      </p:cBhvr>
                                    </p:animEffect>
                                    <p:anim calcmode="lin" valueType="num">
                                      <p:cBhvr>
                                        <p:cTn id="157"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25" grpId="0"/>
      <p:bldP spid="26" grpId="0"/>
      <p:bldP spid="27" grpId="0"/>
      <p:bldP spid="17"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CỦNG CỐ</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4</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2059064" y="2315515"/>
            <a:ext cx="1641589" cy="646331"/>
          </a:xfrm>
          <a:prstGeom prst="rect">
            <a:avLst/>
          </a:prstGeom>
          <a:noFill/>
        </p:spPr>
        <p:txBody>
          <a:bodyPr wrap="square" rtlCol="0">
            <a:spAutoFit/>
          </a:bodyPr>
          <a:lstStyle/>
          <a:p>
            <a:r>
              <a:rPr lang="en-US" altLang="zh-CN" sz="3600" spc="300">
                <a:solidFill>
                  <a:srgbClr val="FFC000"/>
                </a:solidFill>
                <a:latin typeface="#9Slide03 Aturdida" pitchFamily="2" charset="0"/>
                <a:cs typeface="+mn-ea"/>
                <a:sym typeface="+mn-lt"/>
              </a:rPr>
              <a:t>Nội dung</a:t>
            </a:r>
            <a:endParaRPr lang="zh-CN" altLang="en-US" sz="3600" spc="300" dirty="0">
              <a:solidFill>
                <a:srgbClr val="FFC000"/>
              </a:solidFill>
              <a:latin typeface="#9Slide03 Aturdida" pitchFamily="2" charset="0"/>
              <a:cs typeface="+mn-ea"/>
              <a:sym typeface="+mn-lt"/>
            </a:endParaRPr>
          </a:p>
        </p:txBody>
      </p:sp>
      <p:grpSp>
        <p:nvGrpSpPr>
          <p:cNvPr id="5" name="组合 4"/>
          <p:cNvGrpSpPr/>
          <p:nvPr/>
        </p:nvGrpSpPr>
        <p:grpSpPr>
          <a:xfrm>
            <a:off x="5631381" y="1256801"/>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01</a:t>
              </a:r>
              <a:endParaRPr lang="zh-CN" altLang="en-US" sz="3200" dirty="0">
                <a:latin typeface="Jokerman" panose="04090605060D06020702" pitchFamily="82" charset="0"/>
                <a:cs typeface="+mn-ea"/>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02</a:t>
              </a:r>
              <a:endParaRPr lang="zh-CN" altLang="en-US" sz="3200" dirty="0">
                <a:latin typeface="Jokerman" panose="04090605060D06020702" pitchFamily="82" charset="0"/>
                <a:cs typeface="+mn-ea"/>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03</a:t>
              </a:r>
              <a:endParaRPr lang="zh-CN" altLang="en-US" sz="3200" dirty="0">
                <a:latin typeface="Jokerman" panose="04090605060D06020702" pitchFamily="82" charset="0"/>
                <a:cs typeface="+mn-ea"/>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04</a:t>
              </a:r>
              <a:endParaRPr lang="zh-CN" altLang="en-US" sz="3200" dirty="0">
                <a:latin typeface="Jokerman" panose="04090605060D06020702" pitchFamily="82" charset="0"/>
                <a:cs typeface="+mn-ea"/>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KHỞI ĐỘNG</a:t>
              </a:r>
              <a:endParaRPr kumimoji="1" lang="en-US" altLang="zh-CN" sz="3200" dirty="0">
                <a:solidFill>
                  <a:schemeClr val="bg1"/>
                </a:solidFill>
                <a:latin typeface="#9Slide03 SFU Futura_05" panose="00000800000000000000" pitchFamily="2" charset="0"/>
                <a:cs typeface="+mn-ea"/>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KHÁM PHÁ</a:t>
              </a:r>
              <a:endParaRPr kumimoji="1" lang="en-US" altLang="zh-CN" sz="3200" dirty="0">
                <a:solidFill>
                  <a:schemeClr val="bg1"/>
                </a:solidFill>
                <a:latin typeface="#9Slide03 SFU Futura_05" panose="00000800000000000000" pitchFamily="2" charset="0"/>
                <a:cs typeface="+mn-ea"/>
                <a:sym typeface="+mn-lt"/>
              </a:endParaRPr>
            </a:p>
          </p:txBody>
        </p:sp>
        <p:sp>
          <p:nvSpPr>
            <p:cNvPr id="14" name="文本框 13"/>
            <p:cNvSpPr txBox="1"/>
            <p:nvPr/>
          </p:nvSpPr>
          <p:spPr>
            <a:xfrm>
              <a:off x="2707184" y="4030317"/>
              <a:ext cx="1748972"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VẬN DỤNG</a:t>
              </a:r>
              <a:endParaRPr kumimoji="1" lang="en-US" altLang="zh-CN" sz="3200" dirty="0">
                <a:solidFill>
                  <a:schemeClr val="bg1"/>
                </a:solidFill>
                <a:latin typeface="#9Slide03 SFU Futura_05" panose="00000800000000000000" pitchFamily="2" charset="0"/>
                <a:cs typeface="+mn-ea"/>
                <a:sym typeface="+mn-lt"/>
              </a:endParaRPr>
            </a:p>
          </p:txBody>
        </p:sp>
        <p:sp>
          <p:nvSpPr>
            <p:cNvPr id="16" name="文本框 15"/>
            <p:cNvSpPr txBox="1"/>
            <p:nvPr/>
          </p:nvSpPr>
          <p:spPr>
            <a:xfrm>
              <a:off x="2707184" y="4875368"/>
              <a:ext cx="1459694"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CỦNG CỐ</a:t>
              </a:r>
              <a:endParaRPr kumimoji="1" lang="en-US" altLang="zh-CN" sz="3200" dirty="0">
                <a:solidFill>
                  <a:schemeClr val="bg1"/>
                </a:solidFill>
                <a:latin typeface="#9Slide03 SFU Futura_05" panose="00000800000000000000" pitchFamily="2" charset="0"/>
                <a:cs typeface="+mn-ea"/>
                <a:sym typeface="+mn-lt"/>
              </a:endParaRPr>
            </a:p>
          </p:txBody>
        </p:sp>
      </p:grpSp>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a:solidFill>
                  <a:srgbClr val="C00000"/>
                </a:solidFill>
                <a:latin typeface="#9Slide07 Pattaya" panose="00000500000000000000" pitchFamily="2" charset="-34"/>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09124" y="5417520"/>
              <a:ext cx="1398140"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11697" y="5462845"/>
              <a:ext cx="1398140"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44440" y="5417520"/>
              <a:ext cx="1398140"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1143308"/>
            <a:ext cx="6049667" cy="2492990"/>
          </a:xfrm>
          <a:prstGeom prst="rect">
            <a:avLst/>
          </a:prstGeom>
          <a:noFill/>
        </p:spPr>
        <p:txBody>
          <a:bodyPr wrap="square" rtlCol="0">
            <a:spAutoFit/>
          </a:bodyPr>
          <a:lstStyle/>
          <a:p>
            <a:pPr algn="ctr"/>
            <a:r>
              <a:rPr lang="en-US" sz="3900" b="1">
                <a:solidFill>
                  <a:srgbClr val="C00000"/>
                </a:solidFill>
                <a:latin typeface="#9Slide07 Pattaya" panose="00000500000000000000" pitchFamily="2" charset="-34"/>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68435"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a:solidFill>
                  <a:srgbClr val="C00000"/>
                </a:solidFill>
                <a:latin typeface="#9Slide07 Pattaya" panose="00000500000000000000" pitchFamily="2" charset="-34"/>
                <a:cs typeface="#9Slide07 Pattaya" panose="00000500000000000000" pitchFamily="2" charset="-34"/>
              </a:rPr>
              <a:t>Lúc </a:t>
            </a:r>
            <a:r>
              <a:rPr lang="en-US" sz="3900" b="1">
                <a:solidFill>
                  <a:srgbClr val="00B050"/>
                </a:solidFill>
                <a:latin typeface="#9Slide07 Pattaya" panose="00000500000000000000" pitchFamily="2" charset="-34"/>
                <a:cs typeface="#9Slide07 Pattaya" panose="00000500000000000000" pitchFamily="2" charset="-34"/>
              </a:rPr>
              <a:t>6 giờ 30 phút</a:t>
            </a:r>
            <a:r>
              <a:rPr lang="en-US" sz="3900" b="1">
                <a:solidFill>
                  <a:srgbClr val="C00000"/>
                </a:solidFill>
                <a:latin typeface="#9Slide07 Pattaya" panose="00000500000000000000" pitchFamily="2" charset="-34"/>
                <a:cs typeface="#9Slide07 Pattaya" panose="00000500000000000000" pitchFamily="2" charset="-34"/>
              </a:rPr>
              <a:t>, bạn Dũng đi xe đạp từ A đến B với </a:t>
            </a:r>
            <a:r>
              <a:rPr lang="en-US" sz="3900" b="1">
                <a:solidFill>
                  <a:srgbClr val="FFFF00"/>
                </a:solidFill>
                <a:latin typeface="#9Slide07 Pattaya" panose="00000500000000000000" pitchFamily="2" charset="-34"/>
                <a:cs typeface="#9Slide07 Pattaya" panose="00000500000000000000" pitchFamily="2" charset="-34"/>
              </a:rPr>
              <a:t>vận tốc 12km/giờ</a:t>
            </a:r>
            <a:r>
              <a:rPr lang="en-US" sz="3900" b="1">
                <a:solidFill>
                  <a:srgbClr val="C00000"/>
                </a:solidFill>
                <a:latin typeface="#9Slide07 Pattaya" panose="00000500000000000000" pitchFamily="2" charset="-34"/>
                <a:cs typeface="#9Slide07 Pattaya" panose="00000500000000000000" pitchFamily="2" charset="-34"/>
              </a:rPr>
              <a:t>. Tính quãng đường AB biết Dũng đến B lúc </a:t>
            </a:r>
            <a:r>
              <a:rPr lang="en-US" sz="3900" b="1">
                <a:solidFill>
                  <a:srgbClr val="0070C0"/>
                </a:solidFill>
                <a:latin typeface="#9Slide07 Pattaya" panose="00000500000000000000" pitchFamily="2" charset="-34"/>
                <a:cs typeface="#9Slide07 Pattaya" panose="00000500000000000000" pitchFamily="2" charset="-34"/>
              </a:rPr>
              <a:t>8 giờ 30 phút</a:t>
            </a:r>
            <a:r>
              <a:rPr lang="en-US" sz="3900" b="1">
                <a:solidFill>
                  <a:srgbClr val="C00000"/>
                </a:solidFill>
                <a:latin typeface="#9Slide07 Pattaya" panose="00000500000000000000" pitchFamily="2" charset="-34"/>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12517" y="5417520"/>
              <a:ext cx="1191352"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615091" y="5462845"/>
              <a:ext cx="1191352"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9782179" cy="707886"/>
          </a:xfrm>
          <a:prstGeom prst="rect">
            <a:avLst/>
          </a:prstGeom>
          <a:noFill/>
        </p:spPr>
        <p:txBody>
          <a:bodyPr wrap="square" rtlCol="0">
            <a:spAutoFit/>
          </a:bodyPr>
          <a:lstStyle/>
          <a:p>
            <a:pPr algn="just"/>
            <a:r>
              <a:rPr lang="en-US" altLang="zh-CN" sz="4000">
                <a:solidFill>
                  <a:schemeClr val="accent3">
                    <a:lumMod val="50000"/>
                  </a:schemeClr>
                </a:solidFill>
                <a:latin typeface="#9Slide05 SVNSteady" pitchFamily="2" charset="0"/>
                <a:ea typeface="字魂105号-简雅黑" panose="00000500000000000000" pitchFamily="2" charset="-122"/>
              </a:rPr>
              <a:t>1) Muốn tính quãng đường, ta lấy </a:t>
            </a:r>
            <a:r>
              <a:rPr lang="en-US" altLang="zh-CN" sz="4000" u="sng">
                <a:solidFill>
                  <a:schemeClr val="accent3">
                    <a:lumMod val="50000"/>
                  </a:schemeClr>
                </a:solidFill>
                <a:latin typeface="#9Slide05 SVNSteady" pitchFamily="2" charset="0"/>
                <a:ea typeface="字魂105号-简雅黑" panose="00000500000000000000" pitchFamily="2" charset="-122"/>
              </a:rPr>
              <a:t>vận tốc nhân với thời gian</a:t>
            </a:r>
            <a:r>
              <a:rPr lang="en-US" altLang="zh-CN" sz="4000">
                <a:solidFill>
                  <a:schemeClr val="accent3">
                    <a:lumMod val="50000"/>
                  </a:schemeClr>
                </a:solidFill>
                <a:latin typeface="#9Slide05 SVNSteady" pitchFamily="2" charset="0"/>
                <a:ea typeface="字魂105号-简雅黑" panose="00000500000000000000" pitchFamily="2" charset="-122"/>
              </a:rPr>
              <a:t>.</a:t>
            </a:r>
            <a:endParaRPr lang="zh-CN" altLang="en-US" sz="4000" dirty="0">
              <a:solidFill>
                <a:schemeClr val="accent3">
                  <a:lumMod val="50000"/>
                </a:schemeClr>
              </a:solidFill>
              <a:latin typeface="#9Slide05 SVNSteady" pitchFamily="2"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1901589"/>
            <a:ext cx="5459349" cy="1560986"/>
            <a:chOff x="3427210" y="1901589"/>
            <a:chExt cx="5459349" cy="1560986"/>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523220"/>
            </a:xfrm>
            <a:prstGeom prst="rect">
              <a:avLst/>
            </a:prstGeom>
            <a:noFill/>
          </p:spPr>
          <p:txBody>
            <a:bodyPr wrap="square" rtlCol="0">
              <a:spAutoFit/>
            </a:bodyPr>
            <a:lstStyle/>
            <a:p>
              <a:pPr algn="just"/>
              <a:r>
                <a:rPr lang="en-US" altLang="zh-CN" sz="2800">
                  <a:solidFill>
                    <a:srgbClr val="FDE9E0"/>
                  </a:solidFill>
                  <a:latin typeface="#9Slide05 SVNSteady" pitchFamily="2" charset="0"/>
                  <a:ea typeface="字魂105号-简雅黑" panose="00000500000000000000" pitchFamily="2" charset="-122"/>
                </a:rPr>
                <a:t>(</a:t>
              </a:r>
              <a:r>
                <a:rPr lang="en-US" altLang="zh-CN" sz="2800">
                  <a:solidFill>
                    <a:srgbClr val="FFFF00"/>
                  </a:solidFill>
                  <a:latin typeface="#9Slide05 SVNSteady" pitchFamily="2" charset="0"/>
                  <a:ea typeface="字魂105号-简雅黑" panose="00000500000000000000" pitchFamily="2" charset="-122"/>
                </a:rPr>
                <a:t>s</a:t>
              </a:r>
              <a:r>
                <a:rPr lang="en-US" altLang="zh-CN" sz="2800">
                  <a:solidFill>
                    <a:srgbClr val="FDE9E0"/>
                  </a:solidFill>
                  <a:latin typeface="#9Slide05 SVNSteady" pitchFamily="2" charset="0"/>
                  <a:ea typeface="字魂105号-简雅黑" panose="00000500000000000000" pitchFamily="2" charset="-122"/>
                </a:rPr>
                <a:t>: quãng đường; </a:t>
              </a:r>
              <a:r>
                <a:rPr lang="en-US" altLang="zh-CN" sz="2800">
                  <a:solidFill>
                    <a:srgbClr val="FFFF00"/>
                  </a:solidFill>
                  <a:latin typeface="#9Slide05 SVNSteady" pitchFamily="2" charset="0"/>
                  <a:ea typeface="字魂105号-简雅黑" panose="00000500000000000000" pitchFamily="2" charset="-122"/>
                </a:rPr>
                <a:t>v</a:t>
              </a:r>
              <a:r>
                <a:rPr lang="en-US" altLang="zh-CN" sz="2800">
                  <a:solidFill>
                    <a:srgbClr val="FDE9E0"/>
                  </a:solidFill>
                  <a:latin typeface="#9Slide05 SVNSteady" pitchFamily="2" charset="0"/>
                  <a:ea typeface="字魂105号-简雅黑" panose="00000500000000000000" pitchFamily="2" charset="-122"/>
                </a:rPr>
                <a:t>: vận tốc; </a:t>
              </a:r>
              <a:r>
                <a:rPr lang="en-US" altLang="zh-CN" sz="2800">
                  <a:solidFill>
                    <a:srgbClr val="FFFF00"/>
                  </a:solidFill>
                  <a:latin typeface="#9Slide05 SVNSteady" pitchFamily="2" charset="0"/>
                  <a:ea typeface="字魂105号-简雅黑" panose="00000500000000000000" pitchFamily="2" charset="-122"/>
                </a:rPr>
                <a:t>t</a:t>
              </a:r>
              <a:r>
                <a:rPr lang="en-US" altLang="zh-CN" sz="2800">
                  <a:solidFill>
                    <a:srgbClr val="FDE9E0"/>
                  </a:solidFill>
                  <a:latin typeface="#9Slide05 SVNSteady" pitchFamily="2" charset="0"/>
                  <a:ea typeface="字魂105号-简雅黑" panose="00000500000000000000" pitchFamily="2" charset="-122"/>
                </a:rPr>
                <a:t>: thời gian)</a:t>
              </a:r>
              <a:endParaRPr lang="zh-CN" altLang="en-US" sz="2800" dirty="0">
                <a:solidFill>
                  <a:srgbClr val="FDE9E0"/>
                </a:solidFill>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323439"/>
          </a:xfrm>
          <a:prstGeom prst="rect">
            <a:avLst/>
          </a:prstGeom>
          <a:noFill/>
        </p:spPr>
        <p:txBody>
          <a:bodyPr wrap="square" rtlCol="0">
            <a:spAutoFit/>
          </a:bodyPr>
          <a:lstStyle/>
          <a:p>
            <a:pPr algn="just"/>
            <a:r>
              <a:rPr lang="en-US" altLang="zh-CN" sz="4000">
                <a:solidFill>
                  <a:schemeClr val="accent6">
                    <a:lumMod val="50000"/>
                  </a:schemeClr>
                </a:solidFill>
                <a:latin typeface="#9Slide05 SVNSteady" pitchFamily="2" charset="0"/>
                <a:ea typeface="字魂105号-简雅黑" panose="00000500000000000000" pitchFamily="2" charset="-122"/>
              </a:rPr>
              <a:t>2) </a:t>
            </a:r>
            <a:r>
              <a:rPr lang="vi-VN" altLang="zh-CN" sz="4000">
                <a:solidFill>
                  <a:schemeClr val="accent6">
                    <a:lumMod val="50000"/>
                  </a:schemeClr>
                </a:solidFill>
                <a:latin typeface="#9Slide05 SVNSteady" pitchFamily="2" charset="0"/>
                <a:ea typeface="字魂105号-简雅黑" panose="00000500000000000000" pitchFamily="2" charset="-122"/>
              </a:rPr>
              <a:t>Đơn vị đo của quãng đường và thời gian cần </a:t>
            </a:r>
            <a:r>
              <a:rPr lang="vi-VN" altLang="zh-CN" sz="4000" u="sng">
                <a:solidFill>
                  <a:schemeClr val="accent6">
                    <a:lumMod val="50000"/>
                  </a:schemeClr>
                </a:solidFill>
                <a:latin typeface="#9Slide05 SVNSteady" pitchFamily="2" charset="0"/>
                <a:ea typeface="字魂105号-简雅黑" panose="00000500000000000000" pitchFamily="2" charset="-122"/>
              </a:rPr>
              <a:t>thống nhất</a:t>
            </a:r>
            <a:r>
              <a:rPr lang="vi-VN" altLang="zh-CN" sz="4000">
                <a:solidFill>
                  <a:schemeClr val="accent6">
                    <a:lumMod val="50000"/>
                  </a:schemeClr>
                </a:solidFill>
                <a:latin typeface="#9Slide05 SVNSteady" pitchFamily="2" charset="0"/>
                <a:ea typeface="字魂105号-简雅黑" panose="00000500000000000000" pitchFamily="2" charset="-122"/>
              </a:rPr>
              <a:t> với đơn vị của quãng đường và thời gian trong số đo vận tốc.</a:t>
            </a:r>
            <a:endParaRPr lang="zh-CN" altLang="en-US" sz="4000" dirty="0">
              <a:solidFill>
                <a:schemeClr val="accent6">
                  <a:lumMod val="50000"/>
                </a:schemeClr>
              </a:solidFill>
              <a:latin typeface="#9Slide05 SVNSteady" pitchFamily="2"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95488" y="5100170"/>
            <a:ext cx="10839935" cy="1323439"/>
          </a:xfrm>
          <a:prstGeom prst="rect">
            <a:avLst/>
          </a:prstGeom>
          <a:noFill/>
        </p:spPr>
        <p:txBody>
          <a:bodyPr wrap="square" rtlCol="0">
            <a:spAutoFit/>
          </a:bodyPr>
          <a:lstStyle/>
          <a:p>
            <a:pPr algn="just"/>
            <a:r>
              <a:rPr lang="en-US" altLang="zh-CN" sz="4000">
                <a:solidFill>
                  <a:srgbClr val="002060"/>
                </a:solidFill>
                <a:latin typeface="#9Slide05 SVNSteady" pitchFamily="2" charset="0"/>
                <a:ea typeface="字魂105号-简雅黑" panose="00000500000000000000" pitchFamily="2" charset="-122"/>
              </a:rPr>
              <a:t>3) Khi đổi số đo thời gian, nếu kết quả là số thập phân vô hạn thì ta nên </a:t>
            </a:r>
            <a:r>
              <a:rPr lang="en-US" altLang="zh-CN" sz="4000" u="sng">
                <a:solidFill>
                  <a:srgbClr val="002060"/>
                </a:solidFill>
                <a:latin typeface="#9Slide05 SVNSteady" pitchFamily="2" charset="0"/>
                <a:ea typeface="字魂105号-简雅黑" panose="00000500000000000000" pitchFamily="2" charset="-122"/>
              </a:rPr>
              <a:t>để ở dạng phân số</a:t>
            </a:r>
            <a:r>
              <a:rPr lang="en-US" altLang="zh-CN" sz="4000">
                <a:solidFill>
                  <a:srgbClr val="002060"/>
                </a:solidFill>
                <a:latin typeface="#9Slide05 SVNSteady" pitchFamily="2" charset="0"/>
                <a:ea typeface="字魂105号-简雅黑" panose="00000500000000000000" pitchFamily="2" charset="-122"/>
              </a:rPr>
              <a:t> để tìm ra kết quả chính xác.</a:t>
            </a:r>
            <a:endParaRPr lang="zh-CN" altLang="en-US" sz="4000" dirty="0">
              <a:solidFill>
                <a:srgbClr val="002060"/>
              </a:solidFill>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KHỞI ĐỘNG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1</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a:p>
                <a:pPr algn="r"/>
                <a:r>
                  <a:rPr lang="en-US" sz="2400">
                    <a:solidFill>
                      <a:srgbClr val="A40B5D"/>
                    </a:solidFill>
                    <a:latin typeface="Cambria" panose="02040503050406030204" pitchFamily="18" charset="0"/>
                    <a:ea typeface="Cambria" panose="02040503050406030204" pitchFamily="18" charset="0"/>
                  </a:rPr>
                  <a:t>Đáp số: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p:txBody>
          </p:sp>
        </mc:Choice>
        <mc:Fallback xmlns="">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prstGeom prst="rect">
                <a:avLst/>
              </a:prstGeom>
              <a:blipFill>
                <a:blip r:embed="rId5"/>
                <a:stretch>
                  <a:fillRect r="-867"/>
                </a:stretch>
              </a:blipFill>
              <a:ln w="38100" cmpd="sng">
                <a:solidFill>
                  <a:srgbClr val="002060"/>
                </a:solidFill>
                <a:prstDash val="dash"/>
                <a:extLst>
                  <a:ext uri="{C807C97D-BFC1-408E-A445-0C87EB9F89A2}">
                    <ask:lineSketchStyleProps xmlns:ask="http://schemas.microsoft.com/office/drawing/2018/sketchyshapes" sd="3626296200">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16" name="Picture 15">
            <a:extLst>
              <a:ext uri="{FF2B5EF4-FFF2-40B4-BE49-F238E27FC236}">
                <a16:creationId xmlns:a16="http://schemas.microsoft.com/office/drawing/2014/main"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38389" y="2221420"/>
            <a:ext cx="5829299" cy="4914900"/>
          </a:xfrm>
          <a:prstGeom prst="rect">
            <a:avLst/>
          </a:prstGeom>
        </p:spPr>
      </p:pic>
      <p:sp>
        <p:nvSpPr>
          <p:cNvPr id="17" name="TextBox 16">
            <a:extLst>
              <a:ext uri="{FF2B5EF4-FFF2-40B4-BE49-F238E27FC236}">
                <a16:creationId xmlns:a16="http://schemas.microsoft.com/office/drawing/2014/main"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a:latin typeface="#9Slide03 Ample" panose="02000000000000000000" pitchFamily="2" charset="0"/>
              </a:rPr>
              <a:t>Cách giải bên </a:t>
            </a:r>
            <a:r>
              <a:rPr lang="en-US" sz="3600">
                <a:solidFill>
                  <a:srgbClr val="00B050"/>
                </a:solidFill>
                <a:latin typeface="#9Slide03 Ample" panose="02000000000000000000" pitchFamily="2" charset="0"/>
              </a:rPr>
              <a:t>đúng</a:t>
            </a:r>
            <a:r>
              <a:rPr lang="en-US" sz="3600">
                <a:latin typeface="#9Slide03 Ample" panose="02000000000000000000" pitchFamily="2" charset="0"/>
              </a:rPr>
              <a:t> hay </a:t>
            </a:r>
            <a:r>
              <a:rPr lang="en-US" sz="3600">
                <a:solidFill>
                  <a:srgbClr val="FF0000"/>
                </a:solidFill>
                <a:latin typeface="#9Slide03 Ample" panose="02000000000000000000" pitchFamily="2" charset="0"/>
              </a:rPr>
              <a:t>sai </a:t>
            </a:r>
            <a:r>
              <a:rPr lang="en-US" sz="3600">
                <a:latin typeface="#9Slide03 Ample" panose="02000000000000000000" pitchFamily="2"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sp>
        <p:nvSpPr>
          <p:cNvPr id="15" name="Oval 14">
            <a:extLst>
              <a:ext uri="{FF2B5EF4-FFF2-40B4-BE49-F238E27FC236}">
                <a16:creationId xmlns:a16="http://schemas.microsoft.com/office/drawing/2014/main" id="{18EF9E03-4A24-4AFD-96B1-03162F317FFC}"/>
              </a:ext>
            </a:extLst>
          </p:cNvPr>
          <p:cNvSpPr/>
          <p:nvPr/>
        </p:nvSpPr>
        <p:spPr>
          <a:xfrm>
            <a:off x="9221341" y="2821318"/>
            <a:ext cx="1100295"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p:sp>
        <p:nvSpPr>
          <p:cNvPr id="5" name="Rectangle 4">
            <a:extLst>
              <a:ext uri="{FF2B5EF4-FFF2-40B4-BE49-F238E27FC236}">
                <a16:creationId xmlns:a16="http://schemas.microsoft.com/office/drawing/2014/main"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Đổi: 24 phút = 0,4 giờ</a:t>
            </a:r>
          </a:p>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0,4 = 32,5 (km/giờ)</a:t>
            </a:r>
          </a:p>
          <a:p>
            <a:pPr algn="ctr"/>
            <a:r>
              <a:rPr lang="en-US" sz="2400">
                <a:solidFill>
                  <a:srgbClr val="A40B5D"/>
                </a:solidFill>
                <a:latin typeface="Cambria" panose="02040503050406030204" pitchFamily="18" charset="0"/>
                <a:ea typeface="Cambria" panose="02040503050406030204" pitchFamily="18" charset="0"/>
              </a:rPr>
              <a:t>		Đáp số: 32,5 km/giờ</a:t>
            </a:r>
          </a:p>
        </p:txBody>
      </p:sp>
      <p:sp>
        <p:nvSpPr>
          <p:cNvPr id="11" name="矩形: 圆角 10">
            <a:extLst>
              <a:ext uri="{FF2B5EF4-FFF2-40B4-BE49-F238E27FC236}">
                <a16:creationId xmlns:a16="http://schemas.microsoft.com/office/drawing/2014/main"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7147738"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3" name="Picture 2">
            <a:extLst>
              <a:ext uri="{FF2B5EF4-FFF2-40B4-BE49-F238E27FC236}">
                <a16:creationId xmlns:a16="http://schemas.microsoft.com/office/drawing/2014/main" id="{194AEA96-9A8E-460F-9718-4D2D46FBECA8}"/>
              </a:ext>
            </a:extLst>
          </p:cNvPr>
          <p:cNvPicPr>
            <a:picLocks noChangeAspect="1"/>
          </p:cNvPicPr>
          <p:nvPr/>
        </p:nvPicPr>
        <p:blipFill rotWithShape="1">
          <a:blip r:embed="rId5">
            <a:extLst>
              <a:ext uri="{28A0092B-C50C-407E-A947-70E740481C1C}">
                <a14:useLocalDpi xmlns:a14="http://schemas.microsoft.com/office/drawing/2010/main" val="0"/>
              </a:ext>
            </a:extLst>
          </a:blip>
          <a:srcRect t="22248"/>
          <a:stretch/>
        </p:blipFill>
        <p:spPr>
          <a:xfrm>
            <a:off x="-42731" y="3429000"/>
            <a:ext cx="5446634" cy="4234846"/>
          </a:xfrm>
          <a:prstGeom prst="rect">
            <a:avLst/>
          </a:prstGeom>
        </p:spPr>
      </p:pic>
      <p:sp>
        <p:nvSpPr>
          <p:cNvPr id="4" name="TextBox 3">
            <a:extLst>
              <a:ext uri="{FF2B5EF4-FFF2-40B4-BE49-F238E27FC236}">
                <a16:creationId xmlns:a16="http://schemas.microsoft.com/office/drawing/2014/main" id="{0DC25B97-93E6-46B3-86A4-D8F2B66C2D40}"/>
              </a:ext>
            </a:extLst>
          </p:cNvPr>
          <p:cNvSpPr txBox="1"/>
          <p:nvPr/>
        </p:nvSpPr>
        <p:spPr>
          <a:xfrm>
            <a:off x="734291" y="4170218"/>
            <a:ext cx="3782291" cy="1692771"/>
          </a:xfrm>
          <a:prstGeom prst="rect">
            <a:avLst/>
          </a:prstGeom>
          <a:noFill/>
        </p:spPr>
        <p:txBody>
          <a:bodyPr wrap="square" rtlCol="0">
            <a:spAutoFit/>
          </a:bodyPr>
          <a:lstStyle/>
          <a:p>
            <a:r>
              <a:rPr lang="en-US" sz="2600" u="sng">
                <a:latin typeface="Cambria" panose="02040503050406030204" pitchFamily="18" charset="0"/>
                <a:ea typeface="Cambria" panose="02040503050406030204" pitchFamily="18" charset="0"/>
              </a:rPr>
              <a:t>Tóm tắt:</a:t>
            </a:r>
          </a:p>
          <a:p>
            <a:r>
              <a:rPr lang="en-US" sz="2600">
                <a:latin typeface="Cambria" panose="02040503050406030204" pitchFamily="18" charset="0"/>
                <a:ea typeface="Cambria" panose="02040503050406030204" pitchFamily="18" charset="0"/>
              </a:rPr>
              <a:t>	s = 13 km</a:t>
            </a:r>
          </a:p>
          <a:p>
            <a:r>
              <a:rPr lang="en-US" sz="2600">
                <a:latin typeface="Cambria" panose="02040503050406030204" pitchFamily="18" charset="0"/>
                <a:ea typeface="Cambria" panose="02040503050406030204" pitchFamily="18" charset="0"/>
              </a:rPr>
              <a:t>	t = 24 phút</a:t>
            </a:r>
          </a:p>
          <a:p>
            <a:r>
              <a:rPr lang="en-US" sz="2600">
                <a:latin typeface="Cambria" panose="02040503050406030204" pitchFamily="18" charset="0"/>
                <a:ea typeface="Cambria" panose="02040503050406030204" pitchFamily="18" charset="0"/>
              </a:rPr>
              <a:t>	v = ... km/giờ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vận tốc, ta lấy quãng đường chia cho thời gian.</a:t>
            </a:r>
            <a:endParaRPr lang="zh-CN" altLang="en-US" sz="4000" dirty="0">
              <a:latin typeface="#9Slide05 SVNSteady" pitchFamily="2" charset="0"/>
              <a:ea typeface="字魂105号-简雅黑" panose="00000500000000000000" pitchFamily="2" charset="-122"/>
            </a:endParaRPr>
          </a:p>
        </p:txBody>
      </p:sp>
      <p:grpSp>
        <p:nvGrpSpPr>
          <p:cNvPr id="21" name="Group 20">
            <a:extLst>
              <a:ext uri="{FF2B5EF4-FFF2-40B4-BE49-F238E27FC236}">
                <a16:creationId xmlns:a16="http://schemas.microsoft.com/office/drawing/2014/main" id="{492CB4DE-F994-49DD-B768-59F316472870}"/>
              </a:ext>
            </a:extLst>
          </p:cNvPr>
          <p:cNvGrpSpPr/>
          <p:nvPr/>
        </p:nvGrpSpPr>
        <p:grpSpPr>
          <a:xfrm>
            <a:off x="4538626" y="3856210"/>
            <a:ext cx="4435974" cy="1148144"/>
            <a:chOff x="4286453" y="4288581"/>
            <a:chExt cx="4435974" cy="1148144"/>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asvg="http://schemas.microsoft.com/office/drawing/2016/SVG/main"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asvg="http://schemas.microsoft.com/office/drawing/2016/SVG/main"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id="{1368763E-AE23-44BB-9997-EC3D681BC3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(v: vận tốc; s: quãng đường; t: thời gian)</a:t>
            </a:r>
            <a:endParaRPr lang="zh-CN" altLang="en-US" sz="2800" dirty="0">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KHÁM PHÁ</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2</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rPr>
              <a:t>MỤC TIÊU</a:t>
            </a:r>
            <a:endParaRPr lang="zh-CN" altLang="en-US" sz="5400" dirty="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endParaRPr>
          </a:p>
        </p:txBody>
      </p:sp>
      <p:pic>
        <p:nvPicPr>
          <p:cNvPr id="6" name="图片 5">
            <a:extLst>
              <a:ext uri="{FF2B5EF4-FFF2-40B4-BE49-F238E27FC236}">
                <a16:creationId xmlns:a16="http://schemas.microsoft.com/office/drawing/2014/main"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id="{A1BA2DFB-4284-4A47-B576-50D6B6D1A6AA}"/>
              </a:ext>
            </a:extLst>
          </p:cNvPr>
          <p:cNvSpPr txBox="1"/>
          <p:nvPr/>
        </p:nvSpPr>
        <p:spPr>
          <a:xfrm>
            <a:off x="5188712" y="2171797"/>
            <a:ext cx="3223768" cy="3856120"/>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Trình bày được quy tắc và công thức tính quãng đường đi được của một chuyển động đều.</a:t>
            </a:r>
            <a:r>
              <a:rPr lang="zh-CN" altLang="en-US" sz="3600">
                <a:latin typeface="UTM French Vanilla" panose="02040603050506020204" pitchFamily="18" charset="0"/>
                <a:ea typeface="字魂105号-简雅黑" panose="00000500000000000000" pitchFamily="2" charset="-122"/>
              </a:rPr>
              <a:t> </a:t>
            </a:r>
            <a:endParaRPr lang="zh-CN" altLang="en-US" sz="3600" dirty="0">
              <a:latin typeface="UTM French Vanilla" panose="02040603050506020204" pitchFamily="18" charset="0"/>
              <a:ea typeface="字魂105号-简雅黑" panose="00000500000000000000" pitchFamily="2" charset="-122"/>
            </a:endParaRPr>
          </a:p>
        </p:txBody>
      </p:sp>
      <p:sp>
        <p:nvSpPr>
          <p:cNvPr id="9" name="文本框 8">
            <a:extLst>
              <a:ext uri="{FF2B5EF4-FFF2-40B4-BE49-F238E27FC236}">
                <a16:creationId xmlns:a16="http://schemas.microsoft.com/office/drawing/2014/main" id="{E436A51B-7E29-4C2D-8673-D07F70FF195C}"/>
              </a:ext>
            </a:extLst>
          </p:cNvPr>
          <p:cNvSpPr txBox="1"/>
          <p:nvPr/>
        </p:nvSpPr>
        <p:spPr>
          <a:xfrm>
            <a:off x="9052560" y="2171797"/>
            <a:ext cx="2796130" cy="321902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Vận dụng để tính quãng đường trong những bài toán cụ thể.</a:t>
            </a:r>
            <a:endParaRPr lang="zh-CN" altLang="en-US" sz="3600" dirty="0">
              <a:latin typeface="UTM French Vanilla" panose="02040603050506020204" pitchFamily="18" charset="0"/>
              <a:ea typeface="字魂105号-简雅黑" panose="00000500000000000000" pitchFamily="2" charset="-122"/>
            </a:endParaRPr>
          </a:p>
        </p:txBody>
      </p:sp>
      <p:sp>
        <p:nvSpPr>
          <p:cNvPr id="12" name="矩形: 圆角 11">
            <a:extLst>
              <a:ext uri="{FF2B5EF4-FFF2-40B4-BE49-F238E27FC236}">
                <a16:creationId xmlns:a16="http://schemas.microsoft.com/office/drawing/2014/main"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268" y="0"/>
            <a:ext cx="5288280" cy="6459124"/>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a16="http://schemas.microsoft.com/office/drawing/2014/main" id="{AFB8EDBF-0065-44BF-B83B-0F4544A0BEFC}"/>
              </a:ext>
            </a:extLst>
          </p:cNvPr>
          <p:cNvSpPr txBox="1"/>
          <p:nvPr/>
        </p:nvSpPr>
        <p:spPr>
          <a:xfrm>
            <a:off x="4973970" y="368143"/>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7044433" y="342600"/>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a16="http://schemas.microsoft.com/office/drawing/2014/main" id="{181CE2B2-BFA1-4153-BC8F-0AF10AF2DC85}"/>
              </a:ext>
            </a:extLst>
          </p:cNvPr>
          <p:cNvSpPr txBox="1"/>
          <p:nvPr/>
        </p:nvSpPr>
        <p:spPr>
          <a:xfrm>
            <a:off x="6920285" y="340230"/>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a16="http://schemas.microsoft.com/office/drawing/2014/main" id="{8ECA62C6-F9AE-43B5-89AC-2EC0238566F3}"/>
              </a:ext>
            </a:extLst>
          </p:cNvPr>
          <p:cNvSpPr txBox="1"/>
          <p:nvPr/>
        </p:nvSpPr>
        <p:spPr>
          <a:xfrm>
            <a:off x="3359561" y="74850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pic>
        <p:nvPicPr>
          <p:cNvPr id="24" name="Picture 23">
            <a:extLst>
              <a:ext uri="{FF2B5EF4-FFF2-40B4-BE49-F238E27FC236}">
                <a16:creationId xmlns:a16="http://schemas.microsoft.com/office/drawing/2014/main"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143437" cy="2088063"/>
          </a:xfrm>
          <a:prstGeom prst="rect">
            <a:avLst/>
          </a:prstGeom>
        </p:spPr>
      </p:pic>
      <p:sp>
        <p:nvSpPr>
          <p:cNvPr id="25" name="TextBox 24">
            <a:extLst>
              <a:ext uri="{FF2B5EF4-FFF2-40B4-BE49-F238E27FC236}">
                <a16:creationId xmlns:a16="http://schemas.microsoft.com/office/drawing/2014/main" id="{EB8CED68-2117-43FA-A4C7-D5AF2BA64DD2}"/>
              </a:ext>
            </a:extLst>
          </p:cNvPr>
          <p:cNvSpPr txBox="1"/>
          <p:nvPr/>
        </p:nvSpPr>
        <p:spPr>
          <a:xfrm>
            <a:off x="5321166" y="2225667"/>
            <a:ext cx="5499462" cy="584775"/>
          </a:xfrm>
          <a:prstGeom prst="rect">
            <a:avLst/>
          </a:prstGeom>
          <a:noFill/>
        </p:spPr>
        <p:txBody>
          <a:bodyPr wrap="square" rtlCol="0">
            <a:spAutoFit/>
          </a:bodyPr>
          <a:lstStyle/>
          <a:p>
            <a:r>
              <a:rPr lang="en-US" sz="3200">
                <a:latin typeface="#9Slide05 SVNSteady" pitchFamily="2" charset="0"/>
              </a:rPr>
              <a:t>Vận tốc v = 42,5 km/giờ cho biết điều gì?</a:t>
            </a:r>
          </a:p>
        </p:txBody>
      </p:sp>
      <p:pic>
        <p:nvPicPr>
          <p:cNvPr id="26" name="Picture 25">
            <a:extLst>
              <a:ext uri="{FF2B5EF4-FFF2-40B4-BE49-F238E27FC236}">
                <a16:creationId xmlns:a16="http://schemas.microsoft.com/office/drawing/2014/main"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6103569" y="3056561"/>
            <a:ext cx="5825949" cy="2088063"/>
          </a:xfrm>
          <a:prstGeom prst="rect">
            <a:avLst/>
          </a:prstGeom>
        </p:spPr>
      </p:pic>
      <p:sp>
        <p:nvSpPr>
          <p:cNvPr id="27" name="TextBox 26">
            <a:extLst>
              <a:ext uri="{FF2B5EF4-FFF2-40B4-BE49-F238E27FC236}">
                <a16:creationId xmlns:a16="http://schemas.microsoft.com/office/drawing/2014/main" id="{51C272E3-9EC3-4663-956E-8DCD1B8DF093}"/>
              </a:ext>
            </a:extLst>
          </p:cNvPr>
          <p:cNvSpPr txBox="1"/>
          <p:nvPr/>
        </p:nvSpPr>
        <p:spPr>
          <a:xfrm>
            <a:off x="6558425" y="3561983"/>
            <a:ext cx="5108264" cy="1077218"/>
          </a:xfrm>
          <a:prstGeom prst="rect">
            <a:avLst/>
          </a:prstGeom>
          <a:noFill/>
        </p:spPr>
        <p:txBody>
          <a:bodyPr wrap="square" rtlCol="0">
            <a:spAutoFit/>
          </a:bodyPr>
          <a:lstStyle/>
          <a:p>
            <a:pPr algn="just"/>
            <a:r>
              <a:rPr lang="en-US" sz="3200">
                <a:latin typeface="#9Slide05 SVNSteady" pitchFamily="2" charset="0"/>
              </a:rPr>
              <a:t>Vận tốc v = 42,5 km/giờ cho biết trung bình cứ 1 giờ ô tô đi được 42,5 km.</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9Slide03 BoosterNextFYBlack" panose="02000A03000000020004" pitchFamily="2" charset="0"/>
              </a:rPr>
              <a:t>42,5 km</a:t>
            </a:r>
          </a:p>
        </p:txBody>
      </p:sp>
      <p:pic>
        <p:nvPicPr>
          <p:cNvPr id="50" name="Picture 49">
            <a:extLst>
              <a:ext uri="{FF2B5EF4-FFF2-40B4-BE49-F238E27FC236}">
                <a16:creationId xmlns:a16="http://schemas.microsoft.com/office/drawing/2014/main"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78322" y="1551708"/>
            <a:ext cx="6143437" cy="2088063"/>
          </a:xfrm>
          <a:prstGeom prst="rect">
            <a:avLst/>
          </a:prstGeom>
        </p:spPr>
      </p:pic>
      <p:sp>
        <p:nvSpPr>
          <p:cNvPr id="51" name="TextBox 50">
            <a:extLst>
              <a:ext uri="{FF2B5EF4-FFF2-40B4-BE49-F238E27FC236}">
                <a16:creationId xmlns:a16="http://schemas.microsoft.com/office/drawing/2014/main" id="{B1104675-3D2A-460E-A3E2-64307B27E56B}"/>
              </a:ext>
            </a:extLst>
          </p:cNvPr>
          <p:cNvSpPr txBox="1"/>
          <p:nvPr/>
        </p:nvSpPr>
        <p:spPr>
          <a:xfrm>
            <a:off x="5409476" y="2013121"/>
            <a:ext cx="5499462" cy="1077218"/>
          </a:xfrm>
          <a:prstGeom prst="rect">
            <a:avLst/>
          </a:prstGeom>
          <a:noFill/>
        </p:spPr>
        <p:txBody>
          <a:bodyPr wrap="square" rtlCol="0">
            <a:spAutoFit/>
          </a:bodyPr>
          <a:lstStyle/>
          <a:p>
            <a:r>
              <a:rPr lang="en-US" sz="3200">
                <a:latin typeface="#9Slide05 SVNSteady" pitchFamily="2" charset="0"/>
              </a:rPr>
              <a:t>Muốn tính quãng đường ô tô đi được trong 4 giờ ta làm như thế nào? </a:t>
            </a:r>
          </a:p>
        </p:txBody>
      </p:sp>
      <p:pic>
        <p:nvPicPr>
          <p:cNvPr id="52" name="Picture 51">
            <a:extLst>
              <a:ext uri="{FF2B5EF4-FFF2-40B4-BE49-F238E27FC236}">
                <a16:creationId xmlns:a16="http://schemas.microsoft.com/office/drawing/2014/main"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956183" y="2919057"/>
            <a:ext cx="6093449" cy="2768406"/>
          </a:xfrm>
          <a:prstGeom prst="rect">
            <a:avLst/>
          </a:prstGeom>
        </p:spPr>
      </p:pic>
      <p:sp>
        <p:nvSpPr>
          <p:cNvPr id="53" name="TextBox 52">
            <a:extLst>
              <a:ext uri="{FF2B5EF4-FFF2-40B4-BE49-F238E27FC236}">
                <a16:creationId xmlns:a16="http://schemas.microsoft.com/office/drawing/2014/main" id="{25CB54C3-288F-42F9-B779-286166652EB3}"/>
              </a:ext>
            </a:extLst>
          </p:cNvPr>
          <p:cNvSpPr txBox="1"/>
          <p:nvPr/>
        </p:nvSpPr>
        <p:spPr>
          <a:xfrm>
            <a:off x="6514194" y="3464759"/>
            <a:ext cx="5108264" cy="1569660"/>
          </a:xfrm>
          <a:prstGeom prst="rect">
            <a:avLst/>
          </a:prstGeom>
          <a:noFill/>
        </p:spPr>
        <p:txBody>
          <a:bodyPr wrap="square" rtlCol="0">
            <a:spAutoFit/>
          </a:bodyPr>
          <a:lstStyle/>
          <a:p>
            <a:pPr algn="just"/>
            <a:r>
              <a:rPr lang="en-US" sz="3200">
                <a:latin typeface="#9Slide05 SVNSteady" pitchFamily="2" charset="0"/>
              </a:rPr>
              <a:t>Muốn tính quãng đường ô tô đi được trong 4 giờ ta lấy quãng đường ô tô đi được trong 1 giờ nhân với 4.</a:t>
            </a:r>
          </a:p>
        </p:txBody>
      </p:sp>
      <p:pic>
        <p:nvPicPr>
          <p:cNvPr id="54" name="图片 2">
            <a:extLst>
              <a:ext uri="{FF2B5EF4-FFF2-40B4-BE49-F238E27FC236}">
                <a16:creationId xmlns:a16="http://schemas.microsoft.com/office/drawing/2014/main"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49" presetClass="path" presetSubtype="0" accel="50000" decel="50000" fill="hold" grpId="1" nodeType="afterEffect">
                                  <p:stCondLst>
                                    <p:cond delay="0"/>
                                  </p:stCondLst>
                                  <p:childTnLst>
                                    <p:animMotion origin="layout" path="M -2.08333E-6 3.33333E-6 L -0.30989 0.34444 " pathEditMode="relative" rAng="0" ptsTypes="AA">
                                      <p:cBhvr>
                                        <p:cTn id="30" dur="2000" fill="hold"/>
                                        <p:tgtEl>
                                          <p:spTgt spid="14"/>
                                        </p:tgtEl>
                                        <p:attrNameLst>
                                          <p:attrName>ppt_x</p:attrName>
                                          <p:attrName>ppt_y</p:attrName>
                                        </p:attrNameLst>
                                      </p:cBhvr>
                                      <p:rCtr x="-15495" y="1722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49" presetClass="path" presetSubtype="0" accel="50000" decel="50000" fill="hold" grpId="1" nodeType="afterEffect">
                                  <p:stCondLst>
                                    <p:cond delay="0"/>
                                  </p:stCondLst>
                                  <p:childTnLst>
                                    <p:animMotion origin="layout" path="M -1.25E-6 -2.96296E-6 L -0.4806 0.41204 " pathEditMode="relative" rAng="0" ptsTypes="AA">
                                      <p:cBhvr>
                                        <p:cTn id="37" dur="2000" fill="hold"/>
                                        <p:tgtEl>
                                          <p:spTgt spid="15"/>
                                        </p:tgtEl>
                                        <p:attrNameLst>
                                          <p:attrName>ppt_x</p:attrName>
                                          <p:attrName>ppt_y</p:attrName>
                                        </p:attrNameLst>
                                      </p:cBhvr>
                                      <p:rCtr x="-24036" y="20602"/>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p:stCondLst>
                              <p:cond delay="0"/>
                            </p:stCondLst>
                            <p:childTnLst>
                              <p:par>
                                <p:cTn id="43" presetID="49" presetClass="path" presetSubtype="0" accel="50000" decel="50000" fill="hold" grpId="1" nodeType="afterEffect">
                                  <p:stCondLst>
                                    <p:cond delay="0"/>
                                  </p:stCondLst>
                                  <p:childTnLst>
                                    <p:animMotion origin="layout" path="M 2.29167E-6 -2.22222E-6 L -0.17669 0.42454 " pathEditMode="relative" rAng="0" ptsTypes="AA">
                                      <p:cBhvr>
                                        <p:cTn id="44" dur="2000" fill="hold"/>
                                        <p:tgtEl>
                                          <p:spTgt spid="18"/>
                                        </p:tgtEl>
                                        <p:attrNameLst>
                                          <p:attrName>ppt_x</p:attrName>
                                          <p:attrName>ppt_y</p:attrName>
                                        </p:attrNameLst>
                                      </p:cBhvr>
                                      <p:rCtr x="-8841" y="21227"/>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3.95833E-6 4.07407E-6 L 0.25 4.07407E-6 " pathEditMode="relative" rAng="0" ptsTypes="AA">
                                      <p:cBhvr>
                                        <p:cTn id="82" dur="2000" fill="hold"/>
                                        <p:tgtEl>
                                          <p:spTgt spid="54"/>
                                        </p:tgtEl>
                                        <p:attrNameLst>
                                          <p:attrName>ppt_x</p:attrName>
                                          <p:attrName>ppt_y</p:attrName>
                                        </p:attrNameLst>
                                      </p:cBhvr>
                                      <p:rCtr x="12500" y="0"/>
                                    </p:animMotion>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par>
                                <p:cTn id="87" presetID="22" presetClass="entr" presetSubtype="8"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left)">
                                      <p:cBhvr>
                                        <p:cTn id="89" dur="500"/>
                                        <p:tgtEl>
                                          <p:spTgt spid="29"/>
                                        </p:tgtEl>
                                      </p:cBhvr>
                                    </p:animEffect>
                                  </p:childTnLst>
                                </p:cTn>
                              </p:par>
                              <p:par>
                                <p:cTn id="90" presetID="22" presetClass="entr" presetSubtype="8"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down)">
                                      <p:cBhvr>
                                        <p:cTn id="95" dur="500"/>
                                        <p:tgtEl>
                                          <p:spTgt spid="49"/>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down)">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9" presetClass="exit" presetSubtype="0" fill="hold" nodeType="withEffect">
                                  <p:stCondLst>
                                    <p:cond delay="0"/>
                                  </p:stCondLst>
                                  <p:childTnLst>
                                    <p:animEffect transition="out" filter="dissolv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childTnLst>
                          </p:cTn>
                        </p:par>
                        <p:par>
                          <p:cTn id="117" fill="hold">
                            <p:stCondLst>
                              <p:cond delay="0"/>
                            </p:stCondLst>
                            <p:childTnLst>
                              <p:par>
                                <p:cTn id="118" presetID="1" presetClass="entr" presetSubtype="0"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childTnLst>
                                </p:cTn>
                              </p:par>
                            </p:childTnLst>
                          </p:cTn>
                        </p:par>
                        <p:par>
                          <p:cTn id="120" fill="hold">
                            <p:stCondLst>
                              <p:cond delay="0"/>
                            </p:stCondLst>
                            <p:childTnLst>
                              <p:par>
                                <p:cTn id="121" presetID="63" presetClass="path" presetSubtype="0" accel="50000" decel="50000" fill="hold" nodeType="afterEffect">
                                  <p:stCondLst>
                                    <p:cond delay="0"/>
                                  </p:stCondLst>
                                  <p:childTnLst>
                                    <p:animMotion origin="layout" path="M 0 4.81481E-6 L 0.74818 0.01412 " pathEditMode="relative" rAng="0" ptsTypes="AA">
                                      <p:cBhvr>
                                        <p:cTn id="122" dur="1500" fill="hold"/>
                                        <p:tgtEl>
                                          <p:spTgt spid="55"/>
                                        </p:tgtEl>
                                        <p:attrNameLst>
                                          <p:attrName>ppt_x</p:attrName>
                                          <p:attrName>ppt_y</p:attrName>
                                        </p:attrNameLst>
                                      </p:cBhvr>
                                      <p:rCtr x="37409" y="694"/>
                                    </p:animMotion>
                                  </p:childTnLst>
                                </p:cTn>
                              </p:par>
                              <p:par>
                                <p:cTn id="123" presetID="22" presetClass="entr" presetSubtype="8"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left)">
                                      <p:cBhvr>
                                        <p:cTn id="125" dur="500"/>
                                        <p:tgtEl>
                                          <p:spTgt spid="32"/>
                                        </p:tgtEl>
                                      </p:cBhvr>
                                    </p:animEffect>
                                  </p:childTnLst>
                                </p:cTn>
                              </p:par>
                              <p:par>
                                <p:cTn id="126" presetID="22" presetClass="entr" presetSubtype="8"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left)">
                                      <p:cBhvr>
                                        <p:cTn id="128" dur="500"/>
                                        <p:tgtEl>
                                          <p:spTgt spid="41"/>
                                        </p:tgtEl>
                                      </p:cBhvr>
                                    </p:animEffect>
                                  </p:childTnLst>
                                </p:cTn>
                              </p:par>
                            </p:childTnLst>
                          </p:cTn>
                        </p:par>
                        <p:par>
                          <p:cTn id="129" fill="hold">
                            <p:stCondLst>
                              <p:cond delay="1500"/>
                            </p:stCondLst>
                            <p:childTnLst>
                              <p:par>
                                <p:cTn id="130" presetID="22" presetClass="entr" presetSubtype="8" fill="hold" nodeType="afterEffect">
                                  <p:stCondLst>
                                    <p:cond delay="250"/>
                                  </p:stCondLst>
                                  <p:childTnLst>
                                    <p:set>
                                      <p:cBhvr>
                                        <p:cTn id="131" dur="1" fill="hold">
                                          <p:stCondLst>
                                            <p:cond delay="0"/>
                                          </p:stCondLst>
                                        </p:cTn>
                                        <p:tgtEl>
                                          <p:spTgt spid="45"/>
                                        </p:tgtEl>
                                        <p:attrNameLst>
                                          <p:attrName>style.visibility</p:attrName>
                                        </p:attrNameLst>
                                      </p:cBhvr>
                                      <p:to>
                                        <p:strVal val="visible"/>
                                      </p:to>
                                    </p:set>
                                    <p:animEffect transition="in" filter="wipe(left)">
                                      <p:cBhvr>
                                        <p:cTn id="132" dur="500"/>
                                        <p:tgtEl>
                                          <p:spTgt spid="45"/>
                                        </p:tgtEl>
                                      </p:cBhvr>
                                    </p:animEffect>
                                  </p:childTnLst>
                                </p:cTn>
                              </p:par>
                            </p:childTnLst>
                          </p:cTn>
                        </p:par>
                        <p:par>
                          <p:cTn id="133" fill="hold">
                            <p:stCondLst>
                              <p:cond delay="2250"/>
                            </p:stCondLst>
                            <p:childTnLst>
                              <p:par>
                                <p:cTn id="134" presetID="22" presetClass="entr" presetSubtype="8" fill="hold" nodeType="after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left)">
                                      <p:cBhvr>
                                        <p:cTn id="136" dur="500"/>
                                        <p:tgtEl>
                                          <p:spTgt spid="33"/>
                                        </p:tgtEl>
                                      </p:cBhvr>
                                    </p:animEffect>
                                  </p:childTnLst>
                                </p:cTn>
                              </p:par>
                            </p:childTnLst>
                          </p:cTn>
                        </p:par>
                        <p:par>
                          <p:cTn id="137" fill="hold">
                            <p:stCondLst>
                              <p:cond delay="2750"/>
                            </p:stCondLst>
                            <p:childTnLst>
                              <p:par>
                                <p:cTn id="138" presetID="22" presetClass="entr" presetSubtype="8" fill="hold" nodeType="afterEffect">
                                  <p:stCondLst>
                                    <p:cond delay="250"/>
                                  </p:stCondLst>
                                  <p:childTnLst>
                                    <p:set>
                                      <p:cBhvr>
                                        <p:cTn id="139" dur="1" fill="hold">
                                          <p:stCondLst>
                                            <p:cond delay="0"/>
                                          </p:stCondLst>
                                        </p:cTn>
                                        <p:tgtEl>
                                          <p:spTgt spid="46"/>
                                        </p:tgtEl>
                                        <p:attrNameLst>
                                          <p:attrName>style.visibility</p:attrName>
                                        </p:attrNameLst>
                                      </p:cBhvr>
                                      <p:to>
                                        <p:strVal val="visible"/>
                                      </p:to>
                                    </p:set>
                                    <p:animEffect transition="in" filter="wipe(left)">
                                      <p:cBhvr>
                                        <p:cTn id="140" dur="500"/>
                                        <p:tgtEl>
                                          <p:spTgt spid="46"/>
                                        </p:tgtEl>
                                      </p:cBhvr>
                                    </p:animEffect>
                                  </p:childTnLst>
                                </p:cTn>
                              </p:par>
                            </p:childTnLst>
                          </p:cTn>
                        </p:par>
                        <p:par>
                          <p:cTn id="141" fill="hold">
                            <p:stCondLst>
                              <p:cond delay="3500"/>
                            </p:stCondLst>
                            <p:childTnLst>
                              <p:par>
                                <p:cTn id="142" presetID="22" presetClass="entr" presetSubtype="8" fill="hold" nodeType="after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left)">
                                      <p:cBhvr>
                                        <p:cTn id="144" dur="500"/>
                                        <p:tgtEl>
                                          <p:spTgt spid="34"/>
                                        </p:tgtEl>
                                      </p:cBhvr>
                                    </p:animEffec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1000"/>
                                        <p:tgtEl>
                                          <p:spTgt spid="51"/>
                                        </p:tgtEl>
                                      </p:cBhvr>
                                    </p:animEffect>
                                    <p:anim calcmode="lin" valueType="num">
                                      <p:cBhvr>
                                        <p:cTn id="150" dur="1000" fill="hold"/>
                                        <p:tgtEl>
                                          <p:spTgt spid="51"/>
                                        </p:tgtEl>
                                        <p:attrNameLst>
                                          <p:attrName>ppt_x</p:attrName>
                                        </p:attrNameLst>
                                      </p:cBhvr>
                                      <p:tavLst>
                                        <p:tav tm="0">
                                          <p:val>
                                            <p:strVal val="#ppt_x"/>
                                          </p:val>
                                        </p:tav>
                                        <p:tav tm="100000">
                                          <p:val>
                                            <p:strVal val="#ppt_x"/>
                                          </p:val>
                                        </p:tav>
                                      </p:tavLst>
                                    </p:anim>
                                    <p:anim calcmode="lin" valueType="num">
                                      <p:cBhvr>
                                        <p:cTn id="151" dur="1000" fill="hold"/>
                                        <p:tgtEl>
                                          <p:spTgt spid="51"/>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1000"/>
                                        <p:tgtEl>
                                          <p:spTgt spid="50"/>
                                        </p:tgtEl>
                                      </p:cBhvr>
                                    </p:animEffect>
                                    <p:anim calcmode="lin" valueType="num">
                                      <p:cBhvr>
                                        <p:cTn id="155" dur="1000" fill="hold"/>
                                        <p:tgtEl>
                                          <p:spTgt spid="50"/>
                                        </p:tgtEl>
                                        <p:attrNameLst>
                                          <p:attrName>ppt_x</p:attrName>
                                        </p:attrNameLst>
                                      </p:cBhvr>
                                      <p:tavLst>
                                        <p:tav tm="0">
                                          <p:val>
                                            <p:strVal val="#ppt_x"/>
                                          </p:val>
                                        </p:tav>
                                        <p:tav tm="100000">
                                          <p:val>
                                            <p:strVal val="#ppt_x"/>
                                          </p:val>
                                        </p:tav>
                                      </p:tavLst>
                                    </p:anim>
                                    <p:anim calcmode="lin" valueType="num">
                                      <p:cBhvr>
                                        <p:cTn id="15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1000"/>
                                        <p:tgtEl>
                                          <p:spTgt spid="53"/>
                                        </p:tgtEl>
                                      </p:cBhvr>
                                    </p:animEffect>
                                    <p:anim calcmode="lin" valueType="num">
                                      <p:cBhvr>
                                        <p:cTn id="162" dur="1000" fill="hold"/>
                                        <p:tgtEl>
                                          <p:spTgt spid="53"/>
                                        </p:tgtEl>
                                        <p:attrNameLst>
                                          <p:attrName>ppt_x</p:attrName>
                                        </p:attrNameLst>
                                      </p:cBhvr>
                                      <p:tavLst>
                                        <p:tav tm="0">
                                          <p:val>
                                            <p:strVal val="#ppt_x"/>
                                          </p:val>
                                        </p:tav>
                                        <p:tav tm="100000">
                                          <p:val>
                                            <p:strVal val="#ppt_x"/>
                                          </p:val>
                                        </p:tav>
                                      </p:tavLst>
                                    </p:anim>
                                    <p:anim calcmode="lin" valueType="num">
                                      <p:cBhvr>
                                        <p:cTn id="163" dur="1000" fill="hold"/>
                                        <p:tgtEl>
                                          <p:spTgt spid="5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52"/>
                                        </p:tgtEl>
                                        <p:attrNameLst>
                                          <p:attrName>style.visibility</p:attrName>
                                        </p:attrNameLst>
                                      </p:cBhvr>
                                      <p:to>
                                        <p:strVal val="visible"/>
                                      </p:to>
                                    </p:set>
                                    <p:animEffect transition="in" filter="fade">
                                      <p:cBhvr>
                                        <p:cTn id="166" dur="1000"/>
                                        <p:tgtEl>
                                          <p:spTgt spid="52"/>
                                        </p:tgtEl>
                                      </p:cBhvr>
                                    </p:animEffect>
                                    <p:anim calcmode="lin" valueType="num">
                                      <p:cBhvr>
                                        <p:cTn id="167" dur="1000" fill="hold"/>
                                        <p:tgtEl>
                                          <p:spTgt spid="52"/>
                                        </p:tgtEl>
                                        <p:attrNameLst>
                                          <p:attrName>ppt_x</p:attrName>
                                        </p:attrNameLst>
                                      </p:cBhvr>
                                      <p:tavLst>
                                        <p:tav tm="0">
                                          <p:val>
                                            <p:strVal val="#ppt_x"/>
                                          </p:val>
                                        </p:tav>
                                        <p:tav tm="100000">
                                          <p:val>
                                            <p:strVal val="#ppt_x"/>
                                          </p:val>
                                        </p:tav>
                                      </p:tavLst>
                                    </p:anim>
                                    <p:anim calcmode="lin" valueType="num">
                                      <p:cBhvr>
                                        <p:cTn id="16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6" grpId="0"/>
      <p:bldP spid="17" grpId="0"/>
      <p:bldP spid="18" grpId="0"/>
      <p:bldP spid="18" grpId="1"/>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3349</TotalTime>
  <Words>2060</Words>
  <Application>Microsoft Office PowerPoint</Application>
  <PresentationFormat>Widescreen</PresentationFormat>
  <Paragraphs>239</Paragraphs>
  <Slides>25</Slides>
  <Notes>24</Notes>
  <HiddenSlides>0</HiddenSlides>
  <MMClips>1</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25</vt:i4>
      </vt:variant>
    </vt:vector>
  </HeadingPairs>
  <TitlesOfParts>
    <vt:vector size="54" baseType="lpstr">
      <vt:lpstr>DengXian</vt:lpstr>
      <vt:lpstr>DengXian Light</vt:lpstr>
      <vt:lpstr>#9Slide01 Noi dung ngan</vt:lpstr>
      <vt:lpstr>#9Slide01 Tieu de ngan</vt:lpstr>
      <vt:lpstr>#9Slide02 Noi dung dai</vt:lpstr>
      <vt:lpstr>#9Slide02 Noi dung rat dai</vt:lpstr>
      <vt:lpstr>#9Slide02 Tieu de dai</vt:lpstr>
      <vt:lpstr>#9Slide03 Ample</vt:lpstr>
      <vt:lpstr>#9Slide03 Arima Madurai ExtraLi</vt:lpstr>
      <vt:lpstr>#9Slide03 Aturdida</vt:lpstr>
      <vt:lpstr>#9Slide03 Bebas Neue Bold</vt:lpstr>
      <vt:lpstr>#9Slide03 BoosterNextFYBlack</vt:lpstr>
      <vt:lpstr>#9Slide03 NguyenHa 01</vt:lpstr>
      <vt:lpstr>#9Slide03 SFU Futura_05</vt:lpstr>
      <vt:lpstr>#9Slide05 Pattaya</vt:lpstr>
      <vt:lpstr>#9Slide05 SVNKitten</vt:lpstr>
      <vt:lpstr>#9Slide05 SVNSteady</vt:lpstr>
      <vt:lpstr>#9Slide07 Cadena</vt:lpstr>
      <vt:lpstr>#9Slide07 IcielCadena</vt:lpstr>
      <vt:lpstr>#9Slide07 Pattaya</vt:lpstr>
      <vt:lpstr>#9Slide07 SVNCinnamoncake</vt:lpstr>
      <vt:lpstr>Arial</vt:lpstr>
      <vt:lpstr>Cambria</vt:lpstr>
      <vt:lpstr>Cambria Math</vt:lpstr>
      <vt:lpstr>Jokerman</vt:lpstr>
      <vt:lpstr>SVN-Poky's</vt:lpstr>
      <vt:lpstr>UTM Billhead 1910</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Nguyễn Hà Quyên</cp:lastModifiedBy>
  <cp:revision>56</cp:revision>
  <dcterms:created xsi:type="dcterms:W3CDTF">2020-06-10T16:06:53Z</dcterms:created>
  <dcterms:modified xsi:type="dcterms:W3CDTF">2022-02-23T14:32:54Z</dcterms:modified>
  <cp:category>9Slide.vn</cp:category>
</cp:coreProperties>
</file>