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48"/>
  </p:notesMasterIdLst>
  <p:sldIdLst>
    <p:sldId id="258" r:id="rId9"/>
    <p:sldId id="261" r:id="rId10"/>
    <p:sldId id="310" r:id="rId11"/>
    <p:sldId id="306" r:id="rId12"/>
    <p:sldId id="259" r:id="rId13"/>
    <p:sldId id="272" r:id="rId14"/>
    <p:sldId id="268" r:id="rId15"/>
    <p:sldId id="307" r:id="rId16"/>
    <p:sldId id="308" r:id="rId17"/>
    <p:sldId id="265" r:id="rId18"/>
    <p:sldId id="274" r:id="rId19"/>
    <p:sldId id="264" r:id="rId20"/>
    <p:sldId id="278" r:id="rId21"/>
    <p:sldId id="279" r:id="rId22"/>
    <p:sldId id="260" r:id="rId23"/>
    <p:sldId id="262" r:id="rId24"/>
    <p:sldId id="276" r:id="rId25"/>
    <p:sldId id="280" r:id="rId26"/>
    <p:sldId id="281" r:id="rId27"/>
    <p:sldId id="282" r:id="rId28"/>
    <p:sldId id="269" r:id="rId29"/>
    <p:sldId id="289" r:id="rId30"/>
    <p:sldId id="284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0" r:id="rId42"/>
    <p:sldId id="302" r:id="rId43"/>
    <p:sldId id="303" r:id="rId44"/>
    <p:sldId id="312" r:id="rId45"/>
    <p:sldId id="311" r:id="rId46"/>
    <p:sldId id="3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76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A4A3D-204C-4710-94A0-77188848F4D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5377D-0DC6-4CFF-9120-E78240202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5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569EE2-E57B-430D-9EDD-9F9A1F720F7F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96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09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FD90A4B6-0398-4B97-B897-C521C489DE4E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5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F09B088-1A13-4A5D-93B5-DC33190A09EB}" type="slidenum">
              <a:rPr lang="en-US" alt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38E9AD7C-6D79-4FB0-89D4-A4D7ACAC5E23}" type="slidenum">
              <a:rPr lang="en-US" altLang="vi-VN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vi-VN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9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5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2" y="1122401"/>
            <a:ext cx="9144173" cy="2387680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2" y="3602169"/>
            <a:ext cx="9144173" cy="165581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 sz="2000"/>
            </a:lvl1pPr>
            <a:lvl2pPr marL="383444" indent="0" algn="ctr">
              <a:buNone/>
              <a:defRPr sz="1700"/>
            </a:lvl2pPr>
            <a:lvl3pPr marL="766888" indent="0" algn="ctr">
              <a:buNone/>
              <a:defRPr sz="1500"/>
            </a:lvl3pPr>
            <a:lvl4pPr marL="1150336" indent="0" algn="ctr">
              <a:buNone/>
              <a:defRPr sz="1300"/>
            </a:lvl4pPr>
            <a:lvl5pPr marL="1533395" indent="0" algn="ctr">
              <a:buNone/>
              <a:defRPr sz="1300"/>
            </a:lvl5pPr>
            <a:lvl6pPr marL="1916839" indent="0" algn="ctr">
              <a:buNone/>
              <a:defRPr sz="1300"/>
            </a:lvl6pPr>
            <a:lvl7pPr marL="2300283" indent="0" algn="ctr">
              <a:buNone/>
              <a:defRPr sz="1300"/>
            </a:lvl7pPr>
            <a:lvl8pPr marL="2683728" indent="0" algn="ctr">
              <a:buNone/>
              <a:defRPr sz="1300"/>
            </a:lvl8pPr>
            <a:lvl9pPr marL="3067172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7293229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2146827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9" y="1709811"/>
            <a:ext cx="10515799" cy="285283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9" y="4589633"/>
            <a:ext cx="10515799" cy="150023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6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3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3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68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2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372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1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877348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9" y="1825686"/>
            <a:ext cx="5181697" cy="4351484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868860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8" y="365139"/>
            <a:ext cx="10515799" cy="1325607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12" y="1778497"/>
            <a:ext cx="4873665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12" y="2665468"/>
            <a:ext cx="4873665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3" y="1778497"/>
            <a:ext cx="4897668" cy="823940"/>
          </a:xfrm>
          <a:prstGeom prst="rect">
            <a:avLst/>
          </a:prstGeom>
        </p:spPr>
        <p:txBody>
          <a:bodyPr lIns="55718" tIns="27858" rIns="55718" bIns="27858" anchor="ctr" anchorCtr="0"/>
          <a:lstStyle>
            <a:lvl1pPr marL="0" indent="0">
              <a:buNone/>
              <a:defRPr sz="2300"/>
            </a:lvl1pPr>
            <a:lvl2pPr marL="383444" indent="0">
              <a:buNone/>
              <a:defRPr sz="2000"/>
            </a:lvl2pPr>
            <a:lvl3pPr marL="766888" indent="0">
              <a:buNone/>
              <a:defRPr sz="1700"/>
            </a:lvl3pPr>
            <a:lvl4pPr marL="1150336" indent="0">
              <a:buNone/>
              <a:defRPr sz="1500"/>
            </a:lvl4pPr>
            <a:lvl5pPr marL="1533395" indent="0">
              <a:buNone/>
              <a:defRPr sz="1500"/>
            </a:lvl5pPr>
            <a:lvl6pPr marL="1916839" indent="0">
              <a:buNone/>
              <a:defRPr sz="1500"/>
            </a:lvl6pPr>
            <a:lvl7pPr marL="2300283" indent="0">
              <a:buNone/>
              <a:defRPr sz="1500"/>
            </a:lvl7pPr>
            <a:lvl8pPr marL="2683728" indent="0">
              <a:buNone/>
              <a:defRPr sz="1500"/>
            </a:lvl8pPr>
            <a:lvl9pPr marL="3067172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3" y="2665468"/>
            <a:ext cx="4897668" cy="3524402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0440818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0919997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18526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3932311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3932311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300"/>
            </a:lvl1pPr>
            <a:lvl2pPr marL="383444" indent="0">
              <a:buNone/>
              <a:defRPr sz="1200"/>
            </a:lvl2pPr>
            <a:lvl3pPr marL="766888" indent="0">
              <a:buNone/>
              <a:defRPr sz="1000"/>
            </a:lvl3pPr>
            <a:lvl4pPr marL="1150336" indent="0">
              <a:buNone/>
              <a:defRPr sz="800"/>
            </a:lvl4pPr>
            <a:lvl5pPr marL="1533395" indent="0">
              <a:buNone/>
              <a:defRPr sz="800"/>
            </a:lvl5pPr>
            <a:lvl6pPr marL="1916839" indent="0">
              <a:buNone/>
              <a:defRPr sz="800"/>
            </a:lvl6pPr>
            <a:lvl7pPr marL="2300283" indent="0">
              <a:buNone/>
              <a:defRPr sz="800"/>
            </a:lvl7pPr>
            <a:lvl8pPr marL="2683728" indent="0">
              <a:buNone/>
              <a:defRPr sz="800"/>
            </a:lvl8pPr>
            <a:lvl9pPr marL="306717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4477774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1" y="457227"/>
            <a:ext cx="4165428" cy="1600253"/>
          </a:xfrm>
          <a:prstGeom prst="rect">
            <a:avLst/>
          </a:prstGeom>
        </p:spPr>
        <p:txBody>
          <a:bodyPr lIns="55718" tIns="27858" rIns="55718" bIns="27858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7"/>
            <a:ext cx="6172317" cy="5404031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700"/>
            </a:lvl1pPr>
            <a:lvl2pPr marL="383444" indent="0">
              <a:buNone/>
              <a:defRPr sz="2300"/>
            </a:lvl2pPr>
            <a:lvl3pPr marL="766888" indent="0">
              <a:buNone/>
              <a:defRPr sz="2000"/>
            </a:lvl3pPr>
            <a:lvl4pPr marL="1150336" indent="0">
              <a:buNone/>
              <a:defRPr sz="1700"/>
            </a:lvl4pPr>
            <a:lvl5pPr marL="1533395" indent="0">
              <a:buNone/>
              <a:defRPr sz="1700"/>
            </a:lvl5pPr>
            <a:lvl6pPr marL="1916839" indent="0">
              <a:buNone/>
              <a:defRPr sz="1700"/>
            </a:lvl6pPr>
            <a:lvl7pPr marL="2300283" indent="0">
              <a:buNone/>
              <a:defRPr sz="1700"/>
            </a:lvl7pPr>
            <a:lvl8pPr marL="2683728" indent="0">
              <a:buNone/>
              <a:defRPr sz="1700"/>
            </a:lvl8pPr>
            <a:lvl9pPr marL="3067172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1" y="2057469"/>
            <a:ext cx="4165428" cy="381171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1700"/>
            </a:lvl1pPr>
            <a:lvl2pPr marL="383444" indent="0">
              <a:buNone/>
              <a:defRPr sz="1500"/>
            </a:lvl2pPr>
            <a:lvl3pPr marL="766888" indent="0">
              <a:buNone/>
              <a:defRPr sz="1300"/>
            </a:lvl3pPr>
            <a:lvl4pPr marL="1150336" indent="0">
              <a:buNone/>
              <a:defRPr sz="1200"/>
            </a:lvl4pPr>
            <a:lvl5pPr marL="1533395" indent="0">
              <a:buNone/>
              <a:defRPr sz="1200"/>
            </a:lvl5pPr>
            <a:lvl6pPr marL="1916839" indent="0">
              <a:buNone/>
              <a:defRPr sz="1200"/>
            </a:lvl6pPr>
            <a:lvl7pPr marL="2300283" indent="0">
              <a:buNone/>
              <a:defRPr sz="1200"/>
            </a:lvl7pPr>
            <a:lvl8pPr marL="2683728" indent="0">
              <a:buNone/>
              <a:defRPr sz="1200"/>
            </a:lvl8pPr>
            <a:lvl9pPr marL="306717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3319740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8996"/>
            <a:ext cx="5980067" cy="827234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43"/>
            <a:ext cx="5980067" cy="3275847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724808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8" y="365138"/>
            <a:ext cx="2628949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3" y="365138"/>
            <a:ext cx="7734447" cy="5812032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77609743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4" y="1825686"/>
            <a:ext cx="5181697" cy="4351484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9" y="1825702"/>
            <a:ext cx="5181697" cy="2098745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9" y="4076853"/>
            <a:ext cx="5181697" cy="2100333"/>
          </a:xfr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073519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6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53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1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0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9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3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4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2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9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3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1"/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1"/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58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2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151">
              <a:defRPr/>
            </a:pPr>
            <a:fld id="{EF62EF45-6106-4A1D-BEE2-080F13F4E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3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93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52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9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7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1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24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60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06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4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2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30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1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08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78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97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4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17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17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1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0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71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96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19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32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97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07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8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52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5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5" indent="0" algn="ctr">
              <a:buNone/>
              <a:defRPr/>
            </a:lvl2pPr>
            <a:lvl3pPr marL="914251" indent="0" algn="ctr">
              <a:buNone/>
              <a:defRPr/>
            </a:lvl3pPr>
            <a:lvl4pPr marL="1371377" indent="0" algn="ctr">
              <a:buNone/>
              <a:defRPr/>
            </a:lvl4pPr>
            <a:lvl5pPr marL="1828502" indent="0" algn="ctr">
              <a:buNone/>
              <a:defRPr/>
            </a:lvl5pPr>
            <a:lvl6pPr marL="2285628" indent="0" algn="ctr">
              <a:buNone/>
              <a:defRPr/>
            </a:lvl6pPr>
            <a:lvl7pPr marL="2742753" indent="0" algn="ctr">
              <a:buNone/>
              <a:defRPr/>
            </a:lvl7pPr>
            <a:lvl8pPr marL="3199878" indent="0" algn="ctr">
              <a:buNone/>
              <a:defRPr/>
            </a:lvl8pPr>
            <a:lvl9pPr marL="36570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ABADE0C2-43A0-49FC-B2A4-1EB6D51BBCB3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18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81369E1-9281-4292-ACEB-17F52BC16049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18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5" indent="0">
              <a:buNone/>
              <a:defRPr sz="1800"/>
            </a:lvl2pPr>
            <a:lvl3pPr marL="914251" indent="0">
              <a:buNone/>
              <a:defRPr sz="1600"/>
            </a:lvl3pPr>
            <a:lvl4pPr marL="1371377" indent="0">
              <a:buNone/>
              <a:defRPr sz="1400"/>
            </a:lvl4pPr>
            <a:lvl5pPr marL="1828502" indent="0">
              <a:buNone/>
              <a:defRPr sz="1400"/>
            </a:lvl5pPr>
            <a:lvl6pPr marL="2285628" indent="0">
              <a:buNone/>
              <a:defRPr sz="1400"/>
            </a:lvl6pPr>
            <a:lvl7pPr marL="2742753" indent="0">
              <a:buNone/>
              <a:defRPr sz="1400"/>
            </a:lvl7pPr>
            <a:lvl8pPr marL="3199878" indent="0">
              <a:buNone/>
              <a:defRPr sz="1400"/>
            </a:lvl8pPr>
            <a:lvl9pPr marL="36570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1A3D28B3-2095-4085-8E12-A1CDE1A7D0A5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92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726AC61-0024-4292-AE6F-7003B0D9418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3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2" indent="0">
              <a:buNone/>
              <a:defRPr sz="1600" b="1"/>
            </a:lvl5pPr>
            <a:lvl6pPr marL="2285628" indent="0">
              <a:buNone/>
              <a:defRPr sz="1600" b="1"/>
            </a:lvl6pPr>
            <a:lvl7pPr marL="2742753" indent="0">
              <a:buNone/>
              <a:defRPr sz="1600" b="1"/>
            </a:lvl7pPr>
            <a:lvl8pPr marL="3199878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8617CA90-F327-4A22-91CF-686F5D13E69D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38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6B318BB9-865F-4A34-94F2-42C6B968F556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55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2A9AF3FA-FFCA-4ECA-B872-515AB515794A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96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F698BDDA-3E80-4F2B-A6A7-5A4EC9F40DEC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83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2" indent="0">
              <a:buNone/>
              <a:defRPr sz="2000"/>
            </a:lvl5pPr>
            <a:lvl6pPr marL="2285628" indent="0">
              <a:buNone/>
              <a:defRPr sz="2000"/>
            </a:lvl6pPr>
            <a:lvl7pPr marL="2742753" indent="0">
              <a:buNone/>
              <a:defRPr sz="2000"/>
            </a:lvl7pPr>
            <a:lvl8pPr marL="3199878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2" indent="0">
              <a:buNone/>
              <a:defRPr sz="900"/>
            </a:lvl5pPr>
            <a:lvl6pPr marL="2285628" indent="0">
              <a:buNone/>
              <a:defRPr sz="900"/>
            </a:lvl6pPr>
            <a:lvl7pPr marL="2742753" indent="0">
              <a:buNone/>
              <a:defRPr sz="900"/>
            </a:lvl7pPr>
            <a:lvl8pPr marL="3199878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5C4CFB51-B0BD-461D-9F66-A2DBCD5072F1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79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7093B66F-C513-4C55-89C1-9170383961C2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36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151"/>
            <a:fld id="{9ECDDCAF-8BC4-44DD-BFC3-28E14EBFB5B4}" type="slidenum">
              <a:rPr lang="en-US" altLang="vi-VN" smtClean="0">
                <a:solidFill>
                  <a:srgbClr val="000000"/>
                </a:solidFill>
              </a:rPr>
              <a:pPr defTabSz="914151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78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DE0C2-43A0-49FC-B2A4-1EB6D51BBCB3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54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369E1-9281-4292-ACEB-17F52BC1604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24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D28B3-2095-4085-8E12-A1CDE1A7D0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87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6AC61-0024-4292-AE6F-7003B0D9418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680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7CA90-F327-4A22-91CF-686F5D13E69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1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18BB9-865F-4A34-94F2-42C6B968F55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01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AF3FA-FFCA-4ECA-B872-515AB515794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0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8BDDA-3E80-4F2B-A6A7-5A4EC9F40D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64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CFB51-B0BD-461D-9F66-A2DBCD5072F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35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93B66F-C513-4C55-89C1-9170383961C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8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DDCAF-8BC4-44DD-BFC3-28E14EBFB5B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6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8DCAD-10F8-4B9A-8414-F7D55F1EA41B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6AFD-279E-4370-895F-7ABABC5E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9" y="116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145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3000">
    <p:random/>
  </p:transition>
  <p:hf sldNum="0" hdr="0"/>
  <p:txStyles>
    <p:titleStyle>
      <a:lvl1pPr marL="0" lvl="0" indent="0" algn="ctr" defTabSz="91430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431" lvl="0" indent="-342431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01" lvl="1" indent="-286325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597" lvl="2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944" lvl="3" indent="-229060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520" lvl="4" indent="-228286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32234" lvl="5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0820" lvl="6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407" lvl="7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7998" lvl="8" indent="-139293" algn="l" defTabSz="91430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588" lvl="1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176" lvl="2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763" lvl="3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349" lvl="4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2937" lvl="5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526" lvl="6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114" lvl="7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8702" lvl="8" indent="0" algn="l" defTabSz="5571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B4BD5-E9D1-4A1B-942B-D83BB0BB8A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2BD-EEBA-4356-85FC-AC5EB86E84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3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8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1" rIns="91425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 smtClean="0">
                <a:solidFill>
                  <a:srgbClr val="000000"/>
                </a:solidFill>
              </a:rPr>
              <a:pPr defTabSz="9142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4" indent="-3428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4" indent="-2285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39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4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1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2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7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2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3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8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036E49-B0A4-4DF8-926A-892D944FFFB2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6871" y="3428999"/>
            <a:ext cx="43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Chào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4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790428" y="378001"/>
            <a:ext cx="661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ahnschrift SemiBold" panose="020B0502040204020203" pitchFamily="34" charset="0"/>
              </a:rPr>
              <a:t>TRƯỜNG TIỂU HỌC NGỌC LÂM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673" y="1465923"/>
            <a:ext cx="345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Baskerville Old Face" panose="02020602080505020303" pitchFamily="18" charset="0"/>
              </a:rPr>
              <a:t> ĐỊA LÍ</a:t>
            </a:r>
          </a:p>
          <a:p>
            <a:pPr algn="ctr"/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876698" y="2549825"/>
            <a:ext cx="82296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rgbClr val="FF33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rgbClr val="FF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FF3300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Thương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mại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</a:t>
            </a:r>
            <a:r>
              <a:rPr lang="en-US" altLang="en-US" sz="5400" b="1" kern="0" dirty="0" err="1">
                <a:solidFill>
                  <a:srgbClr val="7030A0"/>
                </a:solidFill>
                <a:latin typeface="Times New Roman"/>
              </a:rPr>
              <a:t>và</a:t>
            </a:r>
            <a:r>
              <a:rPr lang="en-US" altLang="en-US" sz="5400" b="1" kern="0" dirty="0">
                <a:solidFill>
                  <a:srgbClr val="7030A0"/>
                </a:solidFill>
                <a:latin typeface="Times New Roman"/>
              </a:rPr>
              <a:t> Du </a:t>
            </a:r>
            <a:r>
              <a:rPr lang="en-US" altLang="en-US" sz="5400" b="1" kern="0" dirty="0" err="1" smtClean="0">
                <a:solidFill>
                  <a:srgbClr val="7030A0"/>
                </a:solidFill>
                <a:latin typeface="Times New Roman"/>
              </a:rPr>
              <a:t>lịch</a:t>
            </a:r>
            <a:endParaRPr lang="en-US" altLang="en-US" sz="5400" b="1" kern="0" dirty="0">
              <a:solidFill>
                <a:srgbClr val="7030A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8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93683" y="194614"/>
            <a:ext cx="10237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40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Tìm hiểu về các khái niệm thương mại, nội thương, ngoại thương, xuất khẩu, nhập khẩu.</a:t>
            </a:r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endParaRPr lang="en-US" sz="40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599" y="3902761"/>
            <a:ext cx="8387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ngành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buôn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thương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406875" y="2133601"/>
            <a:ext cx="4992415" cy="1635506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hiểu thế nào là </a:t>
            </a:r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 mại?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5" y="-914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5821" y="567559"/>
            <a:ext cx="1036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</a:t>
            </a:r>
            <a:r>
              <a:rPr lang="da-DK" sz="28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Tìm hiểu về các khái niệm thương mại, nội thương, ngoại thương, xuất khẩu, nhập khẩu</a:t>
            </a:r>
            <a:r>
              <a:rPr lang="da-DK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89380" y="1675258"/>
            <a:ext cx="52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ở trong nước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8661" y="3661987"/>
            <a:ext cx="5402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bán với nước ngoài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48305" y="5048304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3" name="Oval 12"/>
          <p:cNvSpPr/>
          <p:nvPr/>
        </p:nvSpPr>
        <p:spPr>
          <a:xfrm>
            <a:off x="5150076" y="5051895"/>
            <a:ext cx="1418897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4" name="Right Arrow Callout 13"/>
          <p:cNvSpPr/>
          <p:nvPr/>
        </p:nvSpPr>
        <p:spPr>
          <a:xfrm>
            <a:off x="213047" y="2196558"/>
            <a:ext cx="2811516" cy="1657513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thương mại</a:t>
            </a:r>
            <a:endParaRPr lang="en-US" sz="28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5" name="Flowchart: Process 14"/>
          <p:cNvSpPr/>
          <p:nvPr/>
        </p:nvSpPr>
        <p:spPr>
          <a:xfrm>
            <a:off x="3137336" y="1750932"/>
            <a:ext cx="3105808" cy="90890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Flowchart: Process 15"/>
          <p:cNvSpPr/>
          <p:nvPr/>
        </p:nvSpPr>
        <p:spPr>
          <a:xfrm>
            <a:off x="3137342" y="3485929"/>
            <a:ext cx="3105809" cy="847802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 thương</a:t>
            </a:r>
            <a:endParaRPr lang="en-US" sz="3200" dirty="0" smtClean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96668" y="4423222"/>
            <a:ext cx="561201" cy="891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872082" y="4379303"/>
            <a:ext cx="924585" cy="772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14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183098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30621" y="367870"/>
            <a:ext cx="9228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</a:t>
            </a: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35117" y="877925"/>
            <a:ext cx="8723587" cy="2664428"/>
          </a:xfrm>
          <a:prstGeom prst="horizontalScroll">
            <a:avLst>
              <a:gd name="adj" fmla="val 22906"/>
            </a:avLst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dirty="0"/>
              <a:t> </a:t>
            </a:r>
            <a:endParaRPr lang="en-US" dirty="0"/>
          </a:p>
          <a:p>
            <a:pPr lvl="0"/>
            <a:endParaRPr lang="da-DK" dirty="0" smtClean="0">
              <a:solidFill>
                <a:prstClr val="black"/>
              </a:solidFill>
            </a:endParaRPr>
          </a:p>
          <a:p>
            <a:pPr lvl="0"/>
            <a:r>
              <a:rPr lang="da-DK" sz="4000" dirty="0" smtClean="0">
                <a:solidFill>
                  <a:prstClr val="black"/>
                </a:solidFill>
              </a:rPr>
              <a:t> </a:t>
            </a:r>
            <a:r>
              <a:rPr lang="da-DK" sz="4000" dirty="0">
                <a:solidFill>
                  <a:prstClr val="black"/>
                </a:solidFill>
              </a:rPr>
              <a:t>Hoạt động thương mại có ở những đâu trên đất nước ta?</a:t>
            </a:r>
            <a:endParaRPr lang="en-US" sz="4000" dirty="0">
              <a:solidFill>
                <a:prstClr val="black"/>
              </a:solidFill>
            </a:endParaRP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Up Arrow Callout 8"/>
          <p:cNvSpPr/>
          <p:nvPr/>
        </p:nvSpPr>
        <p:spPr>
          <a:xfrm>
            <a:off x="2039009" y="3133546"/>
            <a:ext cx="8113987" cy="3457904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t-BR" sz="3600" dirty="0"/>
              <a:t>Hoạt động thương mại có ở khắp nơi trên đất nước ta trong các chợ, các trung tâm thương mại, các siêu thị, trên phố,...</a:t>
            </a:r>
            <a:endParaRPr lang="en-US" sz="3600" dirty="0"/>
          </a:p>
          <a:p>
            <a:pPr algn="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3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6" y="1660634"/>
            <a:ext cx="5538953" cy="47927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5" y="1776248"/>
            <a:ext cx="6274675" cy="4969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Down Arrow Callout 6"/>
          <p:cNvSpPr/>
          <p:nvPr/>
        </p:nvSpPr>
        <p:spPr>
          <a:xfrm>
            <a:off x="2459426" y="523889"/>
            <a:ext cx="1797271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Chợ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quê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7861745" y="581696"/>
            <a:ext cx="1723697" cy="7252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Chợ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nổi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1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3" y="1429407"/>
            <a:ext cx="5257607" cy="5313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39" y="1445492"/>
            <a:ext cx="6196180" cy="5297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Down Arrow Callout 4"/>
          <p:cNvSpPr/>
          <p:nvPr/>
        </p:nvSpPr>
        <p:spPr>
          <a:xfrm>
            <a:off x="1923393" y="523889"/>
            <a:ext cx="1597571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endParaRPr lang="en-US" sz="2800" dirty="0"/>
          </a:p>
        </p:txBody>
      </p:sp>
      <p:sp>
        <p:nvSpPr>
          <p:cNvPr id="6" name="Down Arrow Callout 5"/>
          <p:cNvSpPr/>
          <p:nvPr/>
        </p:nvSpPr>
        <p:spPr>
          <a:xfrm>
            <a:off x="7220614" y="511750"/>
            <a:ext cx="3447393" cy="725213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trương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mại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52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da-DK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0541" y="785728"/>
            <a:ext cx="7546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33303" y="3425253"/>
            <a:ext cx="7420303" cy="1745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606565" y="1572063"/>
            <a:ext cx="6537435" cy="17131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da-DK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vai trò của các hoạt động thương mại?</a:t>
            </a:r>
            <a:endParaRPr lang="en-US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6" y="112356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869325" y="210218"/>
            <a:ext cx="6537435" cy="171318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Kể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tên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một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mặt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hàng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nhập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khẩu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nước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ta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54721" y="3243450"/>
            <a:ext cx="6245776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 sản: than đá, dầu mỏ,.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 công nghiệp nhẹ và thủ công nghiệp: giày dép, quần áo, may mặc, đan tre,...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 sản và thủy sản: gạo, hoa quả, cá, tôm...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789693" y="3243450"/>
            <a:ext cx="5047593" cy="3217863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Máy </a:t>
            </a:r>
            <a:r>
              <a:rPr lang="pt-BR" sz="3200" i="1" dirty="0"/>
              <a:t>móc</a:t>
            </a:r>
            <a:r>
              <a:rPr lang="pt-BR" sz="3200" i="1" dirty="0" smtClean="0"/>
              <a:t>,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Thiết bị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 smtClean="0"/>
              <a:t> Nhiên liệu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3200" i="1" dirty="0"/>
              <a:t>N</a:t>
            </a:r>
            <a:r>
              <a:rPr lang="pt-BR" sz="3200" i="1" dirty="0" smtClean="0"/>
              <a:t>guyên </a:t>
            </a:r>
            <a:r>
              <a:rPr lang="pt-BR" sz="3200" i="1" dirty="0"/>
              <a:t>liệu</a:t>
            </a:r>
            <a:r>
              <a:rPr lang="pt-BR" sz="3200" i="1" dirty="0" smtClean="0"/>
              <a:t>, vật liệu... </a:t>
            </a:r>
            <a:endParaRPr lang="da-DK" sz="32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85849" y="1750981"/>
            <a:ext cx="1303283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Xuất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  <p:sp>
        <p:nvSpPr>
          <p:cNvPr id="12" name="Oval 11"/>
          <p:cNvSpPr/>
          <p:nvPr/>
        </p:nvSpPr>
        <p:spPr>
          <a:xfrm>
            <a:off x="8251941" y="1720840"/>
            <a:ext cx="1270439" cy="14924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Nhập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Khẩu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568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75" l="0" r="100000">
                        <a14:backgroundMark x1="5295" y1="12121" x2="10287" y2="10606"/>
                        <a14:backgroundMark x1="63843" y1="13889" x2="94251" y2="12626"/>
                        <a14:backgroundMark x1="2572" y1="91414" x2="13464" y2="91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7" y="105103"/>
            <a:ext cx="11687504" cy="685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1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mặt hàng được xuất khẩu nhiều nhất tại Việt Nam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" y="73576"/>
            <a:ext cx="11824139" cy="671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" y="1"/>
            <a:ext cx="5402317" cy="681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10" y="11"/>
            <a:ext cx="6411311" cy="677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4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77D3C-05FE-471A-A4B1-AA6B2C06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0"/>
            <a:ext cx="12149959" cy="676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151588" y="2004114"/>
            <a:ext cx="3678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273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109413"/>
            <a:ext cx="11845159" cy="663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" y="350882"/>
            <a:ext cx="5665076" cy="32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99" y="3429010"/>
            <a:ext cx="9259615" cy="310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4" y="109414"/>
            <a:ext cx="5087007" cy="353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2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44+ Youth &lt;strong&gt;Backgrounds&lt;/strong&gt; for &lt;strong&gt;PowerPoint&lt;/strong&gt; on HipWallpape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737"/>
            <a:ext cx="12192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3811" y="1534515"/>
            <a:ext cx="7620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7" y="-251052"/>
            <a:ext cx="11056883" cy="736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935760" y="2780935"/>
            <a:ext cx="5184576" cy="1938964"/>
          </a:xfrm>
          <a:prstGeom prst="rect">
            <a:avLst/>
          </a:prstGeom>
        </p:spPr>
        <p:txBody>
          <a:bodyPr wrap="square" lIns="91415" tIns="45706" rIns="91415" bIns="45706">
            <a:spAutoFit/>
          </a:bodyPr>
          <a:lstStyle/>
          <a:p>
            <a:pPr defTabSz="914151"/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 hãy nêu một số điều kiện để phát triển du lịch ở nước ta?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353276">
            <a:off x="1425227" y="1809303"/>
            <a:ext cx="1767447" cy="523202"/>
          </a:xfrm>
          <a:prstGeom prst="rect">
            <a:avLst/>
          </a:prstGeom>
          <a:noFill/>
        </p:spPr>
        <p:txBody>
          <a:bodyPr wrap="square" lIns="91425" tIns="45711" rIns="91425" bIns="45711" rtlCol="0">
            <a:spAutoFit/>
          </a:bodyPr>
          <a:lstStyle/>
          <a:p>
            <a:pPr algn="ctr" defTabSz="914151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Suy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宋体"/>
              </a:rPr>
              <a:t>nghĩ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宋体"/>
            </a:endParaRPr>
          </a:p>
        </p:txBody>
      </p:sp>
      <p:pic>
        <p:nvPicPr>
          <p:cNvPr id="7" name="Picture 8" descr="nhomd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709965"/>
            <a:ext cx="28803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682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11908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8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616" y="1700808"/>
            <a:ext cx="7272808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151"/>
            <a:r>
              <a:rPr lang="pt-BR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vì sao những năm gần đây, lượng khách du lịch đến nước ta tăng lên?</a:t>
            </a:r>
            <a:endParaRPr 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000872" y="332661"/>
            <a:ext cx="4032448" cy="52320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lễ hội truyền thống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703512" y="1181076"/>
            <a:ext cx="2529880" cy="1815864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danh lam thắng cảnh, di tích lịch sử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889304" y="1215917"/>
            <a:ext cx="27432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dịch vụ du lịch được cải thiện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7962800" y="3574184"/>
            <a:ext cx="2590800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di sản thế giới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601946" y="5139203"/>
            <a:ext cx="3654305" cy="954089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vườn quốc gia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1774304" y="3431322"/>
            <a:ext cx="2514600" cy="1384976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cầu du lịch của nhân dân tăng</a:t>
            </a:r>
          </a:p>
        </p:txBody>
      </p:sp>
      <p:sp>
        <p:nvSpPr>
          <p:cNvPr id="81934" name="Oval 14"/>
          <p:cNvSpPr>
            <a:spLocks noChangeArrowheads="1"/>
          </p:cNvSpPr>
          <p:nvPr/>
        </p:nvSpPr>
        <p:spPr bwMode="auto">
          <a:xfrm>
            <a:off x="4432920" y="1863988"/>
            <a:ext cx="3504728" cy="2050614"/>
          </a:xfrm>
          <a:prstGeom prst="ellipse">
            <a:avLst/>
          </a:prstGeom>
          <a:solidFill>
            <a:srgbClr val="92D050"/>
          </a:solidFill>
          <a:ln w="38100">
            <a:solidFill>
              <a:srgbClr val="990000"/>
            </a:solidFill>
            <a:round/>
            <a:headEnd/>
            <a:tailEnd/>
          </a:ln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Ngành du lịch </a:t>
            </a:r>
          </a:p>
          <a:p>
            <a:pPr algn="ctr"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ngày càng phát triển</a:t>
            </a: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5984776" y="855876"/>
            <a:ext cx="0" cy="1090736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4308376" y="1935996"/>
            <a:ext cx="6096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 flipV="1">
            <a:off x="4384576" y="3643228"/>
            <a:ext cx="533400" cy="3810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 flipV="1">
            <a:off x="6384032" y="3952233"/>
            <a:ext cx="0" cy="1186969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 flipH="1" flipV="1">
            <a:off x="7355904" y="3719428"/>
            <a:ext cx="533400" cy="304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 flipH="1">
            <a:off x="7355904" y="1863988"/>
            <a:ext cx="5334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5" tIns="45711" rIns="91425" bIns="45711"/>
          <a:lstStyle/>
          <a:p>
            <a:pPr defTabSz="914251" fontAlgn="base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32" grpId="0" animBg="1"/>
      <p:bldP spid="81933" grpId="0" animBg="1"/>
      <p:bldP spid="81934" grpId="0" animBg="1"/>
      <p:bldP spid="81935" grpId="0" animBg="1"/>
      <p:bldP spid="81936" grpId="0" animBg="1"/>
      <p:bldP spid="81937" grpId="0" animBg="1"/>
      <p:bldP spid="81938" grpId="0" animBg="1"/>
      <p:bldP spid="81939" grpId="0" animBg="1"/>
      <p:bldP spid="819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ungt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5" y="3810000"/>
            <a:ext cx="5595003" cy="28956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3803663"/>
            <a:ext cx="553550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Nd9GcTPC8u39bQXWT-l0z8TnzcXBC58is3ERZ_4OtnfTdNBpGZdKD0u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838200"/>
            <a:ext cx="532037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o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852488"/>
            <a:ext cx="5284240" cy="2743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953002" y="177801"/>
            <a:ext cx="2476930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Phong cảnh đẹp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19410" y="3200411"/>
            <a:ext cx="2169153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Rừng thông Đà Lạt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505201" y="6384937"/>
            <a:ext cx="747290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Sa pa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702549" y="3184538"/>
            <a:ext cx="1223382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Hồ Gươm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854951" y="6324612"/>
            <a:ext cx="1213956" cy="400091"/>
          </a:xfrm>
          <a:prstGeom prst="rect">
            <a:avLst/>
          </a:prstGeom>
          <a:solidFill>
            <a:srgbClr val="E8B7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Vũng Tàu</a:t>
            </a:r>
          </a:p>
        </p:txBody>
      </p:sp>
    </p:spTree>
    <p:extLst>
      <p:ext uri="{BB962C8B-B14F-4D97-AF65-F5344CB8AC3E}">
        <p14:creationId xmlns:p14="http://schemas.microsoft.com/office/powerpoint/2010/main" val="33447011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ews_12728768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2" y="881073"/>
            <a:ext cx="5458651" cy="277177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ANd9GcRiW8XHEpPNf6QbxHk2aFOTIOp1xRw5kpY6s-s5NOHYuf5blxEH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81063"/>
            <a:ext cx="5630917" cy="2819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tram 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3846513"/>
            <a:ext cx="5501493" cy="28575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attach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74" y="3846513"/>
            <a:ext cx="5468495" cy="2887662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76809" y="177801"/>
            <a:ext cx="2321439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Vườn quốc gia</a:t>
            </a:r>
          </a:p>
        </p:txBody>
      </p:sp>
    </p:spTree>
    <p:extLst>
      <p:ext uri="{BB962C8B-B14F-4D97-AF65-F5344CB8AC3E}">
        <p14:creationId xmlns:p14="http://schemas.microsoft.com/office/powerpoint/2010/main" val="8123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999" y="0"/>
            <a:ext cx="12228815" cy="6781800"/>
            <a:chOff x="33" y="1190"/>
            <a:chExt cx="5647" cy="3130"/>
          </a:xfrm>
        </p:grpSpPr>
        <p:pic>
          <p:nvPicPr>
            <p:cNvPr id="24580" name="Picture 106" descr="my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919"/>
              <a:ext cx="2832" cy="1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1" name="Text Box 107"/>
            <p:cNvSpPr txBox="1">
              <a:spLocks noChangeArrowheads="1"/>
            </p:cNvSpPr>
            <p:nvPr/>
          </p:nvSpPr>
          <p:spPr bwMode="auto">
            <a:xfrm>
              <a:off x="3273" y="3984"/>
              <a:ext cx="14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Di tích Mĩ Sơn</a:t>
              </a:r>
            </a:p>
          </p:txBody>
        </p:sp>
        <p:pic>
          <p:nvPicPr>
            <p:cNvPr id="2458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90"/>
              <a:ext cx="2848" cy="1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911"/>
              <a:ext cx="2664" cy="1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4" name="Text Box 107"/>
            <p:cNvSpPr txBox="1">
              <a:spLocks noChangeArrowheads="1"/>
            </p:cNvSpPr>
            <p:nvPr/>
          </p:nvSpPr>
          <p:spPr bwMode="auto">
            <a:xfrm>
              <a:off x="3648" y="2544"/>
              <a:ext cx="14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Kinh thành Huế</a:t>
              </a:r>
            </a:p>
          </p:txBody>
        </p:sp>
        <p:sp>
          <p:nvSpPr>
            <p:cNvPr id="24585" name="Text Box 107"/>
            <p:cNvSpPr txBox="1">
              <a:spLocks noChangeArrowheads="1"/>
            </p:cNvSpPr>
            <p:nvPr/>
          </p:nvSpPr>
          <p:spPr bwMode="auto">
            <a:xfrm>
              <a:off x="50" y="2560"/>
              <a:ext cx="1782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vi-VN" sz="3200" b="1">
                <a:solidFill>
                  <a:srgbClr val="F9280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586" name="Picture 78" descr="den_hung(1)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190"/>
              <a:ext cx="2688" cy="1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7" name="Text Box 107"/>
            <p:cNvSpPr txBox="1">
              <a:spLocks noChangeArrowheads="1"/>
            </p:cNvSpPr>
            <p:nvPr/>
          </p:nvSpPr>
          <p:spPr bwMode="auto">
            <a:xfrm>
              <a:off x="79" y="2544"/>
              <a:ext cx="102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Đền Hùng</a:t>
              </a:r>
            </a:p>
          </p:txBody>
        </p:sp>
        <p:sp>
          <p:nvSpPr>
            <p:cNvPr id="24588" name="Text Box 107"/>
            <p:cNvSpPr txBox="1">
              <a:spLocks noChangeArrowheads="1"/>
            </p:cNvSpPr>
            <p:nvPr/>
          </p:nvSpPr>
          <p:spPr bwMode="auto">
            <a:xfrm>
              <a:off x="1008" y="3984"/>
              <a:ext cx="13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Phố cổ Hội An</a:t>
              </a:r>
            </a:p>
          </p:txBody>
        </p:sp>
      </p:grpSp>
      <p:sp>
        <p:nvSpPr>
          <p:cNvPr id="24579" name="Rectangle 36"/>
          <p:cNvSpPr>
            <a:spLocks noChangeArrowheads="1"/>
          </p:cNvSpPr>
          <p:nvPr/>
        </p:nvSpPr>
        <p:spPr bwMode="auto">
          <a:xfrm>
            <a:off x="62807" y="0"/>
            <a:ext cx="1212919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6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4594" y="3"/>
            <a:ext cx="12013324" cy="6858000"/>
            <a:chOff x="48" y="960"/>
            <a:chExt cx="5712" cy="3360"/>
          </a:xfrm>
        </p:grpSpPr>
        <p:sp>
          <p:nvSpPr>
            <p:cNvPr id="25604" name="Text Box 8"/>
            <p:cNvSpPr txBox="1">
              <a:spLocks noChangeArrowheads="1"/>
            </p:cNvSpPr>
            <p:nvPr/>
          </p:nvSpPr>
          <p:spPr bwMode="auto">
            <a:xfrm>
              <a:off x="144" y="3975"/>
              <a:ext cx="2832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 sz="2400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sp>
          <p:nvSpPr>
            <p:cNvPr id="25605" name="Text Box 9"/>
            <p:cNvSpPr txBox="1">
              <a:spLocks noChangeArrowheads="1"/>
            </p:cNvSpPr>
            <p:nvPr/>
          </p:nvSpPr>
          <p:spPr bwMode="auto">
            <a:xfrm>
              <a:off x="3456" y="3927"/>
              <a:ext cx="211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vi-VN" altLang="vi-VN">
                <a:solidFill>
                  <a:srgbClr val="000000"/>
                </a:solidFill>
                <a:latin typeface=".VnArial" pitchFamily="34" charset="0"/>
              </a:endParaRPr>
            </a:p>
          </p:txBody>
        </p:sp>
        <p:pic>
          <p:nvPicPr>
            <p:cNvPr id="25606" name="Picture 5" descr="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84" cy="168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7" name="Picture 6" descr="cong-chie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2832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7" descr="cd249ch1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1008"/>
              <a:ext cx="2784" cy="167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9" name="Picture 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6"/>
              <a:ext cx="2784" cy="1584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0" name="Text Box 21"/>
            <p:cNvSpPr txBox="1">
              <a:spLocks noChangeArrowheads="1"/>
            </p:cNvSpPr>
            <p:nvPr/>
          </p:nvSpPr>
          <p:spPr bwMode="auto">
            <a:xfrm>
              <a:off x="48" y="4032"/>
              <a:ext cx="288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chọi tr</a:t>
              </a:r>
              <a:r>
                <a:rPr lang="en-US" altLang="vi-VN" sz="22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âu</a:t>
              </a: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(Đồ Sơn-Hải Phòng)</a:t>
              </a:r>
            </a:p>
          </p:txBody>
        </p:sp>
        <p:sp>
          <p:nvSpPr>
            <p:cNvPr id="25611" name="Text Box 19"/>
            <p:cNvSpPr txBox="1">
              <a:spLocks noChangeArrowheads="1"/>
            </p:cNvSpPr>
            <p:nvPr/>
          </p:nvSpPr>
          <p:spPr bwMode="auto">
            <a:xfrm>
              <a:off x="384" y="1008"/>
              <a:ext cx="158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Lễ hội Đền Hùng</a:t>
              </a:r>
            </a:p>
          </p:txBody>
        </p:sp>
        <p:sp>
          <p:nvSpPr>
            <p:cNvPr id="25612" name="Text Box 7"/>
            <p:cNvSpPr txBox="1">
              <a:spLocks noChangeArrowheads="1"/>
            </p:cNvSpPr>
            <p:nvPr/>
          </p:nvSpPr>
          <p:spPr bwMode="auto">
            <a:xfrm>
              <a:off x="3504" y="960"/>
              <a:ext cx="177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Lễ hội chùa Hương</a:t>
              </a:r>
            </a:p>
          </p:txBody>
        </p:sp>
        <p:sp>
          <p:nvSpPr>
            <p:cNvPr id="25613" name="Text Box 7"/>
            <p:cNvSpPr txBox="1">
              <a:spLocks noChangeArrowheads="1"/>
            </p:cNvSpPr>
            <p:nvPr/>
          </p:nvSpPr>
          <p:spPr bwMode="auto">
            <a:xfrm>
              <a:off x="2912" y="2688"/>
              <a:ext cx="280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25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Lễ hội cồng chiêng ở Tây Nguyên</a:t>
              </a:r>
            </a:p>
          </p:txBody>
        </p:sp>
      </p:grpSp>
      <p:sp>
        <p:nvSpPr>
          <p:cNvPr id="25603" name="Rectangle 36"/>
          <p:cNvSpPr>
            <a:spLocks noChangeArrowheads="1"/>
          </p:cNvSpPr>
          <p:nvPr/>
        </p:nvSpPr>
        <p:spPr bwMode="auto">
          <a:xfrm>
            <a:off x="94599" y="0"/>
            <a:ext cx="12097407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Ể TRỞ VỀ - SOOBIN HOÀNG SƠN x BITI'S HUNTER - OFFICIAL MUSIC VIDEO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52" y="259316"/>
            <a:ext cx="11758685" cy="5773003"/>
          </a:xfrm>
        </p:spPr>
      </p:pic>
    </p:spTree>
    <p:extLst>
      <p:ext uri="{BB962C8B-B14F-4D97-AF65-F5344CB8AC3E}">
        <p14:creationId xmlns:p14="http://schemas.microsoft.com/office/powerpoint/2010/main" val="30640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" y="914401"/>
            <a:ext cx="5627141" cy="2743200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885836"/>
            <a:ext cx="5672959" cy="2771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Nd9GcTanmWEKW80y7xtmGZ5ZsvH-xCrCSjBAMPSoR7Cl6bndD7dDBq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6" y="3810000"/>
            <a:ext cx="5672959" cy="2895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887923" y="195264"/>
            <a:ext cx="2295791" cy="523202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FF3300"/>
                </a:solidFill>
                <a:latin typeface="Times New Roman" pitchFamily="18" charset="0"/>
              </a:rPr>
              <a:t>Di sản thế giới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051176" y="3271848"/>
            <a:ext cx="1702936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Phố cổ Hội An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751764" y="3262314"/>
            <a:ext cx="1297120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Cố đô Huế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543800" y="6291275"/>
            <a:ext cx="1667414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Vịnh Hạ Long</a:t>
            </a:r>
          </a:p>
        </p:txBody>
      </p:sp>
      <p:pic>
        <p:nvPicPr>
          <p:cNvPr id="26633" name="Picture 9" descr="ANd9GcRTro53AdvVOipeJZnrnZCpork2lCa60NkdOh-ndENEqGKrO-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5" y="3843391"/>
            <a:ext cx="5717628" cy="28479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362327" y="6310326"/>
            <a:ext cx="2451282" cy="400091"/>
          </a:xfrm>
          <a:prstGeom prst="rect">
            <a:avLst/>
          </a:prstGeom>
          <a:solidFill>
            <a:srgbClr val="A3D7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5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</a:rPr>
              <a:t>Phong Nha - Kẻ Bàng</a:t>
            </a:r>
          </a:p>
        </p:txBody>
      </p:sp>
    </p:spTree>
    <p:extLst>
      <p:ext uri="{BB962C8B-B14F-4D97-AF65-F5344CB8AC3E}">
        <p14:creationId xmlns:p14="http://schemas.microsoft.com/office/powerpoint/2010/main" val="50720225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5" y="197628"/>
            <a:ext cx="11939752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05" y="353873"/>
            <a:ext cx="4767961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106" y="2446096"/>
            <a:ext cx="3133431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75720" y="2314618"/>
            <a:ext cx="3384376" cy="2554533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pPr algn="ctr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các trung tâm du lịch lớn của nước ta?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135567" y="989550"/>
            <a:ext cx="8807219" cy="64633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itchFamily="18" charset="0"/>
              </a:rPr>
              <a:t>-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Một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số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trung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tâm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du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lịch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lớn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của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</a:t>
            </a:r>
            <a:r>
              <a:rPr lang="en-US" altLang="vi-VN" sz="3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nước</a:t>
            </a:r>
            <a:r>
              <a:rPr lang="en-US" altLang="vi-VN" sz="3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itchFamily="18" charset="0"/>
              </a:rPr>
              <a:t> ta: 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52686" y="2444706"/>
            <a:ext cx="8263801" cy="1200329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Nội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thành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phố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Hồ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Chí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Minh,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Hạ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Long,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Huế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Đà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Nẵng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Nha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Trang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Vũng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vi-VN" sz="3600" dirty="0" err="1">
                <a:solidFill>
                  <a:srgbClr val="000000"/>
                </a:solidFill>
                <a:latin typeface="Times New Roman" pitchFamily="18" charset="0"/>
              </a:rPr>
              <a:t>Tàu</a:t>
            </a:r>
            <a:r>
              <a:rPr lang="en-US" altLang="vi-VN" sz="3600" dirty="0">
                <a:solidFill>
                  <a:srgbClr val="000000"/>
                </a:solidFill>
                <a:latin typeface="Times New Roman" pitchFamily="18" charset="0"/>
              </a:rPr>
              <a:t>, …</a:t>
            </a:r>
          </a:p>
        </p:txBody>
      </p:sp>
      <p:pic>
        <p:nvPicPr>
          <p:cNvPr id="27652" name="Picture 22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5301208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795800" y="1809055"/>
            <a:ext cx="676603" cy="462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04503" y="44450"/>
            <a:ext cx="11235559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68173" y="74980"/>
            <a:ext cx="11876689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456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46847" y="0"/>
            <a:ext cx="11645463" cy="6858000"/>
            <a:chOff x="96" y="1104"/>
            <a:chExt cx="5594" cy="3244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688"/>
              <a:ext cx="2832" cy="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52" y="4070"/>
              <a:ext cx="91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</a:rPr>
                <a:t>Hồ Gươm</a:t>
              </a:r>
            </a:p>
          </p:txBody>
        </p:sp>
        <p:pic>
          <p:nvPicPr>
            <p:cNvPr id="28678" name="Picture 3" descr="chuamotc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2" cy="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 descr="quoctugi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688"/>
              <a:ext cx="268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 descr="lang_b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2682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68" y="2160"/>
              <a:ext cx="13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Chùa Một Cột </a:t>
              </a: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144" y="1152"/>
              <a:ext cx="96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Lăng Bác </a:t>
              </a:r>
            </a:p>
          </p:txBody>
        </p:sp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247" y="4032"/>
              <a:ext cx="1481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 Tử Giám </a:t>
              </a: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1437" y="2062"/>
              <a:ext cx="2259" cy="91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indent="-1714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indent="-17145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indent="-17145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vi-VN" sz="4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 NỘI </a:t>
              </a:r>
            </a:p>
          </p:txBody>
        </p:sp>
      </p:grpSp>
      <p:sp>
        <p:nvSpPr>
          <p:cNvPr id="28675" name="Rectangle 36"/>
          <p:cNvSpPr>
            <a:spLocks noChangeArrowheads="1"/>
          </p:cNvSpPr>
          <p:nvPr/>
        </p:nvSpPr>
        <p:spPr bwMode="auto">
          <a:xfrm>
            <a:off x="126127" y="0"/>
            <a:ext cx="12065876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4" rIns="91430" bIns="45714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301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194468" y="159315"/>
            <a:ext cx="8991600" cy="6539377"/>
            <a:chOff x="96" y="1008"/>
            <a:chExt cx="5664" cy="3216"/>
          </a:xfrm>
        </p:grpSpPr>
        <p:pic>
          <p:nvPicPr>
            <p:cNvPr id="14" name="Picture 2" descr="ben cang nha r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008"/>
              <a:ext cx="2784" cy="1774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3696" y="2496"/>
              <a:ext cx="20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Bến cảng Nhà Rồng</a:t>
              </a:r>
            </a:p>
          </p:txBody>
        </p:sp>
        <p:pic>
          <p:nvPicPr>
            <p:cNvPr id="16" name="Picture 4" descr="images1244543_dams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832"/>
              <a:ext cx="2784" cy="139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416" y="3984"/>
              <a:ext cx="12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Đầm Sen</a:t>
              </a:r>
            </a:p>
          </p:txBody>
        </p:sp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744" cy="17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BenTha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812"/>
              <a:ext cx="2757" cy="141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144" y="2496"/>
              <a:ext cx="16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 viên Suối Tiên </a:t>
              </a:r>
            </a:p>
          </p:txBody>
        </p:sp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96" y="3984"/>
              <a:ext cx="170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Chợ Bến Thành </a:t>
              </a: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 rot="-129057">
              <a:off x="1822" y="1857"/>
              <a:ext cx="2401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A0FEF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01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TP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31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" y="-531440"/>
            <a:ext cx="11834647" cy="7629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39616" y="1803593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>
                <a:latin typeface="Times New Roman" pitchFamily="18" charset="0"/>
              </a:rPr>
              <a:t>- Thương mại gồm các hoạt động mua bán hàng hóa ở trong nước và với nước ngoài. Nước ta chủ yếu xuất khẩu các khoáng sản (dầu mỏ, than, …), hàng tiêu dùng, nông sản và thủy sản; nhập khẩu các máy móc, thiết bị, nguyên liệu, nhiên liệu và vật liệu.</a:t>
            </a:r>
          </a:p>
          <a:p>
            <a:r>
              <a:rPr lang="en-US" altLang="vi-VN" sz="3000">
                <a:latin typeface="Times New Roman" pitchFamily="18" charset="0"/>
              </a:rPr>
              <a:t> - Nhờ có nhiều điều kiện thuận lợi, ngành du lịch của nước ta ngày càng phát triển.</a:t>
            </a:r>
            <a:endParaRPr lang="vi-VN" sz="3000"/>
          </a:p>
        </p:txBody>
      </p:sp>
      <p:sp>
        <p:nvSpPr>
          <p:cNvPr id="3" name="TextBox 2"/>
          <p:cNvSpPr txBox="1"/>
          <p:nvPr/>
        </p:nvSpPr>
        <p:spPr>
          <a:xfrm>
            <a:off x="4871864" y="908731"/>
            <a:ext cx="21602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81400" y="404664"/>
            <a:ext cx="5394920" cy="864096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Trò chơi : Giải đáp ô chữ</a:t>
            </a: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1524000" y="1981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1524000" y="24384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1524000" y="28956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1524000" y="33528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1524000" y="38100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524000" y="4267200"/>
            <a:ext cx="609600" cy="457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59436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64008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68580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73152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7772400" y="2209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688" y="2496"/>
            <a:chExt cx="1440" cy="240"/>
          </a:xfrm>
        </p:grpSpPr>
        <p:sp>
          <p:nvSpPr>
            <p:cNvPr id="36001" name="Rectangle 16"/>
            <p:cNvSpPr>
              <a:spLocks noChangeArrowheads="1"/>
            </p:cNvSpPr>
            <p:nvPr/>
          </p:nvSpPr>
          <p:spPr bwMode="auto">
            <a:xfrm>
              <a:off x="3840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2" name="Rectangle 17"/>
            <p:cNvSpPr>
              <a:spLocks noChangeArrowheads="1"/>
            </p:cNvSpPr>
            <p:nvPr/>
          </p:nvSpPr>
          <p:spPr bwMode="auto">
            <a:xfrm>
              <a:off x="2688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3" name="Rectangle 18"/>
            <p:cNvSpPr>
              <a:spLocks noChangeArrowheads="1"/>
            </p:cNvSpPr>
            <p:nvPr/>
          </p:nvSpPr>
          <p:spPr bwMode="auto">
            <a:xfrm>
              <a:off x="2976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4" name="Rectangle 19"/>
            <p:cNvSpPr>
              <a:spLocks noChangeArrowheads="1"/>
            </p:cNvSpPr>
            <p:nvPr/>
          </p:nvSpPr>
          <p:spPr bwMode="auto">
            <a:xfrm>
              <a:off x="3264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6005" name="Rectangle 20"/>
            <p:cNvSpPr>
              <a:spLocks noChangeArrowheads="1"/>
            </p:cNvSpPr>
            <p:nvPr/>
          </p:nvSpPr>
          <p:spPr bwMode="auto">
            <a:xfrm>
              <a:off x="3552" y="249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loại khoáng sản được xuất khẩu ở nước ta ?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943600" y="2209800"/>
            <a:ext cx="2286000" cy="381000"/>
            <a:chOff x="2880" y="1920"/>
            <a:chExt cx="1440" cy="240"/>
          </a:xfrm>
        </p:grpSpPr>
        <p:sp>
          <p:nvSpPr>
            <p:cNvPr id="35996" name="Rectangle 23"/>
            <p:cNvSpPr>
              <a:spLocks noChangeArrowheads="1"/>
            </p:cNvSpPr>
            <p:nvPr/>
          </p:nvSpPr>
          <p:spPr bwMode="auto">
            <a:xfrm>
              <a:off x="2880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97" name="Rectangle 24"/>
            <p:cNvSpPr>
              <a:spLocks noChangeArrowheads="1"/>
            </p:cNvSpPr>
            <p:nvPr/>
          </p:nvSpPr>
          <p:spPr bwMode="auto">
            <a:xfrm>
              <a:off x="3168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Ầ</a:t>
              </a:r>
            </a:p>
          </p:txBody>
        </p:sp>
        <p:sp>
          <p:nvSpPr>
            <p:cNvPr id="35998" name="Rectangle 25"/>
            <p:cNvSpPr>
              <a:spLocks noChangeArrowheads="1"/>
            </p:cNvSpPr>
            <p:nvPr/>
          </p:nvSpPr>
          <p:spPr bwMode="auto">
            <a:xfrm>
              <a:off x="3456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99" name="Rectangle 26"/>
            <p:cNvSpPr>
              <a:spLocks noChangeArrowheads="1"/>
            </p:cNvSpPr>
            <p:nvPr/>
          </p:nvSpPr>
          <p:spPr bwMode="auto">
            <a:xfrm>
              <a:off x="3744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6000" name="Rectangle 27"/>
            <p:cNvSpPr>
              <a:spLocks noChangeArrowheads="1"/>
            </p:cNvSpPr>
            <p:nvPr/>
          </p:nvSpPr>
          <p:spPr bwMode="auto">
            <a:xfrm>
              <a:off x="4032" y="192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Ỏ</a:t>
              </a:r>
            </a:p>
          </p:txBody>
        </p:sp>
      </p:grpSp>
      <p:sp>
        <p:nvSpPr>
          <p:cNvPr id="35857" name="Rectangle 28"/>
          <p:cNvSpPr>
            <a:spLocks noChangeArrowheads="1"/>
          </p:cNvSpPr>
          <p:nvPr/>
        </p:nvSpPr>
        <p:spPr bwMode="auto">
          <a:xfrm>
            <a:off x="3200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8" name="Rectangle 29"/>
          <p:cNvSpPr>
            <a:spLocks noChangeArrowheads="1"/>
          </p:cNvSpPr>
          <p:nvPr/>
        </p:nvSpPr>
        <p:spPr bwMode="auto">
          <a:xfrm>
            <a:off x="3657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59" name="Rectangle 30"/>
          <p:cNvSpPr>
            <a:spLocks noChangeArrowheads="1"/>
          </p:cNvSpPr>
          <p:nvPr/>
        </p:nvSpPr>
        <p:spPr bwMode="auto">
          <a:xfrm>
            <a:off x="41148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0" name="Rectangle 31"/>
          <p:cNvSpPr>
            <a:spLocks noChangeArrowheads="1"/>
          </p:cNvSpPr>
          <p:nvPr/>
        </p:nvSpPr>
        <p:spPr bwMode="auto">
          <a:xfrm>
            <a:off x="45720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1" name="Rectangle 32"/>
          <p:cNvSpPr>
            <a:spLocks noChangeArrowheads="1"/>
          </p:cNvSpPr>
          <p:nvPr/>
        </p:nvSpPr>
        <p:spPr bwMode="auto">
          <a:xfrm>
            <a:off x="50292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2" name="Rectangle 33"/>
          <p:cNvSpPr>
            <a:spLocks noChangeArrowheads="1"/>
          </p:cNvSpPr>
          <p:nvPr/>
        </p:nvSpPr>
        <p:spPr bwMode="auto">
          <a:xfrm>
            <a:off x="54864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3" name="Rectangle 34"/>
          <p:cNvSpPr>
            <a:spLocks noChangeArrowheads="1"/>
          </p:cNvSpPr>
          <p:nvPr/>
        </p:nvSpPr>
        <p:spPr bwMode="auto">
          <a:xfrm>
            <a:off x="5943600" y="2590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104" y="2064"/>
            <a:chExt cx="2016" cy="240"/>
          </a:xfrm>
        </p:grpSpPr>
        <p:sp>
          <p:nvSpPr>
            <p:cNvPr id="35989" name="Rectangle 36"/>
            <p:cNvSpPr>
              <a:spLocks noChangeArrowheads="1"/>
            </p:cNvSpPr>
            <p:nvPr/>
          </p:nvSpPr>
          <p:spPr bwMode="auto">
            <a:xfrm>
              <a:off x="254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0" name="Rectangle 37"/>
            <p:cNvSpPr>
              <a:spLocks noChangeArrowheads="1"/>
            </p:cNvSpPr>
            <p:nvPr/>
          </p:nvSpPr>
          <p:spPr bwMode="auto">
            <a:xfrm>
              <a:off x="283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1" name="Rectangle 38"/>
            <p:cNvSpPr>
              <a:spLocks noChangeArrowheads="1"/>
            </p:cNvSpPr>
            <p:nvPr/>
          </p:nvSpPr>
          <p:spPr bwMode="auto">
            <a:xfrm>
              <a:off x="2256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2" name="Rectangle 39"/>
            <p:cNvSpPr>
              <a:spLocks noChangeArrowheads="1"/>
            </p:cNvSpPr>
            <p:nvPr/>
          </p:nvSpPr>
          <p:spPr bwMode="auto">
            <a:xfrm>
              <a:off x="1968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3" name="Rectangle 40"/>
            <p:cNvSpPr>
              <a:spLocks noChangeArrowheads="1"/>
            </p:cNvSpPr>
            <p:nvPr/>
          </p:nvSpPr>
          <p:spPr bwMode="auto">
            <a:xfrm>
              <a:off x="1104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4" name="Rectangle 41"/>
            <p:cNvSpPr>
              <a:spLocks noChangeArrowheads="1"/>
            </p:cNvSpPr>
            <p:nvPr/>
          </p:nvSpPr>
          <p:spPr bwMode="auto">
            <a:xfrm>
              <a:off x="1392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95" name="Rectangle 42"/>
            <p:cNvSpPr>
              <a:spLocks noChangeArrowheads="1"/>
            </p:cNvSpPr>
            <p:nvPr/>
          </p:nvSpPr>
          <p:spPr bwMode="auto">
            <a:xfrm>
              <a:off x="1680" y="2064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291" name="Rectangle 4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Tên một bãi biển rất đẹp ở miền Nam nước ta là…?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3200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200400" y="2590800"/>
            <a:ext cx="3200400" cy="381000"/>
            <a:chOff x="1056" y="2160"/>
            <a:chExt cx="2016" cy="240"/>
          </a:xfrm>
        </p:grpSpPr>
        <p:sp>
          <p:nvSpPr>
            <p:cNvPr id="35982" name="Rectangle 46"/>
            <p:cNvSpPr>
              <a:spLocks noChangeArrowheads="1"/>
            </p:cNvSpPr>
            <p:nvPr/>
          </p:nvSpPr>
          <p:spPr bwMode="auto">
            <a:xfrm>
              <a:off x="1920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83" name="Rectangle 47"/>
            <p:cNvSpPr>
              <a:spLocks noChangeArrowheads="1"/>
            </p:cNvSpPr>
            <p:nvPr/>
          </p:nvSpPr>
          <p:spPr bwMode="auto">
            <a:xfrm>
              <a:off x="2208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84" name="Rectangle 48"/>
            <p:cNvSpPr>
              <a:spLocks noChangeArrowheads="1"/>
            </p:cNvSpPr>
            <p:nvPr/>
          </p:nvSpPr>
          <p:spPr bwMode="auto">
            <a:xfrm>
              <a:off x="249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35985" name="Rectangle 49"/>
            <p:cNvSpPr>
              <a:spLocks noChangeArrowheads="1"/>
            </p:cNvSpPr>
            <p:nvPr/>
          </p:nvSpPr>
          <p:spPr bwMode="auto">
            <a:xfrm>
              <a:off x="278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86" name="Rectangle 50"/>
            <p:cNvSpPr>
              <a:spLocks noChangeArrowheads="1"/>
            </p:cNvSpPr>
            <p:nvPr/>
          </p:nvSpPr>
          <p:spPr bwMode="auto">
            <a:xfrm>
              <a:off x="1632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87" name="Rectangle 51"/>
            <p:cNvSpPr>
              <a:spLocks noChangeArrowheads="1"/>
            </p:cNvSpPr>
            <p:nvPr/>
          </p:nvSpPr>
          <p:spPr bwMode="auto">
            <a:xfrm>
              <a:off x="1056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35988" name="Rectangle 52"/>
            <p:cNvSpPr>
              <a:spLocks noChangeArrowheads="1"/>
            </p:cNvSpPr>
            <p:nvPr/>
          </p:nvSpPr>
          <p:spPr bwMode="auto">
            <a:xfrm>
              <a:off x="1344" y="2160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Ũ</a:t>
              </a:r>
            </a:p>
          </p:txBody>
        </p:sp>
      </p:grpSp>
      <p:sp>
        <p:nvSpPr>
          <p:cNvPr id="35868" name="Rectangle 53"/>
          <p:cNvSpPr>
            <a:spLocks noChangeArrowheads="1"/>
          </p:cNvSpPr>
          <p:nvPr/>
        </p:nvSpPr>
        <p:spPr bwMode="auto">
          <a:xfrm>
            <a:off x="3657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9" name="Rectangle 54"/>
          <p:cNvSpPr>
            <a:spLocks noChangeArrowheads="1"/>
          </p:cNvSpPr>
          <p:nvPr/>
        </p:nvSpPr>
        <p:spPr bwMode="auto">
          <a:xfrm>
            <a:off x="4114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0" name="Rectangle 55"/>
          <p:cNvSpPr>
            <a:spLocks noChangeArrowheads="1"/>
          </p:cNvSpPr>
          <p:nvPr/>
        </p:nvSpPr>
        <p:spPr bwMode="auto">
          <a:xfrm>
            <a:off x="4572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1" name="Rectangle 56"/>
          <p:cNvSpPr>
            <a:spLocks noChangeArrowheads="1"/>
          </p:cNvSpPr>
          <p:nvPr/>
        </p:nvSpPr>
        <p:spPr bwMode="auto">
          <a:xfrm>
            <a:off x="5029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2" name="Rectangle 57"/>
          <p:cNvSpPr>
            <a:spLocks noChangeArrowheads="1"/>
          </p:cNvSpPr>
          <p:nvPr/>
        </p:nvSpPr>
        <p:spPr bwMode="auto">
          <a:xfrm>
            <a:off x="54864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3" name="Rectangle 58"/>
          <p:cNvSpPr>
            <a:spLocks noChangeArrowheads="1"/>
          </p:cNvSpPr>
          <p:nvPr/>
        </p:nvSpPr>
        <p:spPr bwMode="auto">
          <a:xfrm>
            <a:off x="59436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4" name="Rectangle 59"/>
          <p:cNvSpPr>
            <a:spLocks noChangeArrowheads="1"/>
          </p:cNvSpPr>
          <p:nvPr/>
        </p:nvSpPr>
        <p:spPr bwMode="auto">
          <a:xfrm>
            <a:off x="64008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5" name="Rectangle 60"/>
          <p:cNvSpPr>
            <a:spLocks noChangeArrowheads="1"/>
          </p:cNvSpPr>
          <p:nvPr/>
        </p:nvSpPr>
        <p:spPr bwMode="auto">
          <a:xfrm>
            <a:off x="68580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76" name="Rectangle 61"/>
          <p:cNvSpPr>
            <a:spLocks noChangeArrowheads="1"/>
          </p:cNvSpPr>
          <p:nvPr/>
        </p:nvSpPr>
        <p:spPr bwMode="auto">
          <a:xfrm>
            <a:off x="7315200" y="2971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104" y="2256"/>
            <a:chExt cx="2880" cy="240"/>
          </a:xfrm>
        </p:grpSpPr>
        <p:sp>
          <p:nvSpPr>
            <p:cNvPr id="35972" name="Rectangle 63"/>
            <p:cNvSpPr>
              <a:spLocks noChangeArrowheads="1"/>
            </p:cNvSpPr>
            <p:nvPr/>
          </p:nvSpPr>
          <p:spPr bwMode="auto">
            <a:xfrm>
              <a:off x="312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3" name="Rectangle 64"/>
            <p:cNvSpPr>
              <a:spLocks noChangeArrowheads="1"/>
            </p:cNvSpPr>
            <p:nvPr/>
          </p:nvSpPr>
          <p:spPr bwMode="auto">
            <a:xfrm>
              <a:off x="340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4" name="Rectangle 65"/>
            <p:cNvSpPr>
              <a:spLocks noChangeArrowheads="1"/>
            </p:cNvSpPr>
            <p:nvPr/>
          </p:nvSpPr>
          <p:spPr bwMode="auto">
            <a:xfrm>
              <a:off x="369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5" name="Rectangle 66"/>
            <p:cNvSpPr>
              <a:spLocks noChangeArrowheads="1"/>
            </p:cNvSpPr>
            <p:nvPr/>
          </p:nvSpPr>
          <p:spPr bwMode="auto">
            <a:xfrm>
              <a:off x="1968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6" name="Rectangle 67"/>
            <p:cNvSpPr>
              <a:spLocks noChangeArrowheads="1"/>
            </p:cNvSpPr>
            <p:nvPr/>
          </p:nvSpPr>
          <p:spPr bwMode="auto">
            <a:xfrm>
              <a:off x="139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7" name="Rectangle 68"/>
            <p:cNvSpPr>
              <a:spLocks noChangeArrowheads="1"/>
            </p:cNvSpPr>
            <p:nvPr/>
          </p:nvSpPr>
          <p:spPr bwMode="auto">
            <a:xfrm>
              <a:off x="1680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8" name="Rectangle 69"/>
            <p:cNvSpPr>
              <a:spLocks noChangeArrowheads="1"/>
            </p:cNvSpPr>
            <p:nvPr/>
          </p:nvSpPr>
          <p:spPr bwMode="auto">
            <a:xfrm>
              <a:off x="110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79" name="Rectangle 70"/>
            <p:cNvSpPr>
              <a:spLocks noChangeArrowheads="1"/>
            </p:cNvSpPr>
            <p:nvPr/>
          </p:nvSpPr>
          <p:spPr bwMode="auto">
            <a:xfrm>
              <a:off x="2256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0" name="Rectangle 71"/>
            <p:cNvSpPr>
              <a:spLocks noChangeArrowheads="1"/>
            </p:cNvSpPr>
            <p:nvPr/>
          </p:nvSpPr>
          <p:spPr bwMode="auto">
            <a:xfrm>
              <a:off x="2544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81" name="Rectangle 72"/>
            <p:cNvSpPr>
              <a:spLocks noChangeArrowheads="1"/>
            </p:cNvSpPr>
            <p:nvPr/>
          </p:nvSpPr>
          <p:spPr bwMode="auto">
            <a:xfrm>
              <a:off x="2832" y="225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21" name="Rectangle 73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di sản thiên nhiên thế giới ở nước ta là gì ?</a:t>
            </a:r>
          </a:p>
        </p:txBody>
      </p:sp>
      <p:sp>
        <p:nvSpPr>
          <p:cNvPr id="35879" name="Rectangle 74"/>
          <p:cNvSpPr>
            <a:spLocks noChangeArrowheads="1"/>
          </p:cNvSpPr>
          <p:nvPr/>
        </p:nvSpPr>
        <p:spPr bwMode="auto">
          <a:xfrm>
            <a:off x="5029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3200400" y="2971800"/>
            <a:ext cx="4572000" cy="381000"/>
            <a:chOff x="1488" y="2448"/>
            <a:chExt cx="2880" cy="240"/>
          </a:xfrm>
        </p:grpSpPr>
        <p:sp>
          <p:nvSpPr>
            <p:cNvPr id="35962" name="Rectangle 76"/>
            <p:cNvSpPr>
              <a:spLocks noChangeArrowheads="1"/>
            </p:cNvSpPr>
            <p:nvPr/>
          </p:nvSpPr>
          <p:spPr bwMode="auto">
            <a:xfrm>
              <a:off x="350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 dirty="0">
                  <a:solidFill>
                    <a:srgbClr val="9933FF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5963" name="Rectangle 77"/>
            <p:cNvSpPr>
              <a:spLocks noChangeArrowheads="1"/>
            </p:cNvSpPr>
            <p:nvPr/>
          </p:nvSpPr>
          <p:spPr bwMode="auto">
            <a:xfrm>
              <a:off x="379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64" name="Rectangle 78"/>
            <p:cNvSpPr>
              <a:spLocks noChangeArrowheads="1"/>
            </p:cNvSpPr>
            <p:nvPr/>
          </p:nvSpPr>
          <p:spPr bwMode="auto">
            <a:xfrm>
              <a:off x="408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65" name="Rectangle 79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66" name="Rectangle 80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67" name="Rectangle 81"/>
            <p:cNvSpPr>
              <a:spLocks noChangeArrowheads="1"/>
            </p:cNvSpPr>
            <p:nvPr/>
          </p:nvSpPr>
          <p:spPr bwMode="auto">
            <a:xfrm>
              <a:off x="2352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8" name="Rectangle 82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69" name="Rectangle 83"/>
            <p:cNvSpPr>
              <a:spLocks noChangeArrowheads="1"/>
            </p:cNvSpPr>
            <p:nvPr/>
          </p:nvSpPr>
          <p:spPr bwMode="auto">
            <a:xfrm>
              <a:off x="1776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Ị</a:t>
              </a:r>
            </a:p>
          </p:txBody>
        </p:sp>
        <p:sp>
          <p:nvSpPr>
            <p:cNvPr id="35970" name="Rectangle 84"/>
            <p:cNvSpPr>
              <a:spLocks noChangeArrowheads="1"/>
            </p:cNvSpPr>
            <p:nvPr/>
          </p:nvSpPr>
          <p:spPr bwMode="auto">
            <a:xfrm>
              <a:off x="2064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71" name="Rectangle 85"/>
            <p:cNvSpPr>
              <a:spLocks noChangeArrowheads="1"/>
            </p:cNvSpPr>
            <p:nvPr/>
          </p:nvSpPr>
          <p:spPr bwMode="auto">
            <a:xfrm>
              <a:off x="1488" y="2448"/>
              <a:ext cx="288" cy="240"/>
            </a:xfrm>
            <a:prstGeom prst="rect">
              <a:avLst/>
            </a:prstGeom>
            <a:solidFill>
              <a:srgbClr val="D3EB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V</a:t>
              </a:r>
            </a:p>
          </p:txBody>
        </p:sp>
      </p:grpSp>
      <p:sp>
        <p:nvSpPr>
          <p:cNvPr id="35881" name="Rectangle 86"/>
          <p:cNvSpPr>
            <a:spLocks noChangeArrowheads="1"/>
          </p:cNvSpPr>
          <p:nvPr/>
        </p:nvSpPr>
        <p:spPr bwMode="auto">
          <a:xfrm>
            <a:off x="5486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2" name="Rectangle 87"/>
          <p:cNvSpPr>
            <a:spLocks noChangeArrowheads="1"/>
          </p:cNvSpPr>
          <p:nvPr/>
        </p:nvSpPr>
        <p:spPr bwMode="auto">
          <a:xfrm>
            <a:off x="5943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3" name="Rectangle 88"/>
          <p:cNvSpPr>
            <a:spLocks noChangeArrowheads="1"/>
          </p:cNvSpPr>
          <p:nvPr/>
        </p:nvSpPr>
        <p:spPr bwMode="auto">
          <a:xfrm>
            <a:off x="4572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4" name="Rectangle 89"/>
          <p:cNvSpPr>
            <a:spLocks noChangeArrowheads="1"/>
          </p:cNvSpPr>
          <p:nvPr/>
        </p:nvSpPr>
        <p:spPr bwMode="auto">
          <a:xfrm>
            <a:off x="41148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5" name="Rectangle 90"/>
          <p:cNvSpPr>
            <a:spLocks noChangeArrowheads="1"/>
          </p:cNvSpPr>
          <p:nvPr/>
        </p:nvSpPr>
        <p:spPr bwMode="auto">
          <a:xfrm>
            <a:off x="36576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6" name="Rectangle 91"/>
          <p:cNvSpPr>
            <a:spLocks noChangeArrowheads="1"/>
          </p:cNvSpPr>
          <p:nvPr/>
        </p:nvSpPr>
        <p:spPr bwMode="auto">
          <a:xfrm>
            <a:off x="32004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7" name="Rectangle 92"/>
          <p:cNvSpPr>
            <a:spLocks noChangeArrowheads="1"/>
          </p:cNvSpPr>
          <p:nvPr/>
        </p:nvSpPr>
        <p:spPr bwMode="auto">
          <a:xfrm>
            <a:off x="27432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88" name="Rectangle 93"/>
          <p:cNvSpPr>
            <a:spLocks noChangeArrowheads="1"/>
          </p:cNvSpPr>
          <p:nvPr/>
        </p:nvSpPr>
        <p:spPr bwMode="auto">
          <a:xfrm>
            <a:off x="2286000" y="3352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824" y="2688"/>
            <a:chExt cx="2592" cy="240"/>
          </a:xfrm>
        </p:grpSpPr>
        <p:sp>
          <p:nvSpPr>
            <p:cNvPr id="35953" name="Rectangle 95"/>
            <p:cNvSpPr>
              <a:spLocks noChangeArrowheads="1"/>
            </p:cNvSpPr>
            <p:nvPr/>
          </p:nvSpPr>
          <p:spPr bwMode="auto">
            <a:xfrm>
              <a:off x="412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4" name="Rectangle 96"/>
            <p:cNvSpPr>
              <a:spLocks noChangeArrowheads="1"/>
            </p:cNvSpPr>
            <p:nvPr/>
          </p:nvSpPr>
          <p:spPr bwMode="auto">
            <a:xfrm>
              <a:off x="240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5" name="Rectangle 97"/>
            <p:cNvSpPr>
              <a:spLocks noChangeArrowheads="1"/>
            </p:cNvSpPr>
            <p:nvPr/>
          </p:nvSpPr>
          <p:spPr bwMode="auto">
            <a:xfrm>
              <a:off x="2688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6" name="Rectangle 98"/>
            <p:cNvSpPr>
              <a:spLocks noChangeArrowheads="1"/>
            </p:cNvSpPr>
            <p:nvPr/>
          </p:nvSpPr>
          <p:spPr bwMode="auto">
            <a:xfrm>
              <a:off x="2976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7" name="Rectangle 99"/>
            <p:cNvSpPr>
              <a:spLocks noChangeArrowheads="1"/>
            </p:cNvSpPr>
            <p:nvPr/>
          </p:nvSpPr>
          <p:spPr bwMode="auto">
            <a:xfrm>
              <a:off x="326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8" name="Rectangle 100"/>
            <p:cNvSpPr>
              <a:spLocks noChangeArrowheads="1"/>
            </p:cNvSpPr>
            <p:nvPr/>
          </p:nvSpPr>
          <p:spPr bwMode="auto">
            <a:xfrm>
              <a:off x="355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59" name="Rectangle 101"/>
            <p:cNvSpPr>
              <a:spLocks noChangeArrowheads="1"/>
            </p:cNvSpPr>
            <p:nvPr/>
          </p:nvSpPr>
          <p:spPr bwMode="auto">
            <a:xfrm>
              <a:off x="3840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0" name="Rectangle 102"/>
            <p:cNvSpPr>
              <a:spLocks noChangeArrowheads="1"/>
            </p:cNvSpPr>
            <p:nvPr/>
          </p:nvSpPr>
          <p:spPr bwMode="auto">
            <a:xfrm>
              <a:off x="1824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61" name="Rectangle 103"/>
            <p:cNvSpPr>
              <a:spLocks noChangeArrowheads="1"/>
            </p:cNvSpPr>
            <p:nvPr/>
          </p:nvSpPr>
          <p:spPr bwMode="auto">
            <a:xfrm>
              <a:off x="2112" y="2688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52" name="Rectangle 104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Ngành nào thực hiện việc mua bán hàng hoá ?</a:t>
            </a:r>
          </a:p>
        </p:txBody>
      </p:sp>
      <p:grpSp>
        <p:nvGrpSpPr>
          <p:cNvPr id="9" name="Group 105"/>
          <p:cNvGrpSpPr>
            <a:grpSpLocks/>
          </p:cNvGrpSpPr>
          <p:nvPr/>
        </p:nvGrpSpPr>
        <p:grpSpPr bwMode="auto">
          <a:xfrm>
            <a:off x="2286000" y="3352800"/>
            <a:ext cx="4114800" cy="381000"/>
            <a:chOff x="1344" y="2976"/>
            <a:chExt cx="2592" cy="240"/>
          </a:xfrm>
        </p:grpSpPr>
        <p:sp>
          <p:nvSpPr>
            <p:cNvPr id="35944" name="Rectangle 106"/>
            <p:cNvSpPr>
              <a:spLocks noChangeArrowheads="1"/>
            </p:cNvSpPr>
            <p:nvPr/>
          </p:nvSpPr>
          <p:spPr bwMode="auto">
            <a:xfrm>
              <a:off x="364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45" name="Rectangle 107"/>
            <p:cNvSpPr>
              <a:spLocks noChangeArrowheads="1"/>
            </p:cNvSpPr>
            <p:nvPr/>
          </p:nvSpPr>
          <p:spPr bwMode="auto">
            <a:xfrm>
              <a:off x="307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46" name="Rectangle 108"/>
            <p:cNvSpPr>
              <a:spLocks noChangeArrowheads="1"/>
            </p:cNvSpPr>
            <p:nvPr/>
          </p:nvSpPr>
          <p:spPr bwMode="auto">
            <a:xfrm>
              <a:off x="336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35947" name="Rectangle 109"/>
            <p:cNvSpPr>
              <a:spLocks noChangeArrowheads="1"/>
            </p:cNvSpPr>
            <p:nvPr/>
          </p:nvSpPr>
          <p:spPr bwMode="auto">
            <a:xfrm>
              <a:off x="2208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Ơ</a:t>
              </a:r>
            </a:p>
          </p:txBody>
        </p:sp>
        <p:sp>
          <p:nvSpPr>
            <p:cNvPr id="35948" name="Rectangle 110"/>
            <p:cNvSpPr>
              <a:spLocks noChangeArrowheads="1"/>
            </p:cNvSpPr>
            <p:nvPr/>
          </p:nvSpPr>
          <p:spPr bwMode="auto">
            <a:xfrm>
              <a:off x="2496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35949" name="Rectangle 111"/>
            <p:cNvSpPr>
              <a:spLocks noChangeArrowheads="1"/>
            </p:cNvSpPr>
            <p:nvPr/>
          </p:nvSpPr>
          <p:spPr bwMode="auto">
            <a:xfrm>
              <a:off x="278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35950" name="Rectangle 112"/>
            <p:cNvSpPr>
              <a:spLocks noChangeArrowheads="1"/>
            </p:cNvSpPr>
            <p:nvPr/>
          </p:nvSpPr>
          <p:spPr bwMode="auto">
            <a:xfrm>
              <a:off x="1920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35951" name="Rectangle 113"/>
            <p:cNvSpPr>
              <a:spLocks noChangeArrowheads="1"/>
            </p:cNvSpPr>
            <p:nvPr/>
          </p:nvSpPr>
          <p:spPr bwMode="auto">
            <a:xfrm>
              <a:off x="1344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5952" name="Rectangle 114"/>
            <p:cNvSpPr>
              <a:spLocks noChangeArrowheads="1"/>
            </p:cNvSpPr>
            <p:nvPr/>
          </p:nvSpPr>
          <p:spPr bwMode="auto">
            <a:xfrm>
              <a:off x="1632" y="2976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</p:grpSp>
      <p:sp>
        <p:nvSpPr>
          <p:cNvPr id="35892" name="Rectangle 115"/>
          <p:cNvSpPr>
            <a:spLocks noChangeArrowheads="1"/>
          </p:cNvSpPr>
          <p:nvPr/>
        </p:nvSpPr>
        <p:spPr bwMode="auto">
          <a:xfrm>
            <a:off x="41148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3" name="Rectangle 116"/>
          <p:cNvSpPr>
            <a:spLocks noChangeArrowheads="1"/>
          </p:cNvSpPr>
          <p:nvPr/>
        </p:nvSpPr>
        <p:spPr bwMode="auto">
          <a:xfrm>
            <a:off x="3657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4" name="Rectangle 117"/>
          <p:cNvSpPr>
            <a:spLocks noChangeArrowheads="1"/>
          </p:cNvSpPr>
          <p:nvPr/>
        </p:nvSpPr>
        <p:spPr bwMode="auto">
          <a:xfrm>
            <a:off x="45720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5" name="Rectangle 118"/>
          <p:cNvSpPr>
            <a:spLocks noChangeArrowheads="1"/>
          </p:cNvSpPr>
          <p:nvPr/>
        </p:nvSpPr>
        <p:spPr bwMode="auto">
          <a:xfrm>
            <a:off x="54864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6" name="Rectangle 119"/>
          <p:cNvSpPr>
            <a:spLocks noChangeArrowheads="1"/>
          </p:cNvSpPr>
          <p:nvPr/>
        </p:nvSpPr>
        <p:spPr bwMode="auto">
          <a:xfrm>
            <a:off x="50292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97" name="Rectangle 120"/>
          <p:cNvSpPr>
            <a:spLocks noChangeArrowheads="1"/>
          </p:cNvSpPr>
          <p:nvPr/>
        </p:nvSpPr>
        <p:spPr bwMode="auto">
          <a:xfrm>
            <a:off x="5943600" y="3733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0" name="Group 121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2880"/>
            <a:chExt cx="1728" cy="240"/>
          </a:xfrm>
        </p:grpSpPr>
        <p:sp>
          <p:nvSpPr>
            <p:cNvPr id="35938" name="Rectangle 122"/>
            <p:cNvSpPr>
              <a:spLocks noChangeArrowheads="1"/>
            </p:cNvSpPr>
            <p:nvPr/>
          </p:nvSpPr>
          <p:spPr bwMode="auto">
            <a:xfrm>
              <a:off x="129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9" name="Rectangle 123"/>
            <p:cNvSpPr>
              <a:spLocks noChangeArrowheads="1"/>
            </p:cNvSpPr>
            <p:nvPr/>
          </p:nvSpPr>
          <p:spPr bwMode="auto">
            <a:xfrm>
              <a:off x="1584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0" name="Rectangle 124"/>
            <p:cNvSpPr>
              <a:spLocks noChangeArrowheads="1"/>
            </p:cNvSpPr>
            <p:nvPr/>
          </p:nvSpPr>
          <p:spPr bwMode="auto">
            <a:xfrm>
              <a:off x="1872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1" name="Rectangle 125"/>
            <p:cNvSpPr>
              <a:spLocks noChangeArrowheads="1"/>
            </p:cNvSpPr>
            <p:nvPr/>
          </p:nvSpPr>
          <p:spPr bwMode="auto">
            <a:xfrm>
              <a:off x="2160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2" name="Rectangle 126"/>
            <p:cNvSpPr>
              <a:spLocks noChangeArrowheads="1"/>
            </p:cNvSpPr>
            <p:nvPr/>
          </p:nvSpPr>
          <p:spPr bwMode="auto">
            <a:xfrm>
              <a:off x="2448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43" name="Rectangle 127"/>
            <p:cNvSpPr>
              <a:spLocks noChangeArrowheads="1"/>
            </p:cNvSpPr>
            <p:nvPr/>
          </p:nvSpPr>
          <p:spPr bwMode="auto">
            <a:xfrm>
              <a:off x="2736" y="2880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35899" name="Rectangle 128"/>
          <p:cNvSpPr>
            <a:spLocks noChangeArrowheads="1"/>
          </p:cNvSpPr>
          <p:nvPr/>
        </p:nvSpPr>
        <p:spPr bwMode="auto">
          <a:xfrm>
            <a:off x="59436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1" name="Group 129"/>
          <p:cNvGrpSpPr>
            <a:grpSpLocks/>
          </p:cNvGrpSpPr>
          <p:nvPr/>
        </p:nvGrpSpPr>
        <p:grpSpPr bwMode="auto">
          <a:xfrm>
            <a:off x="3657600" y="3733800"/>
            <a:ext cx="2743200" cy="381000"/>
            <a:chOff x="1296" y="3024"/>
            <a:chExt cx="1728" cy="240"/>
          </a:xfrm>
        </p:grpSpPr>
        <p:sp>
          <p:nvSpPr>
            <p:cNvPr id="35932" name="Rectangle 130"/>
            <p:cNvSpPr>
              <a:spLocks noChangeArrowheads="1"/>
            </p:cNvSpPr>
            <p:nvPr/>
          </p:nvSpPr>
          <p:spPr bwMode="auto">
            <a:xfrm>
              <a:off x="129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3" name="Rectangle 131"/>
            <p:cNvSpPr>
              <a:spLocks noChangeArrowheads="1"/>
            </p:cNvSpPr>
            <p:nvPr/>
          </p:nvSpPr>
          <p:spPr bwMode="auto">
            <a:xfrm>
              <a:off x="158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Á</a:t>
              </a:r>
            </a:p>
          </p:txBody>
        </p:sp>
        <p:sp>
          <p:nvSpPr>
            <p:cNvPr id="35934" name="Rectangle 132"/>
            <p:cNvSpPr>
              <a:spLocks noChangeArrowheads="1"/>
            </p:cNvSpPr>
            <p:nvPr/>
          </p:nvSpPr>
          <p:spPr bwMode="auto">
            <a:xfrm>
              <a:off x="187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35935" name="Rectangle 133"/>
            <p:cNvSpPr>
              <a:spLocks noChangeArrowheads="1"/>
            </p:cNvSpPr>
            <p:nvPr/>
          </p:nvSpPr>
          <p:spPr bwMode="auto">
            <a:xfrm>
              <a:off x="216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35936" name="Rectangle 134"/>
            <p:cNvSpPr>
              <a:spLocks noChangeArrowheads="1"/>
            </p:cNvSpPr>
            <p:nvPr/>
          </p:nvSpPr>
          <p:spPr bwMode="auto">
            <a:xfrm>
              <a:off x="244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Ó</a:t>
              </a:r>
            </a:p>
          </p:txBody>
        </p:sp>
        <p:sp>
          <p:nvSpPr>
            <p:cNvPr id="35937" name="Rectangle 135"/>
            <p:cNvSpPr>
              <a:spLocks noChangeArrowheads="1"/>
            </p:cNvSpPr>
            <p:nvPr/>
          </p:nvSpPr>
          <p:spPr bwMode="auto">
            <a:xfrm>
              <a:off x="273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53384" name="Rectangle 136"/>
          <p:cNvSpPr>
            <a:spLocks noChangeArrowheads="1"/>
          </p:cNvSpPr>
          <p:nvPr/>
        </p:nvSpPr>
        <p:spPr bwMode="auto">
          <a:xfrm>
            <a:off x="2286000" y="57150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</a:rPr>
              <a:t>Một trong những mặt hàng mà nước ta nhập khẩu từ nước ngoài?</a:t>
            </a:r>
          </a:p>
        </p:txBody>
      </p:sp>
      <p:sp>
        <p:nvSpPr>
          <p:cNvPr id="35902" name="Rectangle 137"/>
          <p:cNvSpPr>
            <a:spLocks noChangeArrowheads="1"/>
          </p:cNvSpPr>
          <p:nvPr/>
        </p:nvSpPr>
        <p:spPr bwMode="auto">
          <a:xfrm>
            <a:off x="64008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3" name="Rectangle 138"/>
          <p:cNvSpPr>
            <a:spLocks noChangeArrowheads="1"/>
          </p:cNvSpPr>
          <p:nvPr/>
        </p:nvSpPr>
        <p:spPr bwMode="auto">
          <a:xfrm>
            <a:off x="68580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4" name="Rectangle 139"/>
          <p:cNvSpPr>
            <a:spLocks noChangeArrowheads="1"/>
          </p:cNvSpPr>
          <p:nvPr/>
        </p:nvSpPr>
        <p:spPr bwMode="auto">
          <a:xfrm>
            <a:off x="73152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sp>
        <p:nvSpPr>
          <p:cNvPr id="35905" name="Rectangle 140"/>
          <p:cNvSpPr>
            <a:spLocks noChangeArrowheads="1"/>
          </p:cNvSpPr>
          <p:nvPr/>
        </p:nvSpPr>
        <p:spPr bwMode="auto">
          <a:xfrm>
            <a:off x="7772400" y="41148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vi-VN" sz="3200">
              <a:solidFill>
                <a:srgbClr val="9933FF"/>
              </a:solidFill>
              <a:latin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1680" y="2976"/>
            <a:chExt cx="1440" cy="240"/>
          </a:xfrm>
        </p:grpSpPr>
        <p:sp>
          <p:nvSpPr>
            <p:cNvPr id="35927" name="Rectangle 142"/>
            <p:cNvSpPr>
              <a:spLocks noChangeArrowheads="1"/>
            </p:cNvSpPr>
            <p:nvPr/>
          </p:nvSpPr>
          <p:spPr bwMode="auto">
            <a:xfrm>
              <a:off x="1680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8" name="Rectangle 143"/>
            <p:cNvSpPr>
              <a:spLocks noChangeArrowheads="1"/>
            </p:cNvSpPr>
            <p:nvPr/>
          </p:nvSpPr>
          <p:spPr bwMode="auto">
            <a:xfrm>
              <a:off x="2256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29" name="Rectangle 144"/>
            <p:cNvSpPr>
              <a:spLocks noChangeArrowheads="1"/>
            </p:cNvSpPr>
            <p:nvPr/>
          </p:nvSpPr>
          <p:spPr bwMode="auto">
            <a:xfrm>
              <a:off x="1968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0" name="Rectangle 145"/>
            <p:cNvSpPr>
              <a:spLocks noChangeArrowheads="1"/>
            </p:cNvSpPr>
            <p:nvPr/>
          </p:nvSpPr>
          <p:spPr bwMode="auto">
            <a:xfrm>
              <a:off x="2544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35931" name="Rectangle 146"/>
            <p:cNvSpPr>
              <a:spLocks noChangeArrowheads="1"/>
            </p:cNvSpPr>
            <p:nvPr/>
          </p:nvSpPr>
          <p:spPr bwMode="auto">
            <a:xfrm>
              <a:off x="2832" y="2976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53395" name="Rectangle 147"/>
          <p:cNvSpPr>
            <a:spLocks noChangeArrowheads="1"/>
          </p:cNvSpPr>
          <p:nvPr/>
        </p:nvSpPr>
        <p:spPr bwMode="auto">
          <a:xfrm>
            <a:off x="2133600" y="4724400"/>
            <a:ext cx="8001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 cổ ở Tỉnh Quảng Nam là… ?</a:t>
            </a:r>
          </a:p>
        </p:txBody>
      </p:sp>
      <p:grpSp>
        <p:nvGrpSpPr>
          <p:cNvPr id="13" name="Group 148"/>
          <p:cNvGrpSpPr>
            <a:grpSpLocks/>
          </p:cNvGrpSpPr>
          <p:nvPr/>
        </p:nvGrpSpPr>
        <p:grpSpPr bwMode="auto">
          <a:xfrm>
            <a:off x="5943600" y="4114800"/>
            <a:ext cx="2286000" cy="381000"/>
            <a:chOff x="2688" y="3024"/>
            <a:chExt cx="1440" cy="240"/>
          </a:xfrm>
        </p:grpSpPr>
        <p:sp>
          <p:nvSpPr>
            <p:cNvPr id="35922" name="Rectangle 149"/>
            <p:cNvSpPr>
              <a:spLocks noChangeArrowheads="1"/>
            </p:cNvSpPr>
            <p:nvPr/>
          </p:nvSpPr>
          <p:spPr bwMode="auto">
            <a:xfrm>
              <a:off x="2688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3" name="Rectangle 150"/>
            <p:cNvSpPr>
              <a:spLocks noChangeArrowheads="1"/>
            </p:cNvSpPr>
            <p:nvPr/>
          </p:nvSpPr>
          <p:spPr bwMode="auto">
            <a:xfrm>
              <a:off x="2976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Ộ</a:t>
              </a:r>
            </a:p>
          </p:txBody>
        </p:sp>
        <p:sp>
          <p:nvSpPr>
            <p:cNvPr id="35924" name="Rectangle 151"/>
            <p:cNvSpPr>
              <a:spLocks noChangeArrowheads="1"/>
            </p:cNvSpPr>
            <p:nvPr/>
          </p:nvSpPr>
          <p:spPr bwMode="auto">
            <a:xfrm>
              <a:off x="3264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35925" name="Rectangle 152"/>
            <p:cNvSpPr>
              <a:spLocks noChangeArrowheads="1"/>
            </p:cNvSpPr>
            <p:nvPr/>
          </p:nvSpPr>
          <p:spPr bwMode="auto">
            <a:xfrm>
              <a:off x="3552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5926" name="Rectangle 153"/>
            <p:cNvSpPr>
              <a:spLocks noChangeArrowheads="1"/>
            </p:cNvSpPr>
            <p:nvPr/>
          </p:nvSpPr>
          <p:spPr bwMode="auto">
            <a:xfrm>
              <a:off x="3840" y="3024"/>
              <a:ext cx="288" cy="240"/>
            </a:xfrm>
            <a:prstGeom prst="rect">
              <a:avLst/>
            </a:prstGeom>
            <a:solidFill>
              <a:srgbClr val="CDF5A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9933FF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" name="Group 154"/>
          <p:cNvGrpSpPr>
            <a:grpSpLocks/>
          </p:cNvGrpSpPr>
          <p:nvPr/>
        </p:nvGrpSpPr>
        <p:grpSpPr bwMode="auto">
          <a:xfrm>
            <a:off x="5943600" y="2209800"/>
            <a:ext cx="457200" cy="2286000"/>
            <a:chOff x="4656" y="1632"/>
            <a:chExt cx="288" cy="1440"/>
          </a:xfrm>
        </p:grpSpPr>
        <p:sp>
          <p:nvSpPr>
            <p:cNvPr id="35916" name="Rectangle 155"/>
            <p:cNvSpPr>
              <a:spLocks noChangeArrowheads="1"/>
            </p:cNvSpPr>
            <p:nvPr/>
          </p:nvSpPr>
          <p:spPr bwMode="auto">
            <a:xfrm>
              <a:off x="4656" y="16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5917" name="Rectangle 156"/>
            <p:cNvSpPr>
              <a:spLocks noChangeArrowheads="1"/>
            </p:cNvSpPr>
            <p:nvPr/>
          </p:nvSpPr>
          <p:spPr bwMode="auto">
            <a:xfrm>
              <a:off x="4656" y="187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35918" name="Rectangle 157"/>
            <p:cNvSpPr>
              <a:spLocks noChangeArrowheads="1"/>
            </p:cNvSpPr>
            <p:nvPr/>
          </p:nvSpPr>
          <p:spPr bwMode="auto">
            <a:xfrm>
              <a:off x="4656" y="211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35919" name="Rectangle 158"/>
            <p:cNvSpPr>
              <a:spLocks noChangeArrowheads="1"/>
            </p:cNvSpPr>
            <p:nvPr/>
          </p:nvSpPr>
          <p:spPr bwMode="auto">
            <a:xfrm>
              <a:off x="4656" y="259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5920" name="Rectangle 159"/>
            <p:cNvSpPr>
              <a:spLocks noChangeArrowheads="1"/>
            </p:cNvSpPr>
            <p:nvPr/>
          </p:nvSpPr>
          <p:spPr bwMode="auto">
            <a:xfrm>
              <a:off x="4656" y="283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35921" name="Rectangle 160"/>
            <p:cNvSpPr>
              <a:spLocks noChangeArrowheads="1"/>
            </p:cNvSpPr>
            <p:nvPr/>
          </p:nvSpPr>
          <p:spPr bwMode="auto">
            <a:xfrm>
              <a:off x="4656" y="2352"/>
              <a:ext cx="288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3200">
                  <a:solidFill>
                    <a:srgbClr val="FF0000"/>
                  </a:solidFill>
                  <a:latin typeface="Times New Roman" pitchFamily="18" charset="0"/>
                </a:rPr>
                <a:t>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0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5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2000"/>
                                        <p:tgtEl>
                                          <p:spTgt spid="5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2000"/>
                                        <p:tgtEl>
                                          <p:spTgt spid="53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1" dur="500"/>
                                        <p:tgtEl>
                                          <p:spTgt spid="53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</p:childTnLst>
        </p:cTn>
      </p:par>
    </p:tnLst>
    <p:bldLst>
      <p:bldP spid="53269" grpId="0" animBg="1"/>
      <p:bldP spid="53269" grpId="1" animBg="1"/>
      <p:bldP spid="53291" grpId="0" animBg="1"/>
      <p:bldP spid="53291" grpId="1" animBg="1"/>
      <p:bldP spid="53321" grpId="0" animBg="1"/>
      <p:bldP spid="53321" grpId="1" animBg="1"/>
      <p:bldP spid="53352" grpId="0" animBg="1"/>
      <p:bldP spid="53352" grpId="1" animBg="1"/>
      <p:bldP spid="53384" grpId="0" animBg="1"/>
      <p:bldP spid="53384" grpId="1" animBg="1"/>
      <p:bldP spid="53395" grpId="0" animBg="1"/>
      <p:bldP spid="5339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6104" y="827705"/>
            <a:ext cx="92485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.Thương mại</a:t>
            </a:r>
          </a:p>
          <a:p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6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6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Du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36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a-DK" sz="3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92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983765" y="-171400"/>
            <a:ext cx="7584843" cy="475252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51"/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2555" y="76470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151"/>
            <a:r>
              <a:rPr lang="da-DK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da-DK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một lãnh đạo của địa phương thì em có thể làm gì để phát triển ngành du lịch của địa phương mình ?</a:t>
            </a:r>
            <a:endParaRPr lang="vi-VN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Dấu Hỏi Nhân Vật Hoạt Hình Cậu Bé, Dấu Chấm Hỏi, Dấu Hỏi Nhân Vật,  Suy Nghĩ Nhân Vật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" y="1367020"/>
            <a:ext cx="3695733" cy="54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491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0" y="173643"/>
            <a:ext cx="11750565" cy="64478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82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1" y="-84082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0434" y="1061551"/>
            <a:ext cx="945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Nam ca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sĩ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đến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địa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điểm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du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lịch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bằng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phương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tiện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gì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Thuộc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loại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hình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giao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thông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nào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54924" y="3079531"/>
            <a:ext cx="2459421" cy="14188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Xe</a:t>
            </a:r>
            <a:r>
              <a:rPr lang="en-US" sz="4800" dirty="0" smtClean="0"/>
              <a:t> </a:t>
            </a:r>
            <a:r>
              <a:rPr lang="en-US" sz="4800" dirty="0" err="1" smtClean="0"/>
              <a:t>lửa</a:t>
            </a:r>
            <a:endParaRPr lang="en-US" sz="4800" dirty="0"/>
          </a:p>
        </p:txBody>
      </p:sp>
      <p:sp>
        <p:nvSpPr>
          <p:cNvPr id="6" name="Left Arrow Callout 5"/>
          <p:cNvSpPr/>
          <p:nvPr/>
        </p:nvSpPr>
        <p:spPr>
          <a:xfrm>
            <a:off x="4414351" y="3079531"/>
            <a:ext cx="4677103" cy="1374228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Đường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sắt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29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37" y="367872"/>
            <a:ext cx="389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địa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điểm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đẹp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mà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Soobin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đã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đi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lịch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8" y="1629107"/>
            <a:ext cx="5969877" cy="484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25" y="630623"/>
            <a:ext cx="5265683" cy="57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6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k &lt;strong&gt;cartoon&lt;/strong&gt; border PPT &lt;strong&gt;background&lt;/strong&gt; image-Best &lt;strong&gt;PowerPoint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" y="0"/>
            <a:ext cx="120448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340" y="451945"/>
            <a:ext cx="565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Ăn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uống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tại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các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chợ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ahnschrift SemiBold" panose="020B0502040204020203" pitchFamily="34" charset="0"/>
              </a:rPr>
              <a:t>đêm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3" y="1051034"/>
            <a:ext cx="6143295" cy="549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096" y="997266"/>
            <a:ext cx="5433849" cy="560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9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Free &lt;strong&gt;Background&lt;/strong&gt; &lt;strong&gt;Power Point&lt;/strong&gt;, Download Free &lt;strong&gt;Background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Sequential Access Storage 5"/>
          <p:cNvSpPr/>
          <p:nvPr/>
        </p:nvSpPr>
        <p:spPr>
          <a:xfrm>
            <a:off x="998484" y="756755"/>
            <a:ext cx="7178565" cy="3972909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Bài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: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lonna MT" panose="04020805060202030203" pitchFamily="82" charset="0"/>
              </a:rPr>
              <a:t>THƯƠNG MẠI VÀ DU LỊCH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656" y="441436"/>
            <a:ext cx="116559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Qua bài học hôm nay, các bạn sẽ:</a:t>
            </a:r>
            <a:endParaRPr lang="da-DK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Nêu </a:t>
            </a:r>
            <a:r>
              <a:rPr lang="da-DK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được một số đặc điểm nổi bật về thương mại và du lịch của nước </a:t>
            </a:r>
            <a:r>
              <a:rPr lang="da-DK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Nhớ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t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ên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một số điểm du lịch Hà Nội, TPHồ Chí Minh, vịnh Hạ Long, Huế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,..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4"/>
                </a:solidFill>
              </a:rPr>
              <a:t>Giữ gìn của công</a:t>
            </a:r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tư chủ và tự học, năng lực giao tiếp và hợp tác, năng lực giải quyết vấn đề và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sáng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tạo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Có năng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lực hiểu biết cơ bản về Địa lí, năng lực tìm tòi và khám phá Địa lí, năng lực vận dụng kiến thức Địa lí vào thực tiễn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êu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quê hương đất </a:t>
            </a:r>
            <a:r>
              <a:rPr lang="nl-NL" sz="32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nước, </a:t>
            </a:r>
            <a:r>
              <a:rPr lang="nl-NL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bảo vệ môi trường</a:t>
            </a:r>
            <a:endParaRPr lang="nl-NL" sz="3200" b="1" dirty="0" smtClean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9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3"/>
          <p:cNvSpPr/>
          <p:nvPr/>
        </p:nvSpPr>
        <p:spPr>
          <a:xfrm>
            <a:off x="1793334" y="136644"/>
            <a:ext cx="8681545" cy="19654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sz="3600" i="1" dirty="0" smtClean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r>
              <a:rPr lang="da-DK" sz="3600" i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1. Tìm </a:t>
            </a:r>
            <a:r>
              <a:rPr lang="da-DK" sz="3600" i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pitchFamily="34" charset="0"/>
              </a:rPr>
              <a:t>hiểu về các khái niệm thương mại, nội thương, ngoại thương, xuất khẩu, nhập khẩu.</a:t>
            </a:r>
            <a:endParaRPr lang="en-US" sz="36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pitchFamily="34" charset="0"/>
            </a:endParaRPr>
          </a:p>
          <a:p>
            <a:pPr algn="ctr"/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1793334" y="2446286"/>
            <a:ext cx="8681545" cy="19654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7625">
              <a:spcAft>
                <a:spcPts val="0"/>
              </a:spcAft>
            </a:pPr>
            <a:r>
              <a:rPr lang="da-DK" sz="3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Hoạt động thương mại của nước ta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933910" y="4723096"/>
            <a:ext cx="8681545" cy="1965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3. Ngành du lịch nước ta có nhiều điều kiện thuận lợi để phát triển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70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1091</Words>
  <Application>Microsoft Office PowerPoint</Application>
  <PresentationFormat>Widescreen</PresentationFormat>
  <Paragraphs>230</Paragraphs>
  <Slides>39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宋体</vt:lpstr>
      <vt:lpstr>.VnArial</vt:lpstr>
      <vt:lpstr>.VnTime</vt:lpstr>
      <vt:lpstr>Arial</vt:lpstr>
      <vt:lpstr>Bahnschrift SemiBold</vt:lpstr>
      <vt:lpstr>Baskerville Old Face</vt:lpstr>
      <vt:lpstr>Calibri</vt:lpstr>
      <vt:lpstr>Calibri Light</vt:lpstr>
      <vt:lpstr>Colonna MT</vt:lpstr>
      <vt:lpstr>等线</vt:lpstr>
      <vt:lpstr>Times New Roman</vt:lpstr>
      <vt:lpstr>Wingdings</vt:lpstr>
      <vt:lpstr>Office Theme</vt:lpstr>
      <vt:lpstr>默认设计模板</vt:lpstr>
      <vt:lpstr>3_Office Theme</vt:lpstr>
      <vt:lpstr>1_Default Design</vt:lpstr>
      <vt:lpstr>2_Default Design</vt:lpstr>
      <vt:lpstr>3_Default Design</vt:lpstr>
      <vt:lpstr>5_Default Design</vt:lpstr>
      <vt:lpstr>12_Default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Văn</dc:creator>
  <cp:lastModifiedBy>Windows User</cp:lastModifiedBy>
  <cp:revision>74</cp:revision>
  <dcterms:created xsi:type="dcterms:W3CDTF">2021-11-12T08:43:51Z</dcterms:created>
  <dcterms:modified xsi:type="dcterms:W3CDTF">2021-12-16T00:55:29Z</dcterms:modified>
</cp:coreProperties>
</file>