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80" r:id="rId3"/>
  </p:sldMasterIdLst>
  <p:notesMasterIdLst>
    <p:notesMasterId r:id="rId44"/>
  </p:notesMasterIdLst>
  <p:handoutMasterIdLst>
    <p:handoutMasterId r:id="rId45"/>
  </p:handoutMasterIdLst>
  <p:sldIdLst>
    <p:sldId id="409" r:id="rId4"/>
    <p:sldId id="410" r:id="rId5"/>
    <p:sldId id="372" r:id="rId6"/>
    <p:sldId id="398" r:id="rId7"/>
    <p:sldId id="399" r:id="rId8"/>
    <p:sldId id="416" r:id="rId9"/>
    <p:sldId id="373" r:id="rId10"/>
    <p:sldId id="334" r:id="rId11"/>
    <p:sldId id="403" r:id="rId12"/>
    <p:sldId id="389" r:id="rId13"/>
    <p:sldId id="415" r:id="rId14"/>
    <p:sldId id="411" r:id="rId15"/>
    <p:sldId id="412" r:id="rId16"/>
    <p:sldId id="413" r:id="rId17"/>
    <p:sldId id="414" r:id="rId18"/>
    <p:sldId id="355" r:id="rId19"/>
    <p:sldId id="358" r:id="rId20"/>
    <p:sldId id="359" r:id="rId21"/>
    <p:sldId id="357" r:id="rId22"/>
    <p:sldId id="375" r:id="rId23"/>
    <p:sldId id="386" r:id="rId24"/>
    <p:sldId id="394" r:id="rId25"/>
    <p:sldId id="281" r:id="rId26"/>
    <p:sldId id="285" r:id="rId27"/>
    <p:sldId id="286" r:id="rId28"/>
    <p:sldId id="287" r:id="rId29"/>
    <p:sldId id="405" r:id="rId30"/>
    <p:sldId id="362" r:id="rId31"/>
    <p:sldId id="384" r:id="rId32"/>
    <p:sldId id="385" r:id="rId33"/>
    <p:sldId id="395" r:id="rId34"/>
    <p:sldId id="364" r:id="rId35"/>
    <p:sldId id="363" r:id="rId36"/>
    <p:sldId id="406" r:id="rId37"/>
    <p:sldId id="417" r:id="rId38"/>
    <p:sldId id="407" r:id="rId39"/>
    <p:sldId id="408" r:id="rId40"/>
    <p:sldId id="396" r:id="rId41"/>
    <p:sldId id="387" r:id="rId42"/>
    <p:sldId id="370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006600"/>
    <a:srgbClr val="B832CE"/>
    <a:srgbClr val="000099"/>
    <a:srgbClr val="D20DF3"/>
    <a:srgbClr val="FBFF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7" autoAdjust="0"/>
    <p:restoredTop sz="99642" autoAdjust="0"/>
  </p:normalViewPr>
  <p:slideViewPr>
    <p:cSldViewPr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8BFC8FB-099C-4F8F-9730-A121B7A221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C057F19-A652-438F-9020-8D9838BA025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22E798D7-2033-4056-B8D9-FD842E49F10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CB460FF9-8842-4F0D-B227-48F04C0B761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5209E050-2C0B-43B2-961F-2007305AB0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234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3463885-53DD-4E58-9970-AB31B6814E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1F79D4DE-A6E2-42E0-8CA0-9273E3D9E5A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F3B70CCD-FFFD-4451-A5F6-1C363B20F25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5D8FFC31-EFB1-46B1-8A1F-B1CB1D8214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3F676BC7-FC97-488C-B7B4-C0644F01B8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>
            <a:extLst>
              <a:ext uri="{FF2B5EF4-FFF2-40B4-BE49-F238E27FC236}">
                <a16:creationId xmlns:a16="http://schemas.microsoft.com/office/drawing/2014/main" id="{4721056F-FFBD-4621-A79F-F9484D98B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D7ACCCE-E417-4F2B-9885-AD0CCC8247D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6501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8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740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文本占位符 17410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灯片编号占位符 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59A074-AEFB-4FFE-80BC-4E2353728AC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82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740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文本占位符 17410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灯片编号占位符 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59A074-AEFB-4FFE-80BC-4E2353728AC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1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7BE0259-CD2B-47F1-8688-36A273382A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6633A4F-5192-45CD-8181-AEF2907E3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68A54E7-A259-4541-BB43-8780487E3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3E042B-1E52-4F78-A605-06F5FB3FE54D}" type="slidenum">
              <a:rPr lang="en-US" altLang="vi-VN">
                <a:latin typeface="Times New Roman" panose="02020603050405020304" pitchFamily="18" charset="0"/>
              </a:rPr>
              <a:pPr eaLnBrk="1" hangingPunct="1"/>
              <a:t>16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3D62481-57A9-4386-BA5C-16E3B1C99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02B3CA-1BD0-4CA8-9D18-6C2798A3B5A1}" type="slidenum">
              <a:rPr lang="en-US" altLang="vi-VN">
                <a:latin typeface="Times New Roman" panose="02020603050405020304" pitchFamily="18" charset="0"/>
              </a:rPr>
              <a:pPr eaLnBrk="1" hangingPunct="1"/>
              <a:t>17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D8F74A72-9A30-4AF9-AE52-036D19014A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03E5D08-B37A-4AAB-8EDF-84E2C3776A52}" type="slidenum">
              <a:rPr lang="en-US" altLang="vi-VN" sz="1200"/>
              <a:pPr algn="r" eaLnBrk="1" hangingPunct="1"/>
              <a:t>17</a:t>
            </a:fld>
            <a:endParaRPr lang="en-US" altLang="vi-VN" sz="12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10D78796-5482-4BB8-86E1-9C3AD5CFF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DE9FF9C3-5D39-446F-A1CE-70E5C2A62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557877ED-76EA-426E-B991-90B3DC4D5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E6C1D1-286C-448E-937B-AA4906A1378E}" type="slidenum">
              <a:rPr lang="en-US" altLang="vi-VN">
                <a:latin typeface="Times New Roman" panose="02020603050405020304" pitchFamily="18" charset="0"/>
              </a:rPr>
              <a:pPr eaLnBrk="1" hangingPunct="1"/>
              <a:t>18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2B2283F0-D3B5-4E73-ADB6-E419F1D406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F930C72-00FA-4168-ABA6-1F2DAD168891}" type="slidenum">
              <a:rPr lang="en-US" altLang="vi-VN" sz="1200"/>
              <a:pPr algn="r" eaLnBrk="1" hangingPunct="1"/>
              <a:t>18</a:t>
            </a:fld>
            <a:endParaRPr lang="en-US" altLang="vi-VN" sz="12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EC6DA611-BCAC-4C2A-9694-531726CA0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70D02D43-0C9A-4FB8-BB25-AB6FEBDB9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B56581D-F29B-448A-B9CE-BA4B95599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99834E-8EB5-44ED-B28C-B32B9E6C9308}" type="slidenum">
              <a:rPr lang="en-US" altLang="vi-VN">
                <a:latin typeface="Times New Roman" panose="02020603050405020304" pitchFamily="18" charset="0"/>
              </a:rPr>
              <a:pPr eaLnBrk="1" hangingPunct="1"/>
              <a:t>33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136D7174-C13F-4D80-98E9-A4569D16DC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BF72547-4135-4E64-9CC4-8FF72FF1A950}" type="slidenum">
              <a:rPr lang="en-US" altLang="vi-VN" sz="1200"/>
              <a:pPr algn="r" eaLnBrk="1" hangingPunct="1"/>
              <a:t>33</a:t>
            </a:fld>
            <a:endParaRPr lang="en-US" altLang="vi-VN" sz="1200"/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DEC0DDFF-61EB-49D4-976D-F42853528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58A4843D-1D63-4362-B962-D079F20D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740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文本占位符 17410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灯片编号占位符 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59A074-AEFB-4FFE-80BC-4E2353728AC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6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4CD674-C882-4C93-ADB8-7E393559E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E676BF-6797-4E6B-9049-2FFD931F7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E902D7-C5B7-4E62-A953-CCC1150E5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8F5B1-FD76-4E39-9B5F-99392F2147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52486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21FACC-D174-4ED1-A118-CC411365B5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4D0466-DEF2-4568-8AA4-9BF0B0009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00D11-8C95-4CA8-9FF9-3C0C584FA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3F003-2CAE-4EB0-A9A8-32A22B58444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97098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BCC302-7C59-46DD-BAAB-2AADFBF48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8114C-E6B4-40D9-B907-D0671B38F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C24935-BFD3-4402-BAAA-0CB60CD65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3BE2A-4525-49D6-A270-E0DD7DD408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04892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92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38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12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647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36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79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21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23FAE-E68F-4FDE-A9A5-A319913C0A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81632A-174D-42FF-8A93-4320762F8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97B5D3-F8A1-4574-BF9A-83F196489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761A2-DEC4-4806-BD38-AFA8ADC5C5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74522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1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24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51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8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1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159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918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001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759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62723-390F-46B6-9D2B-618915F7039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3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F13C06-DCC7-44BC-A35B-A4E1EC71D3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0A7940-3CE4-47D3-AA7F-6A69BB3FE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A790E-7C7B-4179-84D2-4FE0AAFDC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E06181-04DF-4340-81EA-2AC7FB9CB6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851805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135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215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495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38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599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28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63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841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7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4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AE1D-C297-498D-906A-B53720DD0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1B04C-0617-4D47-B972-0DADD95D6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E8BD4-35D9-4EF5-985C-A48A3EF28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2CB8D-5DC5-4C14-8049-FC115DC13B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200761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22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80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2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86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7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060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644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62723-390F-46B6-9D2B-618915F7039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9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B7AAA8-0E17-439A-A538-0DB2C9233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EE7C92-6600-43A4-B566-BB8F66B31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1690281-CDFF-47BF-BBF7-8712BFB88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9C666-C2CE-4CDA-B058-584E1DD4A89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33109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C57B1-62EA-4247-926D-CDF6C18A1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C5D647-6314-45AB-B1E3-DED0A223C1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9A839F-6E36-4F69-90E4-2F93C09F4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99C93-E6E4-4999-9EE8-E36CE4DBD68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317171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C897A1-EB9B-425E-AAA3-FCE1F64B7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2DC5A8-48EC-41F0-886F-9CD3F9830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21DE50-B988-4460-9543-4B48770F4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F2DAC-A387-4AB1-9FA1-CB22B6DD9D1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88083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82CF1-4695-4F06-AB8C-FA03707B3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7BC044-1A34-4248-8795-0E12396B3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C923C-55B9-4BCE-ABFA-34B1DDA684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9180F-F63D-40E8-97EF-807D21CAF4A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62680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76C5D-F187-417D-9FD3-697BD16C5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438441-7934-4BA2-8A26-3DE1EC8B4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897239-B6D8-41CA-96DF-ACE012E7C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D6F21-6FB0-4495-9F12-28B9FDA3A7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61325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BDF9359-B493-4AC9-B22D-DE9FAACFD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2D471B-5944-4A3F-A0F8-D9845778B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9FBDB55B-4863-423E-B528-5E4DA0BB06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FA543683-65A9-4A1A-805C-D3278A8E76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70" name="Rectangle 6">
            <a:extLst>
              <a:ext uri="{FF2B5EF4-FFF2-40B4-BE49-F238E27FC236}">
                <a16:creationId xmlns:a16="http://schemas.microsoft.com/office/drawing/2014/main" id="{E76E6C29-D14A-4A9A-B4BF-521049DD2E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E76AFA-6662-41C2-ADED-0244B65B1C2D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0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95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6052" y="172082"/>
            <a:ext cx="10747513" cy="69756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914354"/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TRƯỜNG TIỂU HỌC NGỌC LÂM</a:t>
            </a:r>
            <a:endParaRPr lang="zh-CN" altLang="en-US" sz="3733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2931" y="1295086"/>
            <a:ext cx="8553752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914354"/>
            <a:r>
              <a:rPr lang="en-US" sz="6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endParaRPr lang="en-US" altLang="zh-CN" sz="3200" b="1" dirty="0">
              <a:solidFill>
                <a:srgbClr val="7030A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" name="Heaven-Instrumental-Ju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9848" y="3186785"/>
            <a:ext cx="812800" cy="812800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3317359" y="6160377"/>
            <a:ext cx="8872836" cy="69756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914354"/>
            <a:r>
              <a:rPr lang="en-US" altLang="zh-CN" sz="3733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Giáo</a:t>
            </a:r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viên</a:t>
            </a:r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3733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Trần</a:t>
            </a:r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Thị</a:t>
            </a:r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Thu </a:t>
            </a:r>
            <a:r>
              <a:rPr lang="en-US" altLang="zh-CN" sz="3733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Hương</a:t>
            </a:r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3733" b="1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Lớp</a:t>
            </a:r>
            <a:r>
              <a:rPr lang="en-US" altLang="zh-CN" sz="3733" b="1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5A2</a:t>
            </a: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2514600" y="2469360"/>
            <a:ext cx="9264338" cy="1935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6" grpId="0"/>
      <p:bldP spid="7" grpId="0"/>
      <p:bldP spid="7" grpId="1"/>
      <p:bldP spid="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6">
            <a:extLst>
              <a:ext uri="{FF2B5EF4-FFF2-40B4-BE49-F238E27FC236}">
                <a16:creationId xmlns:a16="http://schemas.microsoft.com/office/drawing/2014/main" id="{DC8AB7FB-5804-44A0-8459-DAE409BFE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21544"/>
            <a:ext cx="2438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19:</a:t>
            </a:r>
          </a:p>
        </p:txBody>
      </p:sp>
      <p:sp>
        <p:nvSpPr>
          <p:cNvPr id="6151" name="Text Box 6">
            <a:extLst>
              <a:ext uri="{FF2B5EF4-FFF2-40B4-BE49-F238E27FC236}">
                <a16:creationId xmlns:a16="http://schemas.microsoft.com/office/drawing/2014/main" id="{2795912B-AC57-4AB4-AE56-61CDB254E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914401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Phòng tránh tai nạn giao thông đường bộ</a:t>
            </a:r>
          </a:p>
        </p:txBody>
      </p:sp>
      <p:sp>
        <p:nvSpPr>
          <p:cNvPr id="6152" name="Text Box 40">
            <a:extLst>
              <a:ext uri="{FF2B5EF4-FFF2-40B4-BE49-F238E27FC236}">
                <a16:creationId xmlns:a16="http://schemas.microsoft.com/office/drawing/2014/main" id="{C5D6DD3A-9C4D-4774-80E9-FEECEA915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0"/>
            <a:ext cx="1104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nạn giao thông - Nguyên nhân gây tai nạn giao thông đường bộ.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8605"/>
            <a:ext cx="91440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65D0FBD3-9F52-4E07-9F92-147A3DE4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29732"/>
            <a:ext cx="11049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vi-VN" sz="28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1,2,3 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sgk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429000"/>
            <a:ext cx="31718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295776" y="404813"/>
            <a:ext cx="561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40239" y="6381750"/>
            <a:ext cx="3095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05730" y="654453"/>
            <a:ext cx="10920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5155" y="1550424"/>
            <a:ext cx="11110788" cy="4831326"/>
            <a:chOff x="1524000" y="1295400"/>
            <a:chExt cx="9144000" cy="5562600"/>
          </a:xfrm>
        </p:grpSpPr>
        <p:pic>
          <p:nvPicPr>
            <p:cNvPr id="18" name="Picture 10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95400"/>
              <a:ext cx="4648200" cy="2743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 descr="Untitled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295400"/>
              <a:ext cx="4495800" cy="27432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Untitled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114800"/>
              <a:ext cx="4495800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114801"/>
              <a:ext cx="4572000" cy="274319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3276600" y="3671888"/>
              <a:ext cx="457200" cy="3667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9906000" y="3609976"/>
              <a:ext cx="457200" cy="4286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3200400" y="64008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906000" y="62484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783772"/>
            <a:ext cx="10907485" cy="46768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011680" y="914400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847806" y="1964334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 rot="15951779">
            <a:off x="870857" y="3862251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573587" y="2891797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849833" y="4961186"/>
            <a:ext cx="540132" cy="328466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53144" y="5490576"/>
            <a:ext cx="11027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521262" y="1036871"/>
            <a:ext cx="692270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 rot="16395862">
            <a:off x="4936394" y="1036869"/>
            <a:ext cx="589483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522514"/>
            <a:ext cx="11064239" cy="491237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524000" y="4724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524000" y="6019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9463" name="Oval 17"/>
          <p:cNvSpPr>
            <a:spLocks noChangeArrowheads="1"/>
          </p:cNvSpPr>
          <p:nvPr/>
        </p:nvSpPr>
        <p:spPr bwMode="auto">
          <a:xfrm>
            <a:off x="1257300" y="4724400"/>
            <a:ext cx="5334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Down Arrow 13"/>
          <p:cNvSpPr/>
          <p:nvPr/>
        </p:nvSpPr>
        <p:spPr>
          <a:xfrm rot="16200000">
            <a:off x="3804557" y="1596933"/>
            <a:ext cx="783771" cy="2253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xe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đụng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nạn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13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title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470264"/>
            <a:ext cx="11207931" cy="500325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544638" y="442277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1524000" y="5715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Wingdings 2" panose="05020102010507070707" pitchFamily="18" charset="2"/>
            </a:endParaRP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0668000" y="4841875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own Arrow 14"/>
          <p:cNvSpPr/>
          <p:nvPr/>
        </p:nvSpPr>
        <p:spPr>
          <a:xfrm rot="5400000">
            <a:off x="8320396" y="2215337"/>
            <a:ext cx="783771" cy="17917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5106290" y="1313093"/>
            <a:ext cx="640080" cy="14062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té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ngã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nạn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754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496389"/>
            <a:ext cx="11194867" cy="491381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4000" y="5029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152400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Wingdings 2" panose="05020102010507070707" pitchFamily="18" charset="2"/>
            </a:endParaRPr>
          </a:p>
        </p:txBody>
      </p:sp>
      <p:sp>
        <p:nvSpPr>
          <p:cNvPr id="21511" name="Oval 17"/>
          <p:cNvSpPr>
            <a:spLocks noChangeArrowheads="1"/>
          </p:cNvSpPr>
          <p:nvPr/>
        </p:nvSpPr>
        <p:spPr bwMode="auto">
          <a:xfrm>
            <a:off x="10114668" y="4762500"/>
            <a:ext cx="424543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081451" y="849085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quẹt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nạn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866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6">
            <a:extLst>
              <a:ext uri="{FF2B5EF4-FFF2-40B4-BE49-F238E27FC236}">
                <a16:creationId xmlns:a16="http://schemas.microsoft.com/office/drawing/2014/main" id="{5800A418-B7CC-433F-A018-40775741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99"/>
                </a:solidFill>
                <a:latin typeface="Times New Roman" panose="02020603050405020304" pitchFamily="18" charset="0"/>
              </a:rPr>
              <a:t>Nguyên nhân gây ra tai nạn giao thông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77C6077B-2EE3-4E8D-8936-EE967590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429000"/>
            <a:ext cx="30194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805014DB-21DE-4AA7-9DCE-8C7DF413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4" y="3429000"/>
            <a:ext cx="39639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quá tốc độ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B9B37C8B-5D4E-4124-9B41-3DB8F31B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6415088"/>
            <a:ext cx="2925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sai qui định</a:t>
            </a:r>
          </a:p>
        </p:txBody>
      </p:sp>
      <p:pic>
        <p:nvPicPr>
          <p:cNvPr id="139291" name="Picture 30" descr="Kết quả hình ảnh cho vượt sai quy định">
            <a:extLst>
              <a:ext uri="{FF2B5EF4-FFF2-40B4-BE49-F238E27FC236}">
                <a16:creationId xmlns:a16="http://schemas.microsoft.com/office/drawing/2014/main" id="{D2F679C0-69B5-4385-A54A-4C6F3E84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857625"/>
            <a:ext cx="4448175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7">
            <a:extLst>
              <a:ext uri="{FF2B5EF4-FFF2-40B4-BE49-F238E27FC236}">
                <a16:creationId xmlns:a16="http://schemas.microsoft.com/office/drawing/2014/main" id="{CD8EB192-4456-4DE0-994D-A17DE3A313C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52864"/>
            <a:ext cx="4495800" cy="2638425"/>
            <a:chOff x="3404" y="2582"/>
            <a:chExt cx="2356" cy="1588"/>
          </a:xfrm>
        </p:grpSpPr>
        <p:pic>
          <p:nvPicPr>
            <p:cNvPr id="12299" name="Picture 31" descr="Kết quả hình ảnh cho uống rượu bia khi tham gia giao thông">
              <a:extLst>
                <a:ext uri="{FF2B5EF4-FFF2-40B4-BE49-F238E27FC236}">
                  <a16:creationId xmlns:a16="http://schemas.microsoft.com/office/drawing/2014/main" id="{72573DEE-C216-4457-88BD-FF6A5A572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" y="2582"/>
              <a:ext cx="2356" cy="15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00" name="Group 19">
              <a:extLst>
                <a:ext uri="{FF2B5EF4-FFF2-40B4-BE49-F238E27FC236}">
                  <a16:creationId xmlns:a16="http://schemas.microsoft.com/office/drawing/2014/main" id="{08E3FAA2-B7DF-4CB1-B299-8AB03662A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9" y="3109"/>
              <a:ext cx="697" cy="395"/>
              <a:chOff x="6514228" y="3886200"/>
              <a:chExt cx="1105772" cy="876300"/>
            </a:xfrm>
          </p:grpSpPr>
          <p:cxnSp>
            <p:nvCxnSpPr>
              <p:cNvPr id="12301" name="Straight Connector 16">
                <a:extLst>
                  <a:ext uri="{FF2B5EF4-FFF2-40B4-BE49-F238E27FC236}">
                    <a16:creationId xmlns:a16="http://schemas.microsoft.com/office/drawing/2014/main" id="{06499661-560A-4922-9245-5F72B9D309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14228" y="3886200"/>
                <a:ext cx="110577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02" name="Straight Connector 18">
                <a:extLst>
                  <a:ext uri="{FF2B5EF4-FFF2-40B4-BE49-F238E27FC236}">
                    <a16:creationId xmlns:a16="http://schemas.microsoft.com/office/drawing/2014/main" id="{A4F822DD-A1CA-4B58-8F3D-20736D975B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53518" y="3886200"/>
                <a:ext cx="91408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39297" name="Picture 10" descr="Kết quả hình ảnh cho không đi đúng phần đường quy định">
            <a:extLst>
              <a:ext uri="{FF2B5EF4-FFF2-40B4-BE49-F238E27FC236}">
                <a16:creationId xmlns:a16="http://schemas.microsoft.com/office/drawing/2014/main" id="{C6A35132-AFAF-4FD9-A8F1-89053BEE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66750"/>
            <a:ext cx="4419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8" name="Picture 29" descr="Kết quả hình ảnh cho chạy quá tốc độ">
            <a:extLst>
              <a:ext uri="{FF2B5EF4-FFF2-40B4-BE49-F238E27FC236}">
                <a16:creationId xmlns:a16="http://schemas.microsoft.com/office/drawing/2014/main" id="{31481344-D51C-4124-9A65-CEE958CE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666750"/>
            <a:ext cx="4419600" cy="2743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>
            <a:extLst>
              <a:ext uri="{FF2B5EF4-FFF2-40B4-BE49-F238E27FC236}">
                <a16:creationId xmlns:a16="http://schemas.microsoft.com/office/drawing/2014/main" id="{95ED50F2-4797-451F-8C25-72FC20A8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15088"/>
            <a:ext cx="39639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rượu, bia khi lái xe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Text Box 7">
            <a:extLst>
              <a:ext uri="{FF2B5EF4-FFF2-40B4-BE49-F238E27FC236}">
                <a16:creationId xmlns:a16="http://schemas.microsoft.com/office/drawing/2014/main" id="{C776CB05-C7E3-4788-9971-D825AFFE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29253"/>
            <a:ext cx="35052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CC"/>
                </a:solidFill>
                <a:latin typeface=".VnTime" pitchFamily="34" charset="0"/>
              </a:rPr>
              <a:t>Chạy</a:t>
            </a:r>
            <a:r>
              <a:rPr lang="en-US" altLang="vi-VN" sz="20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altLang="vi-VN" sz="2000" b="1" dirty="0" err="1">
                <a:solidFill>
                  <a:srgbClr val="0000CC"/>
                </a:solidFill>
                <a:latin typeface=".VnTime" pitchFamily="34" charset="0"/>
              </a:rPr>
              <a:t>xe</a:t>
            </a:r>
            <a:r>
              <a:rPr lang="en-US" altLang="vi-VN" sz="20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altLang="vi-VN" sz="2000" b="1" dirty="0" err="1">
                <a:solidFill>
                  <a:srgbClr val="0000CC"/>
                </a:solidFill>
                <a:latin typeface=".VnTime" pitchFamily="34" charset="0"/>
              </a:rPr>
              <a:t>dàn</a:t>
            </a:r>
            <a:r>
              <a:rPr lang="en-US" altLang="vi-VN" sz="20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altLang="vi-VN" sz="2000" b="1" dirty="0" err="1">
                <a:solidFill>
                  <a:srgbClr val="0000CC"/>
                </a:solidFill>
                <a:latin typeface=".VnTime" pitchFamily="34" charset="0"/>
              </a:rPr>
              <a:t>hàng</a:t>
            </a:r>
            <a:r>
              <a:rPr lang="en-US" altLang="vi-VN" sz="20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altLang="vi-VN" sz="2000" b="1" dirty="0" err="1">
                <a:solidFill>
                  <a:srgbClr val="0000CC"/>
                </a:solidFill>
                <a:latin typeface=".VnTime" pitchFamily="34" charset="0"/>
              </a:rPr>
              <a:t>ngang</a:t>
            </a:r>
            <a:endParaRPr lang="en-US" altLang="vi-VN" sz="20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3425D575-9EFA-4B56-941E-797553A0D07F}"/>
              </a:ext>
            </a:extLst>
          </p:cNvPr>
          <p:cNvGrpSpPr>
            <a:grpSpLocks/>
          </p:cNvGrpSpPr>
          <p:nvPr/>
        </p:nvGrpSpPr>
        <p:grpSpPr bwMode="auto">
          <a:xfrm>
            <a:off x="1825785" y="260552"/>
            <a:ext cx="4117658" cy="3186266"/>
            <a:chOff x="144" y="108"/>
            <a:chExt cx="2592" cy="2255"/>
          </a:xfrm>
        </p:grpSpPr>
        <p:pic>
          <p:nvPicPr>
            <p:cNvPr id="13321" name="Picture 14" descr="2-2-4-quatai">
              <a:extLst>
                <a:ext uri="{FF2B5EF4-FFF2-40B4-BE49-F238E27FC236}">
                  <a16:creationId xmlns:a16="http://schemas.microsoft.com/office/drawing/2014/main" id="{6A06D8F7-3B78-454D-8FC8-28882D90B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"/>
              <a:ext cx="2592" cy="19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6">
              <a:extLst>
                <a:ext uri="{FF2B5EF4-FFF2-40B4-BE49-F238E27FC236}">
                  <a16:creationId xmlns:a16="http://schemas.microsoft.com/office/drawing/2014/main" id="{F86D3E47-B31D-42E1-A568-D957D39BF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080"/>
              <a:ext cx="1968" cy="2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</a:t>
              </a:r>
              <a:r>
                <a:rPr lang="en-US" altLang="vi-VN" sz="2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cồng</a:t>
              </a:r>
              <a:r>
                <a:rPr lang="en-US" altLang="vi-VN" sz="2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kềnh</a:t>
              </a:r>
              <a:endParaRPr lang="en-US" alt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95" name="Text Box 9">
            <a:extLst>
              <a:ext uri="{FF2B5EF4-FFF2-40B4-BE49-F238E27FC236}">
                <a16:creationId xmlns:a16="http://schemas.microsoft.com/office/drawing/2014/main" id="{F2568C95-441E-4EE1-8F1D-A30B58F5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6321255"/>
            <a:ext cx="2895600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nhanh,  vượt ẩu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D23105C-BE25-4E4B-8EE3-8F10F8B1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5" y="3033009"/>
            <a:ext cx="26098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Chở nhiều người</a:t>
            </a:r>
          </a:p>
        </p:txBody>
      </p:sp>
      <p:pic>
        <p:nvPicPr>
          <p:cNvPr id="17" name="Picture 15" descr="71tkgiaothong1">
            <a:extLst>
              <a:ext uri="{FF2B5EF4-FFF2-40B4-BE49-F238E27FC236}">
                <a16:creationId xmlns:a16="http://schemas.microsoft.com/office/drawing/2014/main" id="{2688110A-FCF3-4F44-AAED-7833427E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5" y="272113"/>
            <a:ext cx="3892230" cy="27228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y hang 5">
            <a:extLst>
              <a:ext uri="{FF2B5EF4-FFF2-40B4-BE49-F238E27FC236}">
                <a16:creationId xmlns:a16="http://schemas.microsoft.com/office/drawing/2014/main" id="{20736708-E9EF-4707-9091-0A2239CF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00" y="3581400"/>
            <a:ext cx="4058376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5c8898ee5e-5-img2422">
            <a:extLst>
              <a:ext uri="{FF2B5EF4-FFF2-40B4-BE49-F238E27FC236}">
                <a16:creationId xmlns:a16="http://schemas.microsoft.com/office/drawing/2014/main" id="{55695DFE-6945-4252-B7A1-3CD9D5E1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11" y="3589337"/>
            <a:ext cx="3920804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29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u_Hanoi3">
            <a:extLst>
              <a:ext uri="{FF2B5EF4-FFF2-40B4-BE49-F238E27FC236}">
                <a16:creationId xmlns:a16="http://schemas.microsoft.com/office/drawing/2014/main" id="{108E4644-EBCE-4322-A5B1-A9766E8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00" y="294116"/>
            <a:ext cx="4034938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vuot den do">
            <a:extLst>
              <a:ext uri="{FF2B5EF4-FFF2-40B4-BE49-F238E27FC236}">
                <a16:creationId xmlns:a16="http://schemas.microsoft.com/office/drawing/2014/main" id="{2045BCE7-036F-4144-BE01-CE05C70D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50" y="294116"/>
            <a:ext cx="4047950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:a16="http://schemas.microsoft.com/office/drawing/2014/main" id="{0645702E-750A-4D98-8AEB-C7FAFF37B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2971800"/>
            <a:ext cx="1752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đèn đỏ</a:t>
            </a:r>
          </a:p>
        </p:txBody>
      </p:sp>
      <p:sp>
        <p:nvSpPr>
          <p:cNvPr id="143367" name="Text Box 7">
            <a:extLst>
              <a:ext uri="{FF2B5EF4-FFF2-40B4-BE49-F238E27FC236}">
                <a16:creationId xmlns:a16="http://schemas.microsoft.com/office/drawing/2014/main" id="{E6018D9F-CBBF-4622-9C25-23EBE22C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đội mũ bảo hiểm</a:t>
            </a:r>
          </a:p>
        </p:txBody>
      </p:sp>
      <p:sp>
        <p:nvSpPr>
          <p:cNvPr id="143368" name="Text Box 8">
            <a:extLst>
              <a:ext uri="{FF2B5EF4-FFF2-40B4-BE49-F238E27FC236}">
                <a16:creationId xmlns:a16="http://schemas.microsoft.com/office/drawing/2014/main" id="{241C1BEE-91A2-42A8-8D86-0B54F618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49" y="6332246"/>
            <a:ext cx="358775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 lách, chở 3, bốc đầu...</a:t>
            </a:r>
          </a:p>
        </p:txBody>
      </p:sp>
      <p:sp>
        <p:nvSpPr>
          <p:cNvPr id="143369" name="Text Box 9">
            <a:extLst>
              <a:ext uri="{FF2B5EF4-FFF2-40B4-BE49-F238E27FC236}">
                <a16:creationId xmlns:a16="http://schemas.microsoft.com/office/drawing/2014/main" id="{82DB7F7E-F976-4106-9DCE-FEF1BBE2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37948"/>
            <a:ext cx="3048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 kéo nhau trên đường</a:t>
            </a:r>
          </a:p>
        </p:txBody>
      </p:sp>
      <p:pic>
        <p:nvPicPr>
          <p:cNvPr id="12" name="Picture 3" descr="xeom">
            <a:extLst>
              <a:ext uri="{FF2B5EF4-FFF2-40B4-BE49-F238E27FC236}">
                <a16:creationId xmlns:a16="http://schemas.microsoft.com/office/drawing/2014/main" id="{6CCE8AB0-A60B-401B-B8D2-37733427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4" y="3532213"/>
            <a:ext cx="4094212" cy="2706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ndex">
            <a:extLst>
              <a:ext uri="{FF2B5EF4-FFF2-40B4-BE49-F238E27FC236}">
                <a16:creationId xmlns:a16="http://schemas.microsoft.com/office/drawing/2014/main" id="{8DCBF702-5E1F-497B-BA62-B1E88A3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3" y="3505200"/>
            <a:ext cx="3981448" cy="2738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  <p:bldP spid="143367" grpId="0" animBg="1"/>
      <p:bldP spid="143368" grpId="0"/>
      <p:bldP spid="1433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">
            <a:extLst>
              <a:ext uri="{FF2B5EF4-FFF2-40B4-BE49-F238E27FC236}">
                <a16:creationId xmlns:a16="http://schemas.microsoft.com/office/drawing/2014/main" id="{4FC2CB2B-3A67-447B-BF6E-81EEF548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1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tai gây ra.</a:t>
            </a:r>
          </a:p>
        </p:txBody>
      </p:sp>
      <p:pic>
        <p:nvPicPr>
          <p:cNvPr id="142341" name="Picture 6" descr="Kết quả hình ảnh cho tai nạn giao thông ngập lụt">
            <a:extLst>
              <a:ext uri="{FF2B5EF4-FFF2-40B4-BE49-F238E27FC236}">
                <a16:creationId xmlns:a16="http://schemas.microsoft.com/office/drawing/2014/main" id="{241C079D-0EB9-40BD-BEA2-E2B5384C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55006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7" descr="Kết quả hình ảnh cho tai nạn giao thông cây đổ">
            <a:extLst>
              <a:ext uri="{FF2B5EF4-FFF2-40B4-BE49-F238E27FC236}">
                <a16:creationId xmlns:a16="http://schemas.microsoft.com/office/drawing/2014/main" id="{A6352992-55D5-4402-BEBD-6DCB88E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657600"/>
            <a:ext cx="5475286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4" name="Picture 28" descr="Kết quả hình ảnh cho ảnh chup tai nạn lũ quét đem lại">
            <a:extLst>
              <a:ext uri="{FF2B5EF4-FFF2-40B4-BE49-F238E27FC236}">
                <a16:creationId xmlns:a16="http://schemas.microsoft.com/office/drawing/2014/main" id="{3F586684-573A-4AB4-8571-95191850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228600"/>
            <a:ext cx="5475287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4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084" descr="封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72" y="54461"/>
            <a:ext cx="803265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图片 2077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112838"/>
            <a:ext cx="16827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6" y="-25400"/>
            <a:ext cx="18843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s 3"/>
          <p:cNvSpPr/>
          <p:nvPr/>
        </p:nvSpPr>
        <p:spPr>
          <a:xfrm>
            <a:off x="3657513" y="2449407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b="1" dirty="0" err="1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Khởi</a:t>
            </a:r>
            <a:r>
              <a:rPr lang="en-US" altLang="zh-CN" sz="7200" b="1" dirty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endParaRPr lang="en-US" altLang="zh-CN" sz="7200" b="1" dirty="0">
              <a:ln w="9525">
                <a:solidFill>
                  <a:srgbClr val="000099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000099">
                    <a:lumMod val="5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05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>
            <a:extLst>
              <a:ext uri="{FF2B5EF4-FFF2-40B4-BE49-F238E27FC236}">
                <a16:creationId xmlns:a16="http://schemas.microsoft.com/office/drawing/2014/main" id="{3B2D403D-B2B0-4E77-9D3F-0A968DE17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8780"/>
            <a:ext cx="9372600" cy="523220"/>
          </a:xfrm>
          <a:prstGeom prst="rect">
            <a:avLst/>
          </a:prstGeom>
          <a:noFill/>
          <a:ln w="38100" cmpd="dbl" algn="ctr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HẬU QUẢ  DO TAI NẠN GIAO THÔNG GÂY RA</a:t>
            </a:r>
          </a:p>
        </p:txBody>
      </p:sp>
      <p:grpSp>
        <p:nvGrpSpPr>
          <p:cNvPr id="17411" name="Group 8">
            <a:extLst>
              <a:ext uri="{FF2B5EF4-FFF2-40B4-BE49-F238E27FC236}">
                <a16:creationId xmlns:a16="http://schemas.microsoft.com/office/drawing/2014/main" id="{849E4ACF-2F93-49ED-812E-FB5F0E88B6D2}"/>
              </a:ext>
            </a:extLst>
          </p:cNvPr>
          <p:cNvGrpSpPr>
            <a:grpSpLocks/>
          </p:cNvGrpSpPr>
          <p:nvPr/>
        </p:nvGrpSpPr>
        <p:grpSpPr bwMode="auto">
          <a:xfrm>
            <a:off x="1865107" y="1066800"/>
            <a:ext cx="8452263" cy="5537604"/>
            <a:chOff x="307392" y="768398"/>
            <a:chExt cx="8438503" cy="5537401"/>
          </a:xfrm>
        </p:grpSpPr>
        <p:pic>
          <p:nvPicPr>
            <p:cNvPr id="17412" name="Picture 4" descr="67_10_1347525881_05_nguoiduatin-tai-nan1">
              <a:extLst>
                <a:ext uri="{FF2B5EF4-FFF2-40B4-BE49-F238E27FC236}">
                  <a16:creationId xmlns:a16="http://schemas.microsoft.com/office/drawing/2014/main" id="{984EE8AE-21AB-44BD-90D2-A55625494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66" y="3613494"/>
              <a:ext cx="3885097" cy="2692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13" name="Group 7">
              <a:extLst>
                <a:ext uri="{FF2B5EF4-FFF2-40B4-BE49-F238E27FC236}">
                  <a16:creationId xmlns:a16="http://schemas.microsoft.com/office/drawing/2014/main" id="{278227CD-59F9-4058-8C88-C1EE9DF3CD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392" y="768398"/>
              <a:ext cx="8438503" cy="5533771"/>
              <a:chOff x="323885" y="768398"/>
              <a:chExt cx="8510745" cy="5533771"/>
            </a:xfrm>
          </p:grpSpPr>
          <p:pic>
            <p:nvPicPr>
              <p:cNvPr id="17414" name="Picture 3" descr="2_7_1318054416_77_nannhann1_8cd32">
                <a:extLst>
                  <a:ext uri="{FF2B5EF4-FFF2-40B4-BE49-F238E27FC236}">
                    <a16:creationId xmlns:a16="http://schemas.microsoft.com/office/drawing/2014/main" id="{38A1E81E-E68A-4581-8795-2DD9339247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85" y="768398"/>
                <a:ext cx="3953259" cy="2692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5" name="Picture 5" descr="nhung-tai-nan-kinh-hoang-vi-lai-xe-say-xin-b0174c">
                <a:extLst>
                  <a:ext uri="{FF2B5EF4-FFF2-40B4-BE49-F238E27FC236}">
                    <a16:creationId xmlns:a16="http://schemas.microsoft.com/office/drawing/2014/main" id="{878AE054-A1F4-46D2-BFE6-4A8A696D0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1371" y="768398"/>
                <a:ext cx="3953259" cy="2692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6" name="Picture 6" descr="TN%2018_2_2012">
                <a:extLst>
                  <a:ext uri="{FF2B5EF4-FFF2-40B4-BE49-F238E27FC236}">
                    <a16:creationId xmlns:a16="http://schemas.microsoft.com/office/drawing/2014/main" id="{C0FE3846-CE46-4208-B3EF-CF595D409E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1371" y="3609864"/>
                <a:ext cx="3953259" cy="2692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11">
            <a:extLst>
              <a:ext uri="{FF2B5EF4-FFF2-40B4-BE49-F238E27FC236}">
                <a16:creationId xmlns:a16="http://schemas.microsoft.com/office/drawing/2014/main" id="{48458F5F-0D51-4D14-9A6A-53DA32641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52400"/>
            <a:ext cx="8686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TIN VỀ AN TOÀN GIAO THÔNG </a:t>
            </a:r>
          </a:p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THÁNG ĐẦU NĂM 2020.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905D65FB-B9C8-4F0B-BA29-801FE4823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371600"/>
            <a:ext cx="105156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800"/>
              <a:t>- Văn phòng Ủy ban ATGT Quốc gia vừa có báo cáo về tình hình tai nạn giao thông tháng 9/2020 (từ ngày 15/8/2020 đến 14/9/2020) và 9 tháng đầu năm 2020 (tính từ ngày 15/12/2019 đến 14/9/2020). Theo đó, 9 tháng đầu năm toàn quốc xảy ra hơn 10.000 vụ TNGT, làm chết hơn 4.800 người, bị thương hơn 7.600 người.</a:t>
            </a:r>
          </a:p>
          <a:p>
            <a:pPr algn="just" eaLnBrk="1" hangingPunct="1"/>
            <a:r>
              <a:rPr lang="vi-VN" altLang="vi-VN" sz="2800"/>
              <a:t>- Riêng tháng 9/2020 (từ ngày 15/8/2020 đến 14/9/2020), toàn quốc xảy ra 1.184 vụ, làm chết 534 người và làm bị thương 882 người.</a:t>
            </a:r>
          </a:p>
          <a:p>
            <a:pPr algn="just" eaLnBrk="1" hangingPunct="1"/>
            <a:r>
              <a:rPr lang="vi-VN" altLang="vi-VN" sz="2800"/>
              <a:t>- Chỉ trong 8 tháng đầu năm 2020: TP.HCM có 1.935 vụ tai nạn giao thông, làm chết 343 người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19">
            <a:extLst>
              <a:ext uri="{FF2B5EF4-FFF2-40B4-BE49-F238E27FC236}">
                <a16:creationId xmlns:a16="http://schemas.microsoft.com/office/drawing/2014/main" id="{1C15EE83-477C-4235-A89A-344C9D737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81150"/>
            <a:ext cx="990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Tai nạn giao thông – Nguyên nhân gây tai nạn giao thông đường bộ.</a:t>
            </a:r>
          </a:p>
        </p:txBody>
      </p:sp>
      <p:sp>
        <p:nvSpPr>
          <p:cNvPr id="19464" name="Text Box 6">
            <a:extLst>
              <a:ext uri="{FF2B5EF4-FFF2-40B4-BE49-F238E27FC236}">
                <a16:creationId xmlns:a16="http://schemas.microsoft.com/office/drawing/2014/main" id="{C815ED67-D2A2-4320-940B-68E86DFC2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914401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Phòng tránh tai nạn giao thông đường bộ</a:t>
            </a: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652AB1F3-632E-4443-8269-779C426E4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13756"/>
            <a:ext cx="858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2. Một số biện pháp phòng tránh tai nạn giao thông đường bộ.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8311"/>
            <a:ext cx="91440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>
            <a:extLst>
              <a:ext uri="{FF2B5EF4-FFF2-40B4-BE49-F238E27FC236}">
                <a16:creationId xmlns:a16="http://schemas.microsoft.com/office/drawing/2014/main" id="{FD748A2D-A7E6-4F84-8E20-DDE74226B968}"/>
              </a:ext>
            </a:extLst>
          </p:cNvPr>
          <p:cNvGrpSpPr>
            <a:grpSpLocks/>
          </p:cNvGrpSpPr>
          <p:nvPr/>
        </p:nvGrpSpPr>
        <p:grpSpPr bwMode="auto">
          <a:xfrm>
            <a:off x="1961481" y="4458855"/>
            <a:ext cx="4058320" cy="2233961"/>
            <a:chOff x="2713" y="824"/>
            <a:chExt cx="3004" cy="1803"/>
          </a:xfrm>
        </p:grpSpPr>
        <p:pic>
          <p:nvPicPr>
            <p:cNvPr id="20495" name="Picture 8">
              <a:extLst>
                <a:ext uri="{FF2B5EF4-FFF2-40B4-BE49-F238E27FC236}">
                  <a16:creationId xmlns:a16="http://schemas.microsoft.com/office/drawing/2014/main" id="{AEAD1E29-1908-4422-A3AD-612CB18F6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13" y="824"/>
              <a:ext cx="3004" cy="1803"/>
            </a:xfrm>
            <a:prstGeom prst="rect">
              <a:avLst/>
            </a:prstGeom>
            <a:noFill/>
            <a:ln w="3810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6" name="Oval 10">
              <a:extLst>
                <a:ext uri="{FF2B5EF4-FFF2-40B4-BE49-F238E27FC236}">
                  <a16:creationId xmlns:a16="http://schemas.microsoft.com/office/drawing/2014/main" id="{1856010E-F881-4890-A580-B3D9B7564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2320"/>
              <a:ext cx="215" cy="23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2000" b="1">
                  <a:latin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7B5A3DBF-0DF0-47F6-ACB4-39A1F38BA0E6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458854"/>
            <a:ext cx="3962401" cy="2233660"/>
            <a:chOff x="1344" y="2802"/>
            <a:chExt cx="2880" cy="1451"/>
          </a:xfrm>
        </p:grpSpPr>
        <p:pic>
          <p:nvPicPr>
            <p:cNvPr id="20493" name="Picture 9">
              <a:extLst>
                <a:ext uri="{FF2B5EF4-FFF2-40B4-BE49-F238E27FC236}">
                  <a16:creationId xmlns:a16="http://schemas.microsoft.com/office/drawing/2014/main" id="{C1D0A89A-49CD-4470-917E-DE993F0DA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" y="2802"/>
              <a:ext cx="2880" cy="1451"/>
            </a:xfrm>
            <a:prstGeom prst="rect">
              <a:avLst/>
            </a:prstGeom>
            <a:noFill/>
            <a:ln w="3810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4" name="Oval 11">
              <a:extLst>
                <a:ext uri="{FF2B5EF4-FFF2-40B4-BE49-F238E27FC236}">
                  <a16:creationId xmlns:a16="http://schemas.microsoft.com/office/drawing/2014/main" id="{4434CEC7-C291-4497-ABE5-1DDF6EE96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4026"/>
              <a:ext cx="224" cy="18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20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1CB87635-D643-420A-A2D8-2BC211028910}"/>
              </a:ext>
            </a:extLst>
          </p:cNvPr>
          <p:cNvGrpSpPr>
            <a:grpSpLocks/>
          </p:cNvGrpSpPr>
          <p:nvPr/>
        </p:nvGrpSpPr>
        <p:grpSpPr bwMode="auto">
          <a:xfrm>
            <a:off x="6171922" y="1499513"/>
            <a:ext cx="3968193" cy="2780134"/>
            <a:chOff x="2" y="720"/>
            <a:chExt cx="2740" cy="2241"/>
          </a:xfrm>
        </p:grpSpPr>
        <p:pic>
          <p:nvPicPr>
            <p:cNvPr id="20491" name="Picture 7">
              <a:extLst>
                <a:ext uri="{FF2B5EF4-FFF2-40B4-BE49-F238E27FC236}">
                  <a16:creationId xmlns:a16="http://schemas.microsoft.com/office/drawing/2014/main" id="{B8E16D9D-2266-4446-B1EC-FCB77DBD4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" y="720"/>
              <a:ext cx="2740" cy="2241"/>
            </a:xfrm>
            <a:prstGeom prst="rect">
              <a:avLst/>
            </a:prstGeom>
            <a:noFill/>
            <a:ln w="3810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2" name="Oval 14">
              <a:extLst>
                <a:ext uri="{FF2B5EF4-FFF2-40B4-BE49-F238E27FC236}">
                  <a16:creationId xmlns:a16="http://schemas.microsoft.com/office/drawing/2014/main" id="{BAD791D9-9D8F-4234-820D-0C939EC8F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" y="769"/>
              <a:ext cx="205" cy="23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2000" b="1">
                  <a:latin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30745" name="Text Box 25">
            <a:extLst>
              <a:ext uri="{FF2B5EF4-FFF2-40B4-BE49-F238E27FC236}">
                <a16:creationId xmlns:a16="http://schemas.microsoft.com/office/drawing/2014/main" id="{65D0FBD3-9F52-4E07-9F92-147A3DE4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29732"/>
            <a:ext cx="41148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5,6,7 (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sgk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488" name="Text Box 6">
            <a:extLst>
              <a:ext uri="{FF2B5EF4-FFF2-40B4-BE49-F238E27FC236}">
                <a16:creationId xmlns:a16="http://schemas.microsoft.com/office/drawing/2014/main" id="{B174641D-FF32-49F0-A617-F2F1F20B9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944" y="911344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Phòng tránh tai nạn giao thông đường bộ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Untitled-7">
            <a:extLst>
              <a:ext uri="{FF2B5EF4-FFF2-40B4-BE49-F238E27FC236}">
                <a16:creationId xmlns:a16="http://schemas.microsoft.com/office/drawing/2014/main" id="{79CAA6E8-9750-4EF8-A47C-111694B6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86753"/>
            <a:ext cx="6705600" cy="472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4827" name="Text Box 11">
            <a:extLst>
              <a:ext uri="{FF2B5EF4-FFF2-40B4-BE49-F238E27FC236}">
                <a16:creationId xmlns:a16="http://schemas.microsoft.com/office/drawing/2014/main" id="{7E1044CE-83FC-4CEA-8BEB-3AF10B3D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31983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  <a:latin typeface="Times New Roman" panose="02020603050405020304" pitchFamily="18" charset="0"/>
              </a:rPr>
              <a:t>Học sinh học an toàn giao thông.</a:t>
            </a:r>
          </a:p>
        </p:txBody>
      </p:sp>
      <p:sp>
        <p:nvSpPr>
          <p:cNvPr id="21508" name="Oval 14">
            <a:extLst>
              <a:ext uri="{FF2B5EF4-FFF2-40B4-BE49-F238E27FC236}">
                <a16:creationId xmlns:a16="http://schemas.microsoft.com/office/drawing/2014/main" id="{CAD52E5C-C2D3-4F9C-B965-0245C8190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6002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511" name="Text Box 6">
            <a:extLst>
              <a:ext uri="{FF2B5EF4-FFF2-40B4-BE49-F238E27FC236}">
                <a16:creationId xmlns:a16="http://schemas.microsoft.com/office/drawing/2014/main" id="{5CE16BE6-4415-4621-B66D-76A3DF67F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233" y="916107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Phòng tránh tai nạn giao thông đường bộ</a:t>
            </a:r>
          </a:p>
        </p:txBody>
      </p:sp>
      <p:cxnSp>
        <p:nvCxnSpPr>
          <p:cNvPr id="21512" name="Straight Connector 10">
            <a:extLst>
              <a:ext uri="{FF2B5EF4-FFF2-40B4-BE49-F238E27FC236}">
                <a16:creationId xmlns:a16="http://schemas.microsoft.com/office/drawing/2014/main" id="{FD907637-039D-4456-AF16-5075A0EF49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716000" y="2971800"/>
            <a:ext cx="914400" cy="914400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4206"/>
            <a:ext cx="91440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6">
            <a:extLst>
              <a:ext uri="{FF2B5EF4-FFF2-40B4-BE49-F238E27FC236}">
                <a16:creationId xmlns:a16="http://schemas.microsoft.com/office/drawing/2014/main" id="{F0AA5E7E-821D-47D2-9B4E-1DBF4E17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8001000" cy="4495800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22531" name="AutoShape 4">
            <a:extLst>
              <a:ext uri="{FF2B5EF4-FFF2-40B4-BE49-F238E27FC236}">
                <a16:creationId xmlns:a16="http://schemas.microsoft.com/office/drawing/2014/main" id="{9F65CD8E-F328-4CFF-BD01-14C4A6F80759}"/>
              </a:ext>
            </a:extLst>
          </p:cNvPr>
          <p:cNvSpPr>
            <a:spLocks noChangeArrowheads="1"/>
          </p:cNvSpPr>
          <p:nvPr/>
        </p:nvSpPr>
        <p:spPr bwMode="auto">
          <a:xfrm rot="10807313">
            <a:off x="1538288" y="4954588"/>
            <a:ext cx="9144000" cy="1981200"/>
          </a:xfrm>
          <a:prstGeom prst="wedgeRectCallout">
            <a:avLst>
              <a:gd name="adj1" fmla="val 3000"/>
              <a:gd name="adj2" fmla="val 7904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AE752D9E-04A7-45A4-AD59-9B59C141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48401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Đi đúng phần đường và đội mũ bảo hiểm khi tham gia giao thông.</a:t>
            </a:r>
          </a:p>
        </p:txBody>
      </p:sp>
      <p:sp>
        <p:nvSpPr>
          <p:cNvPr id="22533" name="Oval 15">
            <a:extLst>
              <a:ext uri="{FF2B5EF4-FFF2-40B4-BE49-F238E27FC236}">
                <a16:creationId xmlns:a16="http://schemas.microsoft.com/office/drawing/2014/main" id="{154BA8B6-9E51-46B1-B19C-446054600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562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2536" name="Text Box 6">
            <a:extLst>
              <a:ext uri="{FF2B5EF4-FFF2-40B4-BE49-F238E27FC236}">
                <a16:creationId xmlns:a16="http://schemas.microsoft.com/office/drawing/2014/main" id="{0D2F47B2-4FB7-4AB6-8C2D-2A13E7C95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144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Phòng tránh tai nạn giao thông đường bộ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314984"/>
            <a:ext cx="91440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Untitled-5">
            <a:extLst>
              <a:ext uri="{FF2B5EF4-FFF2-40B4-BE49-F238E27FC236}">
                <a16:creationId xmlns:a16="http://schemas.microsoft.com/office/drawing/2014/main" id="{7B90F22A-0965-42D6-BA09-25121AB7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"/>
            <a:ext cx="9982200" cy="624840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Text Box 10">
            <a:extLst>
              <a:ext uri="{FF2B5EF4-FFF2-40B4-BE49-F238E27FC236}">
                <a16:creationId xmlns:a16="http://schemas.microsoft.com/office/drawing/2014/main" id="{91CF5C52-77D6-47AC-AD48-6B4CA19D0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248401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Đi đúng phần đường và thực hiện đúng chỉ dẫn của biển báo.</a:t>
            </a:r>
          </a:p>
        </p:txBody>
      </p:sp>
      <p:sp>
        <p:nvSpPr>
          <p:cNvPr id="23556" name="Oval 14">
            <a:extLst>
              <a:ext uri="{FF2B5EF4-FFF2-40B4-BE49-F238E27FC236}">
                <a16:creationId xmlns:a16="http://schemas.microsoft.com/office/drawing/2014/main" id="{28EB66B7-BBC2-45B3-AE8B-8374B220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554513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latin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426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02" name="Text Box 10">
            <a:extLst>
              <a:ext uri="{FF2B5EF4-FFF2-40B4-BE49-F238E27FC236}">
                <a16:creationId xmlns:a16="http://schemas.microsoft.com/office/drawing/2014/main" id="{40BBA1D4-5CD8-4221-B8A9-B043BF8E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314451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số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báo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4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545803" name="Text Box 11">
            <a:extLst>
              <a:ext uri="{FF2B5EF4-FFF2-40B4-BE49-F238E27FC236}">
                <a16:creationId xmlns:a16="http://schemas.microsoft.com/office/drawing/2014/main" id="{BA0BC520-7D7F-4CE4-8F1B-3EF8C2CF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81201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Biển cấm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EA62D186-24CC-4D57-86BB-675213C88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40878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7" name="Picture 24" descr="D:\bien-bao-cam-nguoi-di-bo-bien-bao-giao-thong-so-hieu-112.jpg">
            <a:extLst>
              <a:ext uri="{FF2B5EF4-FFF2-40B4-BE49-F238E27FC236}">
                <a16:creationId xmlns:a16="http://schemas.microsoft.com/office/drawing/2014/main" id="{D4239B17-2267-496D-9B88-ECA5E959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5" descr="D:\download.jpg">
            <a:extLst>
              <a:ext uri="{FF2B5EF4-FFF2-40B4-BE49-F238E27FC236}">
                <a16:creationId xmlns:a16="http://schemas.microsoft.com/office/drawing/2014/main" id="{1F601BA6-E9A2-46A1-AB3E-1297BBAB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14601"/>
            <a:ext cx="2438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6" descr="D:\images.png">
            <a:extLst>
              <a:ext uri="{FF2B5EF4-FFF2-40B4-BE49-F238E27FC236}">
                <a16:creationId xmlns:a16="http://schemas.microsoft.com/office/drawing/2014/main" id="{5B338136-B3B8-42C8-B5B9-E6F50012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482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7" descr="D:\images (1).jpg">
            <a:extLst>
              <a:ext uri="{FF2B5EF4-FFF2-40B4-BE49-F238E27FC236}">
                <a16:creationId xmlns:a16="http://schemas.microsoft.com/office/drawing/2014/main" id="{55060522-DA04-4A96-97FC-6819ACBC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7244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8" descr="D:\images (1).jpg">
            <a:extLst>
              <a:ext uri="{FF2B5EF4-FFF2-40B4-BE49-F238E27FC236}">
                <a16:creationId xmlns:a16="http://schemas.microsoft.com/office/drawing/2014/main" id="{4609E0FF-D9C6-48FE-80EB-D38EE2C0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24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9" descr="D:\download (1).jpg">
            <a:extLst>
              <a:ext uri="{FF2B5EF4-FFF2-40B4-BE49-F238E27FC236}">
                <a16:creationId xmlns:a16="http://schemas.microsoft.com/office/drawing/2014/main" id="{079B8D3B-682E-4738-9506-A93D432C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4384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1443FC61-CAED-48A3-BF40-F444D952B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14800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người đi  bộ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D960FAE2-DF47-4E28-BDD7-B66A9A96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84913"/>
            <a:ext cx="2667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đi ngược chiều     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8B6EDD19-DB78-49CB-B7FB-9D518EA1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114800"/>
            <a:ext cx="1828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xe đạp                     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53EE24D8-B6B2-4895-B53F-C48D139B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1148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Dừng lại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FA577B4C-0593-4F3D-8D5A-74ABDF4A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305550"/>
            <a:ext cx="1676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rẽ trái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A5C53CEE-E45C-437F-80B3-67F2CED8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327775"/>
            <a:ext cx="1981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rẽ phải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2" grpId="0" animBg="1"/>
      <p:bldP spid="545803" grpId="0"/>
      <p:bldP spid="37" grpId="0" animBg="1"/>
      <p:bldP spid="3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2">
            <a:extLst>
              <a:ext uri="{FF2B5EF4-FFF2-40B4-BE49-F238E27FC236}">
                <a16:creationId xmlns:a16="http://schemas.microsoft.com/office/drawing/2014/main" id="{A3A7E5AF-19B5-4946-86D5-E4E79C5E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002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Biển báo nguy hiểm</a:t>
            </a:r>
          </a:p>
        </p:txBody>
      </p:sp>
      <p:sp>
        <p:nvSpPr>
          <p:cNvPr id="25605" name="Text Box 6">
            <a:extLst>
              <a:ext uri="{FF2B5EF4-FFF2-40B4-BE49-F238E27FC236}">
                <a16:creationId xmlns:a16="http://schemas.microsoft.com/office/drawing/2014/main" id="{81D4D517-DF1F-42E2-8091-7EBA63CB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3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6" name="Text Box 10">
            <a:extLst>
              <a:ext uri="{FF2B5EF4-FFF2-40B4-BE49-F238E27FC236}">
                <a16:creationId xmlns:a16="http://schemas.microsoft.com/office/drawing/2014/main" id="{24A06004-4BD0-4167-ABF8-B5D2CB43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1121570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số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báo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4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3561" name="Picture 3" descr="D:\images (2).jpg">
            <a:extLst>
              <a:ext uri="{FF2B5EF4-FFF2-40B4-BE49-F238E27FC236}">
                <a16:creationId xmlns:a16="http://schemas.microsoft.com/office/drawing/2014/main" id="{0A7BCDC1-F89B-4ADB-9E26-27B6FE6E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00300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4" descr="D:\download (2).jpg">
            <a:extLst>
              <a:ext uri="{FF2B5EF4-FFF2-40B4-BE49-F238E27FC236}">
                <a16:creationId xmlns:a16="http://schemas.microsoft.com/office/drawing/2014/main" id="{4227B540-2DBD-4C5F-A51F-9140ABFD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47913"/>
            <a:ext cx="1752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5" descr="D:\download.png">
            <a:extLst>
              <a:ext uri="{FF2B5EF4-FFF2-40B4-BE49-F238E27FC236}">
                <a16:creationId xmlns:a16="http://schemas.microsoft.com/office/drawing/2014/main" id="{9D780F94-F2BF-4698-8DBE-A9224C0F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533901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6" descr="D:\download (3).jpg">
            <a:extLst>
              <a:ext uri="{FF2B5EF4-FFF2-40B4-BE49-F238E27FC236}">
                <a16:creationId xmlns:a16="http://schemas.microsoft.com/office/drawing/2014/main" id="{226302F7-6565-4985-8BD0-3AE16D4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67214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12">
            <a:extLst>
              <a:ext uri="{FF2B5EF4-FFF2-40B4-BE49-F238E27FC236}">
                <a16:creationId xmlns:a16="http://schemas.microsoft.com/office/drawing/2014/main" id="{33CA2D0C-202F-42E4-991B-2BA914B95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86201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Giao nhau có tín hiệu đèn</a:t>
            </a:r>
          </a:p>
        </p:txBody>
      </p:sp>
      <p:sp>
        <p:nvSpPr>
          <p:cNvPr id="23566" name="Text Box 12">
            <a:extLst>
              <a:ext uri="{FF2B5EF4-FFF2-40B4-BE49-F238E27FC236}">
                <a16:creationId xmlns:a16="http://schemas.microsoft.com/office/drawing/2014/main" id="{F13BFCFF-9B41-4590-8F3D-31720FB13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1980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Người đi bộ cắt ngang</a:t>
            </a:r>
          </a:p>
        </p:txBody>
      </p:sp>
      <p:sp>
        <p:nvSpPr>
          <p:cNvPr id="23567" name="Text Box 12">
            <a:extLst>
              <a:ext uri="{FF2B5EF4-FFF2-40B4-BE49-F238E27FC236}">
                <a16:creationId xmlns:a16="http://schemas.microsoft.com/office/drawing/2014/main" id="{EB1BBD3B-CE6F-4E8C-86F8-B9349B575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3246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có rào chắn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5F480F93-60AA-4557-B6C9-D248B0263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86201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   Người đi xe đạp cắt ngang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49FD7495-F19F-4BC9-9BFF-4D7DB7B3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19801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Giao nhau với đường sắt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65" grpId="0"/>
      <p:bldP spid="23566" grpId="0"/>
      <p:bldP spid="2356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Text Box 14">
            <a:extLst>
              <a:ext uri="{FF2B5EF4-FFF2-40B4-BE49-F238E27FC236}">
                <a16:creationId xmlns:a16="http://schemas.microsoft.com/office/drawing/2014/main" id="{B28B8F82-A3C0-4F25-976B-7404A8C2B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75110"/>
            <a:ext cx="86106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6" descr="Cau hoi">
            <a:extLst>
              <a:ext uri="{FF2B5EF4-FFF2-40B4-BE49-F238E27FC236}">
                <a16:creationId xmlns:a16="http://schemas.microsoft.com/office/drawing/2014/main" id="{ACC71C89-D716-428D-A4A2-2A59CFD6B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4110"/>
            <a:ext cx="1066800" cy="203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WhitecornerFlower">
            <a:extLst>
              <a:ext uri="{FF2B5EF4-FFF2-40B4-BE49-F238E27FC236}">
                <a16:creationId xmlns:a16="http://schemas.microsoft.com/office/drawing/2014/main" id="{B16D79C6-2561-4314-AC70-DEA36A29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 descr="WhitecornerFlower">
            <a:extLst>
              <a:ext uri="{FF2B5EF4-FFF2-40B4-BE49-F238E27FC236}">
                <a16:creationId xmlns:a16="http://schemas.microsoft.com/office/drawing/2014/main" id="{814E5733-1ACC-4538-8295-083DBA9E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6781CD-2077-4991-90B2-90A5D1A15535}"/>
              </a:ext>
            </a:extLst>
          </p:cNvPr>
          <p:cNvSpPr/>
          <p:nvPr/>
        </p:nvSpPr>
        <p:spPr bwMode="auto">
          <a:xfrm>
            <a:off x="838200" y="2375905"/>
            <a:ext cx="105918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n</a:t>
            </a:r>
            <a:r>
              <a:rPr lang="vi-VN" sz="3200" dirty="0">
                <a:solidFill>
                  <a:schemeClr val="tx1"/>
                </a:solidFill>
                <a:latin typeface="Arial" charset="0"/>
                <a:cs typeface="Arial" charset="0"/>
              </a:rPr>
              <a:t>ơ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tối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tăm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vắng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FF0371-22C5-4226-9C4E-CF79DC9027B1}"/>
              </a:ext>
            </a:extLst>
          </p:cNvPr>
          <p:cNvSpPr/>
          <p:nvPr/>
        </p:nvSpPr>
        <p:spPr bwMode="auto">
          <a:xfrm>
            <a:off x="838200" y="3373357"/>
            <a:ext cx="105918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B. Cho ng</a:t>
            </a:r>
            <a:r>
              <a:rPr lang="vi-VN" sz="3200">
                <a:solidFill>
                  <a:schemeClr val="tx1"/>
                </a:solidFill>
                <a:latin typeface="Arial" charset="0"/>
                <a:cs typeface="Arial" charset="0"/>
              </a:rPr>
              <a:t>ười lạ đi nhờ xe.</a:t>
            </a:r>
            <a:endParaRPr lang="en-US" sz="3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2EEFD-2867-488F-ADB3-C97A4BF08E92}"/>
              </a:ext>
            </a:extLst>
          </p:cNvPr>
          <p:cNvSpPr/>
          <p:nvPr/>
        </p:nvSpPr>
        <p:spPr bwMode="auto">
          <a:xfrm>
            <a:off x="838200" y="4412336"/>
            <a:ext cx="105918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C. Nh</a:t>
            </a:r>
            <a:r>
              <a:rPr lang="vi-VN" sz="3200">
                <a:solidFill>
                  <a:schemeClr val="tx1"/>
                </a:solidFill>
                <a:latin typeface="Arial" charset="0"/>
                <a:cs typeface="Arial" charset="0"/>
              </a:rPr>
              <a:t>ận quà có giá trị của người khác mà không rõ lí do.</a:t>
            </a:r>
            <a:endParaRPr lang="en-US" sz="3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8FDC05-35A7-42CD-9A36-4AA09112F797}"/>
              </a:ext>
            </a:extLst>
          </p:cNvPr>
          <p:cNvSpPr/>
          <p:nvPr/>
        </p:nvSpPr>
        <p:spPr bwMode="auto">
          <a:xfrm>
            <a:off x="838200" y="5334000"/>
            <a:ext cx="105918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D. T</a:t>
            </a:r>
            <a:r>
              <a:rPr lang="vi-VN" sz="3200">
                <a:solidFill>
                  <a:schemeClr val="tx1"/>
                </a:solidFill>
                <a:latin typeface="Arial" charset="0"/>
                <a:cs typeface="Arial" charset="0"/>
              </a:rPr>
              <a:t>ất cả các tình huống trên.</a:t>
            </a:r>
            <a:endParaRPr lang="en-US" sz="3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8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8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8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>
            <a:extLst>
              <a:ext uri="{FF2B5EF4-FFF2-40B4-BE49-F238E27FC236}">
                <a16:creationId xmlns:a16="http://schemas.microsoft.com/office/drawing/2014/main" id="{BBEB5CA6-1F32-4942-BD06-50CE860E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05001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</a:rPr>
              <a:t>Biển hiệu lệnh</a:t>
            </a:r>
          </a:p>
        </p:txBody>
      </p:sp>
      <p:sp>
        <p:nvSpPr>
          <p:cNvPr id="26630" name="Text Box 10">
            <a:extLst>
              <a:ext uri="{FF2B5EF4-FFF2-40B4-BE49-F238E27FC236}">
                <a16:creationId xmlns:a16="http://schemas.microsoft.com/office/drawing/2014/main" id="{A203C54C-4BD6-46E5-9194-FE514D91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95514"/>
            <a:ext cx="86868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4000" b="1" dirty="0" err="1">
                <a:solidFill>
                  <a:srgbClr val="000099"/>
                </a:solidFill>
              </a:rPr>
              <a:t>Một</a:t>
            </a:r>
            <a:r>
              <a:rPr lang="en-US" altLang="vi-VN" sz="4000" b="1" dirty="0">
                <a:solidFill>
                  <a:srgbClr val="000099"/>
                </a:solidFill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</a:rPr>
              <a:t>số</a:t>
            </a:r>
            <a:r>
              <a:rPr lang="en-US" altLang="vi-VN" sz="4000" b="1" dirty="0">
                <a:solidFill>
                  <a:srgbClr val="000099"/>
                </a:solidFill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4000" b="1" dirty="0">
                <a:solidFill>
                  <a:srgbClr val="000099"/>
                </a:solidFill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</a:rPr>
              <a:t>báo</a:t>
            </a:r>
            <a:r>
              <a:rPr lang="en-US" altLang="vi-VN" sz="4000" b="1" dirty="0">
                <a:solidFill>
                  <a:srgbClr val="000099"/>
                </a:solidFill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4000" b="1" dirty="0">
                <a:solidFill>
                  <a:srgbClr val="000099"/>
                </a:solidFill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</a:rPr>
              <a:t>gặp</a:t>
            </a:r>
            <a:r>
              <a:rPr lang="en-US" altLang="vi-VN" sz="40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4585" name="Picture 3" descr="D:\download (4).jpg">
            <a:extLst>
              <a:ext uri="{FF2B5EF4-FFF2-40B4-BE49-F238E27FC236}">
                <a16:creationId xmlns:a16="http://schemas.microsoft.com/office/drawing/2014/main" id="{5A784998-0244-4937-910C-54D60955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14600"/>
            <a:ext cx="155892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 descr="D:\download (4).jpg">
            <a:extLst>
              <a:ext uri="{FF2B5EF4-FFF2-40B4-BE49-F238E27FC236}">
                <a16:creationId xmlns:a16="http://schemas.microsoft.com/office/drawing/2014/main" id="{411331C2-EC6D-47C5-8CE9-E72D453B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622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 descr="D:\download (4).jpg">
            <a:extLst>
              <a:ext uri="{FF2B5EF4-FFF2-40B4-BE49-F238E27FC236}">
                <a16:creationId xmlns:a16="http://schemas.microsoft.com/office/drawing/2014/main" id="{5485916D-7783-40DF-A3E2-9D45EB3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622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4" descr="D:\download (6).jpg">
            <a:extLst>
              <a:ext uri="{FF2B5EF4-FFF2-40B4-BE49-F238E27FC236}">
                <a16:creationId xmlns:a16="http://schemas.microsoft.com/office/drawing/2014/main" id="{68A2465E-63C4-4307-8F40-EA204A0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6" y="2590800"/>
            <a:ext cx="14001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 descr="D:\download (6).jpg">
            <a:extLst>
              <a:ext uri="{FF2B5EF4-FFF2-40B4-BE49-F238E27FC236}">
                <a16:creationId xmlns:a16="http://schemas.microsoft.com/office/drawing/2014/main" id="{66AF935B-554F-4D7C-9224-78F466AD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3439" y="4618039"/>
            <a:ext cx="13604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 descr="D:\download (7).jpg">
            <a:extLst>
              <a:ext uri="{FF2B5EF4-FFF2-40B4-BE49-F238E27FC236}">
                <a16:creationId xmlns:a16="http://schemas.microsoft.com/office/drawing/2014/main" id="{736036B3-29CE-4069-957A-740FFED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1"/>
            <a:ext cx="18113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" descr="D:\download (8).jpg">
            <a:extLst>
              <a:ext uri="{FF2B5EF4-FFF2-40B4-BE49-F238E27FC236}">
                <a16:creationId xmlns:a16="http://schemas.microsoft.com/office/drawing/2014/main" id="{6B14F866-DBDF-401F-A35B-39B29360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7" y="4648201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8" descr="D:\download (9).jpg">
            <a:extLst>
              <a:ext uri="{FF2B5EF4-FFF2-40B4-BE49-F238E27FC236}">
                <a16:creationId xmlns:a16="http://schemas.microsoft.com/office/drawing/2014/main" id="{68A05F42-DCF7-4CE3-A67E-59265BAF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4648201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18">
            <a:extLst>
              <a:ext uri="{FF2B5EF4-FFF2-40B4-BE49-F238E27FC236}">
                <a16:creationId xmlns:a16="http://schemas.microsoft.com/office/drawing/2014/main" id="{4CAA5666-D1E9-4163-BB9D-34CA50FA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10001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>
                <a:solidFill>
                  <a:srgbClr val="006600"/>
                </a:solidFill>
              </a:rPr>
              <a:t>Các xe chỉ được đi thẳng</a:t>
            </a:r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id="{C67C9742-91C5-4B5C-AFDE-58483D31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84333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>
                <a:solidFill>
                  <a:srgbClr val="006600"/>
                </a:solidFill>
              </a:rPr>
              <a:t>Các xe chỉ được rẽ phải</a:t>
            </a:r>
          </a:p>
        </p:txBody>
      </p:sp>
      <p:sp>
        <p:nvSpPr>
          <p:cNvPr id="24595" name="Text Box 18">
            <a:extLst>
              <a:ext uri="{FF2B5EF4-FFF2-40B4-BE49-F238E27FC236}">
                <a16:creationId xmlns:a16="http://schemas.microsoft.com/office/drawing/2014/main" id="{7F277895-5936-4C52-9CD8-10786EEC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24288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>
                <a:solidFill>
                  <a:srgbClr val="006600"/>
                </a:solidFill>
              </a:rPr>
              <a:t>Các xe chỉ được rẽ trái</a:t>
            </a:r>
          </a:p>
        </p:txBody>
      </p:sp>
      <p:sp>
        <p:nvSpPr>
          <p:cNvPr id="24597" name="Text Box 18">
            <a:extLst>
              <a:ext uri="{FF2B5EF4-FFF2-40B4-BE49-F238E27FC236}">
                <a16:creationId xmlns:a16="http://schemas.microsoft.com/office/drawing/2014/main" id="{16DC31D3-7ABF-4BDA-AFFC-9215619A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97576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Hướng phải đi vòng chướng ngại vật</a:t>
            </a:r>
          </a:p>
        </p:txBody>
      </p:sp>
      <p:sp>
        <p:nvSpPr>
          <p:cNvPr id="24598" name="Text Box 18">
            <a:extLst>
              <a:ext uri="{FF2B5EF4-FFF2-40B4-BE49-F238E27FC236}">
                <a16:creationId xmlns:a16="http://schemas.microsoft.com/office/drawing/2014/main" id="{6428871E-8996-42AC-9D51-E40DB639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1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Nơi giao nhau chạy theo vòng xuyến</a:t>
            </a:r>
          </a:p>
        </p:txBody>
      </p:sp>
      <p:sp>
        <p:nvSpPr>
          <p:cNvPr id="24599" name="Text Box 18">
            <a:extLst>
              <a:ext uri="{FF2B5EF4-FFF2-40B4-BE49-F238E27FC236}">
                <a16:creationId xmlns:a16="http://schemas.microsoft.com/office/drawing/2014/main" id="{06190675-939F-4EDB-91F2-2947CEF2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059488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Đường giành cho xe thô sơ</a:t>
            </a:r>
          </a:p>
        </p:txBody>
      </p:sp>
      <p:sp>
        <p:nvSpPr>
          <p:cNvPr id="24600" name="Text Box 18">
            <a:extLst>
              <a:ext uri="{FF2B5EF4-FFF2-40B4-BE49-F238E27FC236}">
                <a16:creationId xmlns:a16="http://schemas.microsoft.com/office/drawing/2014/main" id="{6EBA03B0-EC05-4141-98E5-DCA31220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059488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Đường giành cho người đi bộ</a:t>
            </a:r>
          </a:p>
        </p:txBody>
      </p:sp>
      <p:pic>
        <p:nvPicPr>
          <p:cNvPr id="27" name="Picture 4" descr="D:\download (6).jpg">
            <a:extLst>
              <a:ext uri="{FF2B5EF4-FFF2-40B4-BE49-F238E27FC236}">
                <a16:creationId xmlns:a16="http://schemas.microsoft.com/office/drawing/2014/main" id="{33304A46-FDF3-4F4B-B8E3-1FF1EBC1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514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93" grpId="0"/>
      <p:bldP spid="24594" grpId="0"/>
      <p:bldP spid="24595" grpId="0"/>
      <p:bldP spid="24597" grpId="0"/>
      <p:bldP spid="24598" grpId="0"/>
      <p:bldP spid="24599" grpId="0"/>
      <p:bldP spid="246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9">
            <a:extLst>
              <a:ext uri="{FF2B5EF4-FFF2-40B4-BE49-F238E27FC236}">
                <a16:creationId xmlns:a16="http://schemas.microsoft.com/office/drawing/2014/main" id="{09FD2BA2-3661-4D74-A82F-CDCE32DB9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1504890"/>
            <a:ext cx="10199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680" name="Text Box 6">
            <a:extLst>
              <a:ext uri="{FF2B5EF4-FFF2-40B4-BE49-F238E27FC236}">
                <a16:creationId xmlns:a16="http://schemas.microsoft.com/office/drawing/2014/main" id="{9CD1A2B3-9453-41DA-A712-9402AC685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90559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Phòng tránh tai nạn giao thông đường bộ</a:t>
            </a:r>
          </a:p>
        </p:txBody>
      </p:sp>
      <p:sp>
        <p:nvSpPr>
          <p:cNvPr id="28684" name="Text Box 26">
            <a:extLst>
              <a:ext uri="{FF2B5EF4-FFF2-40B4-BE49-F238E27FC236}">
                <a16:creationId xmlns:a16="http://schemas.microsoft.com/office/drawing/2014/main" id="{12D9601D-DB04-4287-B011-C191D223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498" y="2475368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2. Một số biện pháp phòng tránh tai nạn giao thông đường bộ.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3F7275F7-BBEC-4312-9CD4-BB83C06E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798" y="3490419"/>
            <a:ext cx="691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6452F3DB-00B8-41BD-A975-1CDCA5F7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398" y="4038424"/>
            <a:ext cx="9829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086DA43F-0130-413D-A291-56BAB321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798" y="2984056"/>
            <a:ext cx="5791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086DA43F-0130-413D-A291-56BAB321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8" y="1929689"/>
            <a:ext cx="895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kềnh</a:t>
            </a:r>
            <a:r>
              <a:rPr lang="en-US" altLang="vi-VN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vi-VN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7A37303-9C86-4F12-8EBE-CFFCA73E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54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</p:txBody>
      </p:sp>
      <p:sp>
        <p:nvSpPr>
          <p:cNvPr id="153603" name="WordArt 3">
            <a:extLst>
              <a:ext uri="{FF2B5EF4-FFF2-40B4-BE49-F238E27FC236}">
                <a16:creationId xmlns:a16="http://schemas.microsoft.com/office/drawing/2014/main" id="{E62B1B6E-A078-4739-9FE8-687665B502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4191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79"/>
              </a:avLst>
            </a:prstTxWarp>
          </a:bodyPr>
          <a:lstStyle/>
          <a:p>
            <a:pPr algn="ctr"/>
            <a:r>
              <a:rPr lang="vi-VN" sz="3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BỘ AN TOÀN.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id="{5E04A8C4-196D-4AB1-940D-7C171DD0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1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8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6600"/>
                </a:solidFill>
                <a:latin typeface="Times New Roman" panose="02020603050405020304" pitchFamily="18" charset="0"/>
              </a:rPr>
              <a:t>Đi bộ như thế nào là an toàn ?</a:t>
            </a:r>
          </a:p>
        </p:txBody>
      </p:sp>
      <p:sp>
        <p:nvSpPr>
          <p:cNvPr id="153605" name="Text Box 5">
            <a:extLst>
              <a:ext uri="{FF2B5EF4-FFF2-40B4-BE49-F238E27FC236}">
                <a16:creationId xmlns:a16="http://schemas.microsoft.com/office/drawing/2014/main" id="{4C7A7530-0F5A-47EA-A318-DD333529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52725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Đi trên vỉa hè. (thành phố, thị trấn…)</a:t>
            </a:r>
          </a:p>
        </p:txBody>
      </p:sp>
      <p:sp>
        <p:nvSpPr>
          <p:cNvPr id="153606" name="Text Box 6">
            <a:extLst>
              <a:ext uri="{FF2B5EF4-FFF2-40B4-BE49-F238E27FC236}">
                <a16:creationId xmlns:a16="http://schemas.microsoft.com/office/drawing/2014/main" id="{1182840D-8C8F-4E01-8281-260A12B98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38525"/>
            <a:ext cx="632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Đi sát lề đường bên phải (nông thôn).</a:t>
            </a:r>
          </a:p>
        </p:txBody>
      </p:sp>
      <p:sp>
        <p:nvSpPr>
          <p:cNvPr id="153607" name="Text Box 7">
            <a:extLst>
              <a:ext uri="{FF2B5EF4-FFF2-40B4-BE49-F238E27FC236}">
                <a16:creationId xmlns:a16="http://schemas.microsoft.com/office/drawing/2014/main" id="{8061AFEE-6657-4238-9CB3-E16B2426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24325"/>
            <a:ext cx="777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Qua đường phải nhìn trước, nhìn sau cẩn thận.</a:t>
            </a:r>
          </a:p>
        </p:txBody>
      </p:sp>
      <p:sp>
        <p:nvSpPr>
          <p:cNvPr id="153608" name="Text Box 8">
            <a:extLst>
              <a:ext uri="{FF2B5EF4-FFF2-40B4-BE49-F238E27FC236}">
                <a16:creationId xmlns:a16="http://schemas.microsoft.com/office/drawing/2014/main" id="{2763D1F4-42E1-4456-A161-7D6E337F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33925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hàng 2, hàng 3 và đùa giỡn.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:a16="http://schemas.microsoft.com/office/drawing/2014/main" id="{DFBED1DE-9FF0-492D-A719-9981596B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43525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ngược chiều (với đường hai chiều)…</a:t>
            </a:r>
          </a:p>
        </p:txBody>
      </p:sp>
      <p:sp>
        <p:nvSpPr>
          <p:cNvPr id="27660" name="Text Box 6">
            <a:extLst>
              <a:ext uri="{FF2B5EF4-FFF2-40B4-BE49-F238E27FC236}">
                <a16:creationId xmlns:a16="http://schemas.microsoft.com/office/drawing/2014/main" id="{3C17EAD5-070C-4835-A3A0-8E90E7B9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8169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4" grpId="1"/>
      <p:bldP spid="153605" grpId="0"/>
      <p:bldP spid="153606" grpId="0"/>
      <p:bldP spid="153607" grpId="0"/>
      <p:bldP spid="15360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extLst>
              <a:ext uri="{FF2B5EF4-FFF2-40B4-BE49-F238E27FC236}">
                <a16:creationId xmlns:a16="http://schemas.microsoft.com/office/drawing/2014/main" id="{005ADDFC-594D-43A5-ADCD-B38CB6F48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96131"/>
            <a:ext cx="7383462" cy="1981200"/>
          </a:xfrm>
          <a:prstGeom prst="cloudCallout">
            <a:avLst>
              <a:gd name="adj1" fmla="val -49862"/>
              <a:gd name="adj2" fmla="val 7257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>
                <a:solidFill>
                  <a:srgbClr val="0000CC"/>
                </a:solidFill>
                <a:latin typeface="Times New Roman" panose="02020603050405020304" pitchFamily="18" charset="0"/>
              </a:rPr>
              <a:t>Là học sinh em sẽ làm gì để  thực hiện tốt an toàn giao thông?</a:t>
            </a:r>
            <a:endParaRPr lang="en-US" altLang="vi-VN" sz="3200" b="1">
              <a:latin typeface=".VnTime" pitchFamily="34" charset="0"/>
            </a:endParaRPr>
          </a:p>
        </p:txBody>
      </p:sp>
      <p:pic>
        <p:nvPicPr>
          <p:cNvPr id="30723" name="Picture 5" descr="050103transportation_baloon_prv[1]">
            <a:extLst>
              <a:ext uri="{FF2B5EF4-FFF2-40B4-BE49-F238E27FC236}">
                <a16:creationId xmlns:a16="http://schemas.microsoft.com/office/drawing/2014/main" id="{8D10507C-6E7F-48F7-B725-6799625F2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9" y="2362200"/>
            <a:ext cx="2251075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6">
            <a:extLst>
              <a:ext uri="{FF2B5EF4-FFF2-40B4-BE49-F238E27FC236}">
                <a16:creationId xmlns:a16="http://schemas.microsoft.com/office/drawing/2014/main" id="{402F36FD-9F46-44AE-BF06-F73B02754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044" y="280987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68" name="Text Box 16">
            <a:extLst>
              <a:ext uri="{FF2B5EF4-FFF2-40B4-BE49-F238E27FC236}">
                <a16:creationId xmlns:a16="http://schemas.microsoft.com/office/drawing/2014/main" id="{392644AF-8CD9-4CD9-BDB9-6DC3B6BE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265438"/>
            <a:ext cx="8188324" cy="23083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1515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50" y="773127"/>
            <a:ext cx="10868297" cy="48090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1850" y="1345474"/>
            <a:ext cx="10868297" cy="4937759"/>
            <a:chOff x="1524000" y="0"/>
            <a:chExt cx="9144000" cy="6947999"/>
          </a:xfrm>
        </p:grpSpPr>
        <p:pic>
          <p:nvPicPr>
            <p:cNvPr id="6" name="Picture 2" descr="Untitled-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4419600" cy="3124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505200" y="2541601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latin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8" name="Picture 2" descr="Untitled-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0"/>
              <a:ext cx="4648200" cy="31242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232070" y="2552700"/>
              <a:ext cx="533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6</a:t>
              </a:r>
            </a:p>
          </p:txBody>
        </p:sp>
        <p:pic>
          <p:nvPicPr>
            <p:cNvPr id="10" name="Picture 2" descr="Untitled-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217" y="3200399"/>
              <a:ext cx="5917474" cy="37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4397829" y="6324599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933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084" descr="封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54461"/>
            <a:ext cx="803265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图片 2077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112838"/>
            <a:ext cx="16827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6" y="-25400"/>
            <a:ext cx="18843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s 3"/>
          <p:cNvSpPr/>
          <p:nvPr/>
        </p:nvSpPr>
        <p:spPr>
          <a:xfrm>
            <a:off x="3657513" y="2449407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b="1" dirty="0" err="1" smtClean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Vận</a:t>
            </a:r>
            <a:r>
              <a:rPr lang="en-US" altLang="zh-CN" sz="7200" b="1" dirty="0" smtClean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dụng</a:t>
            </a:r>
            <a:endParaRPr lang="en-US" altLang="zh-CN" sz="7200" b="1" dirty="0">
              <a:ln w="9525">
                <a:solidFill>
                  <a:srgbClr val="000099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000099">
                    <a:lumMod val="5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44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5799" y="849086"/>
            <a:ext cx="10757263" cy="1271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0640" y="2649050"/>
            <a:ext cx="6705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54596" y="3566785"/>
            <a:ext cx="8534400" cy="50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4596" y="4419493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10640" y="4419493"/>
            <a:ext cx="8229600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19760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685" y="783771"/>
            <a:ext cx="10668000" cy="113646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2080" y="2348418"/>
            <a:ext cx="8001000" cy="50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2080" y="2921267"/>
            <a:ext cx="800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2080" y="3761926"/>
            <a:ext cx="95854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02080" y="3534257"/>
            <a:ext cx="9157765" cy="136973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9079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Papyrus">
            <a:extLst>
              <a:ext uri="{FF2B5EF4-FFF2-40B4-BE49-F238E27FC236}">
                <a16:creationId xmlns:a16="http://schemas.microsoft.com/office/drawing/2014/main" id="{ADCA895D-EED9-4154-8CE3-111DEE31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267" name="Rectangle 3" descr="Papyrus">
            <a:extLst>
              <a:ext uri="{FF2B5EF4-FFF2-40B4-BE49-F238E27FC236}">
                <a16:creationId xmlns:a16="http://schemas.microsoft.com/office/drawing/2014/main" id="{734E2078-B1EF-4E82-8AC2-6537EF436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I</a:t>
            </a:r>
          </a:p>
        </p:txBody>
      </p:sp>
      <p:sp>
        <p:nvSpPr>
          <p:cNvPr id="11268" name="Rectangle 4" descr="Water droplets">
            <a:extLst>
              <a:ext uri="{FF2B5EF4-FFF2-40B4-BE49-F238E27FC236}">
                <a16:creationId xmlns:a16="http://schemas.microsoft.com/office/drawing/2014/main" id="{7C2DA76A-9B8D-4FE4-8B5B-5B6B931FE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209800"/>
            <a:ext cx="533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11269" name="Rectangle 5" descr="Papyrus">
            <a:extLst>
              <a:ext uri="{FF2B5EF4-FFF2-40B4-BE49-F238E27FC236}">
                <a16:creationId xmlns:a16="http://schemas.microsoft.com/office/drawing/2014/main" id="{F69D5B47-5397-4C43-9E97-55B47646D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11270" name="Rectangle 6" descr="Papyrus">
            <a:extLst>
              <a:ext uri="{FF2B5EF4-FFF2-40B4-BE49-F238E27FC236}">
                <a16:creationId xmlns:a16="http://schemas.microsoft.com/office/drawing/2014/main" id="{E1C5E367-041E-4319-8376-BAECF6D52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1271" name="Rectangle 7" descr="Papyrus">
            <a:extLst>
              <a:ext uri="{FF2B5EF4-FFF2-40B4-BE49-F238E27FC236}">
                <a16:creationId xmlns:a16="http://schemas.microsoft.com/office/drawing/2014/main" id="{4AA014B0-5B00-4A6D-802B-9F1DC6729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11272" name="Rectangle 8" descr="Papyrus">
            <a:extLst>
              <a:ext uri="{FF2B5EF4-FFF2-40B4-BE49-F238E27FC236}">
                <a16:creationId xmlns:a16="http://schemas.microsoft.com/office/drawing/2014/main" id="{56771012-2894-4A5A-93C3-055E9F7B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Ô</a:t>
            </a:r>
          </a:p>
        </p:txBody>
      </p:sp>
      <p:sp>
        <p:nvSpPr>
          <p:cNvPr id="11273" name="Rectangle 9" descr="Papyrus">
            <a:extLst>
              <a:ext uri="{FF2B5EF4-FFF2-40B4-BE49-F238E27FC236}">
                <a16:creationId xmlns:a16="http://schemas.microsoft.com/office/drawing/2014/main" id="{97B19FD1-9F1A-44E1-A801-820DDD5F5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274" name="Rectangle 10" descr="Papyrus">
            <a:extLst>
              <a:ext uri="{FF2B5EF4-FFF2-40B4-BE49-F238E27FC236}">
                <a16:creationId xmlns:a16="http://schemas.microsoft.com/office/drawing/2014/main" id="{A01EFB8D-D948-4EF2-B99F-C97B584A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2209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275" name="Rectangle 11" descr="Papyrus">
            <a:extLst>
              <a:ext uri="{FF2B5EF4-FFF2-40B4-BE49-F238E27FC236}">
                <a16:creationId xmlns:a16="http://schemas.microsoft.com/office/drawing/2014/main" id="{67DC89DA-8847-4787-B3CE-809D111F2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276" name="Rectangle 12" descr="Papyrus">
            <a:extLst>
              <a:ext uri="{FF2B5EF4-FFF2-40B4-BE49-F238E27FC236}">
                <a16:creationId xmlns:a16="http://schemas.microsoft.com/office/drawing/2014/main" id="{8A30C1D3-67B2-4F76-8DFB-5FDFCB7A8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Đ</a:t>
            </a:r>
          </a:p>
        </p:txBody>
      </p:sp>
      <p:sp>
        <p:nvSpPr>
          <p:cNvPr id="11277" name="Rectangle 13" descr="Papyrus">
            <a:extLst>
              <a:ext uri="{FF2B5EF4-FFF2-40B4-BE49-F238E27FC236}">
                <a16:creationId xmlns:a16="http://schemas.microsoft.com/office/drawing/2014/main" id="{DF588DDC-5A95-4989-BA68-61D355953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Á</a:t>
            </a:r>
          </a:p>
        </p:txBody>
      </p:sp>
      <p:sp>
        <p:nvSpPr>
          <p:cNvPr id="11278" name="Rectangle 14" descr="Papyrus">
            <a:extLst>
              <a:ext uri="{FF2B5EF4-FFF2-40B4-BE49-F238E27FC236}">
                <a16:creationId xmlns:a16="http://schemas.microsoft.com/office/drawing/2014/main" id="{A2DB9FA5-7DE8-4C4C-B296-EB32F5F45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1279" name="Rectangle 15" descr="Papyrus">
            <a:extLst>
              <a:ext uri="{FF2B5EF4-FFF2-40B4-BE49-F238E27FC236}">
                <a16:creationId xmlns:a16="http://schemas.microsoft.com/office/drawing/2014/main" id="{8F90FB2F-BDA9-4626-9ACA-B2B1D5FE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Ó</a:t>
            </a:r>
          </a:p>
        </p:txBody>
      </p:sp>
      <p:sp>
        <p:nvSpPr>
          <p:cNvPr id="11280" name="Rectangle 16" descr="Papyrus">
            <a:extLst>
              <a:ext uri="{FF2B5EF4-FFF2-40B4-BE49-F238E27FC236}">
                <a16:creationId xmlns:a16="http://schemas.microsoft.com/office/drawing/2014/main" id="{9E1B3018-9785-4A38-A68C-1D9C66EA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281" name="Rectangle 17" descr="Papyrus">
            <a:extLst>
              <a:ext uri="{FF2B5EF4-FFF2-40B4-BE49-F238E27FC236}">
                <a16:creationId xmlns:a16="http://schemas.microsoft.com/office/drawing/2014/main" id="{88D0C8F3-E31D-4E0E-9BE1-F515BF4F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282" name="Rectangle 18" descr="Papyrus">
            <a:extLst>
              <a:ext uri="{FF2B5EF4-FFF2-40B4-BE49-F238E27FC236}">
                <a16:creationId xmlns:a16="http://schemas.microsoft.com/office/drawing/2014/main" id="{1FA004D8-2F5D-4A23-ACC6-23781B8AF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Ở</a:t>
            </a:r>
          </a:p>
        </p:txBody>
      </p:sp>
      <p:sp>
        <p:nvSpPr>
          <p:cNvPr id="11283" name="Rectangle 19" descr="Papyrus">
            <a:extLst>
              <a:ext uri="{FF2B5EF4-FFF2-40B4-BE49-F238E27FC236}">
                <a16:creationId xmlns:a16="http://schemas.microsoft.com/office/drawing/2014/main" id="{1DE26113-157C-4763-83AC-778B93727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L</a:t>
            </a:r>
          </a:p>
        </p:txBody>
      </p:sp>
      <p:sp>
        <p:nvSpPr>
          <p:cNvPr id="11284" name="Rectangle 20" descr="Papyrus">
            <a:extLst>
              <a:ext uri="{FF2B5EF4-FFF2-40B4-BE49-F238E27FC236}">
                <a16:creationId xmlns:a16="http://schemas.microsoft.com/office/drawing/2014/main" id="{AEB8304D-AE75-468C-B69A-9C1FCBE8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Ò</a:t>
            </a:r>
          </a:p>
        </p:txBody>
      </p:sp>
      <p:sp>
        <p:nvSpPr>
          <p:cNvPr id="11285" name="Rectangle 21" descr="Water droplets">
            <a:extLst>
              <a:ext uri="{FF2B5EF4-FFF2-40B4-BE49-F238E27FC236}">
                <a16:creationId xmlns:a16="http://schemas.microsoft.com/office/drawing/2014/main" id="{287B655B-86F7-4D66-9056-B44BC28C6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743200"/>
            <a:ext cx="533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66"/>
                </a:solidFill>
              </a:rPr>
              <a:t>N</a:t>
            </a:r>
          </a:p>
        </p:txBody>
      </p:sp>
      <p:sp>
        <p:nvSpPr>
          <p:cNvPr id="11286" name="Rectangle 22" descr="Papyrus">
            <a:extLst>
              <a:ext uri="{FF2B5EF4-FFF2-40B4-BE49-F238E27FC236}">
                <a16:creationId xmlns:a16="http://schemas.microsoft.com/office/drawing/2014/main" id="{27A69008-6BF1-4AA3-9E0D-7672C563A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Đ</a:t>
            </a:r>
          </a:p>
        </p:txBody>
      </p:sp>
      <p:sp>
        <p:nvSpPr>
          <p:cNvPr id="11287" name="Rectangle 23" descr="Papyrus">
            <a:extLst>
              <a:ext uri="{FF2B5EF4-FFF2-40B4-BE49-F238E27FC236}">
                <a16:creationId xmlns:a16="http://schemas.microsoft.com/office/drawing/2014/main" id="{4B5CE6BD-7962-4A3F-BF1B-38BA217C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Ư</a:t>
            </a:r>
          </a:p>
        </p:txBody>
      </p:sp>
      <p:sp>
        <p:nvSpPr>
          <p:cNvPr id="11288" name="Rectangle 24" descr="Papyrus">
            <a:extLst>
              <a:ext uri="{FF2B5EF4-FFF2-40B4-BE49-F238E27FC236}">
                <a16:creationId xmlns:a16="http://schemas.microsoft.com/office/drawing/2014/main" id="{68A96785-A34F-4B95-9236-32722924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Ờ</a:t>
            </a:r>
          </a:p>
        </p:txBody>
      </p:sp>
      <p:sp>
        <p:nvSpPr>
          <p:cNvPr id="11289" name="Rectangle 25" descr="Papyrus">
            <a:extLst>
              <a:ext uri="{FF2B5EF4-FFF2-40B4-BE49-F238E27FC236}">
                <a16:creationId xmlns:a16="http://schemas.microsoft.com/office/drawing/2014/main" id="{1254D7EA-2D6B-4E42-AC55-E04AF062D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290" name="Rectangle 26" descr="Papyrus">
            <a:extLst>
              <a:ext uri="{FF2B5EF4-FFF2-40B4-BE49-F238E27FC236}">
                <a16:creationId xmlns:a16="http://schemas.microsoft.com/office/drawing/2014/main" id="{E8511B8B-AACB-4D7B-BD61-BEF153C6C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27432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291" name="Rectangle 27" descr="Papyrus">
            <a:extLst>
              <a:ext uri="{FF2B5EF4-FFF2-40B4-BE49-F238E27FC236}">
                <a16:creationId xmlns:a16="http://schemas.microsoft.com/office/drawing/2014/main" id="{E66404E6-1985-4F13-8563-1BBA4532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V</a:t>
            </a:r>
          </a:p>
        </p:txBody>
      </p:sp>
      <p:sp>
        <p:nvSpPr>
          <p:cNvPr id="11292" name="Rectangle 28" descr="Papyrus">
            <a:extLst>
              <a:ext uri="{FF2B5EF4-FFF2-40B4-BE49-F238E27FC236}">
                <a16:creationId xmlns:a16="http://schemas.microsoft.com/office/drawing/2014/main" id="{B617C302-6FE3-4A47-B35F-D17132F0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Ư</a:t>
            </a:r>
          </a:p>
        </p:txBody>
      </p:sp>
      <p:sp>
        <p:nvSpPr>
          <p:cNvPr id="11293" name="Rectangle 29" descr="Papyrus">
            <a:extLst>
              <a:ext uri="{FF2B5EF4-FFF2-40B4-BE49-F238E27FC236}">
                <a16:creationId xmlns:a16="http://schemas.microsoft.com/office/drawing/2014/main" id="{1E03B9DD-E616-4660-B171-3152F95F6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Ợ</a:t>
            </a:r>
          </a:p>
        </p:txBody>
      </p:sp>
      <p:sp>
        <p:nvSpPr>
          <p:cNvPr id="11294" name="Rectangle 30" descr="Water droplets">
            <a:extLst>
              <a:ext uri="{FF2B5EF4-FFF2-40B4-BE49-F238E27FC236}">
                <a16:creationId xmlns:a16="http://schemas.microsoft.com/office/drawing/2014/main" id="{C5F13B89-493D-4D93-91C2-E1F69E760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276600"/>
            <a:ext cx="533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66"/>
                </a:solidFill>
              </a:rPr>
              <a:t>T</a:t>
            </a:r>
          </a:p>
        </p:txBody>
      </p:sp>
      <p:sp>
        <p:nvSpPr>
          <p:cNvPr id="11295" name="Rectangle 31" descr="Papyrus">
            <a:extLst>
              <a:ext uri="{FF2B5EF4-FFF2-40B4-BE49-F238E27FC236}">
                <a16:creationId xmlns:a16="http://schemas.microsoft.com/office/drawing/2014/main" id="{9337694B-A358-4949-8EBB-833A23F4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Đ</a:t>
            </a:r>
          </a:p>
        </p:txBody>
      </p:sp>
      <p:sp>
        <p:nvSpPr>
          <p:cNvPr id="11296" name="Rectangle 32" descr="Papyrus">
            <a:extLst>
              <a:ext uri="{FF2B5EF4-FFF2-40B4-BE49-F238E27FC236}">
                <a16:creationId xmlns:a16="http://schemas.microsoft.com/office/drawing/2014/main" id="{903B6844-BB4C-45BD-AD9B-6FF8500A3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È</a:t>
            </a:r>
          </a:p>
        </p:txBody>
      </p:sp>
      <p:sp>
        <p:nvSpPr>
          <p:cNvPr id="11297" name="Rectangle 33" descr="Papyrus">
            <a:extLst>
              <a:ext uri="{FF2B5EF4-FFF2-40B4-BE49-F238E27FC236}">
                <a16:creationId xmlns:a16="http://schemas.microsoft.com/office/drawing/2014/main" id="{84286432-BB9A-43CE-9E5C-6BF3FA362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298" name="Rectangle 34" descr="Papyrus">
            <a:extLst>
              <a:ext uri="{FF2B5EF4-FFF2-40B4-BE49-F238E27FC236}">
                <a16:creationId xmlns:a16="http://schemas.microsoft.com/office/drawing/2014/main" id="{9B2DE0AB-EA32-4712-A959-F0AF2B87E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Đ</a:t>
            </a:r>
          </a:p>
        </p:txBody>
      </p:sp>
      <p:sp>
        <p:nvSpPr>
          <p:cNvPr id="11299" name="Rectangle 35" descr="Papyrus">
            <a:extLst>
              <a:ext uri="{FF2B5EF4-FFF2-40B4-BE49-F238E27FC236}">
                <a16:creationId xmlns:a16="http://schemas.microsoft.com/office/drawing/2014/main" id="{EF244A3A-8AEF-48D2-AE3A-7D6FFEDAB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2766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Ỏ</a:t>
            </a:r>
          </a:p>
        </p:txBody>
      </p:sp>
      <p:sp>
        <p:nvSpPr>
          <p:cNvPr id="11300" name="Rectangle 36" descr="Papyrus">
            <a:extLst>
              <a:ext uri="{FF2B5EF4-FFF2-40B4-BE49-F238E27FC236}">
                <a16:creationId xmlns:a16="http://schemas.microsoft.com/office/drawing/2014/main" id="{7CB75379-0591-440D-AF3C-DB961F654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1301" name="Rectangle 37" descr="Papyrus">
            <a:extLst>
              <a:ext uri="{FF2B5EF4-FFF2-40B4-BE49-F238E27FC236}">
                <a16:creationId xmlns:a16="http://schemas.microsoft.com/office/drawing/2014/main" id="{EE387362-C912-4A67-B1C8-1B950C101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11302" name="Rectangle 38" descr="Papyrus">
            <a:extLst>
              <a:ext uri="{FF2B5EF4-FFF2-40B4-BE49-F238E27FC236}">
                <a16:creationId xmlns:a16="http://schemas.microsoft.com/office/drawing/2014/main" id="{DF092EBA-9122-404F-9649-9A06C2122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Ũ</a:t>
            </a:r>
          </a:p>
        </p:txBody>
      </p:sp>
      <p:sp>
        <p:nvSpPr>
          <p:cNvPr id="11303" name="Rectangle 39" descr="Papyrus">
            <a:extLst>
              <a:ext uri="{FF2B5EF4-FFF2-40B4-BE49-F238E27FC236}">
                <a16:creationId xmlns:a16="http://schemas.microsoft.com/office/drawing/2014/main" id="{87D93C7E-6755-4CC8-A784-0660DE6ED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Ả</a:t>
            </a:r>
          </a:p>
        </p:txBody>
      </p:sp>
      <p:sp>
        <p:nvSpPr>
          <p:cNvPr id="11304" name="Rectangle 40" descr="Water droplets">
            <a:extLst>
              <a:ext uri="{FF2B5EF4-FFF2-40B4-BE49-F238E27FC236}">
                <a16:creationId xmlns:a16="http://schemas.microsoft.com/office/drawing/2014/main" id="{06F4952C-8C43-43C7-8E3C-2A0E6F57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810000"/>
            <a:ext cx="533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11305" name="Rectangle 41" descr="Papyrus">
            <a:extLst>
              <a:ext uri="{FF2B5EF4-FFF2-40B4-BE49-F238E27FC236}">
                <a16:creationId xmlns:a16="http://schemas.microsoft.com/office/drawing/2014/main" id="{C92BE99E-A215-4D7F-B6BF-F97A7079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11306" name="Rectangle 42" descr="Papyrus">
            <a:extLst>
              <a:ext uri="{FF2B5EF4-FFF2-40B4-BE49-F238E27FC236}">
                <a16:creationId xmlns:a16="http://schemas.microsoft.com/office/drawing/2014/main" id="{664C957A-CED6-4976-BAEB-2517C5F99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Ể</a:t>
            </a:r>
          </a:p>
        </p:txBody>
      </p:sp>
      <p:sp>
        <p:nvSpPr>
          <p:cNvPr id="11307" name="Rectangle 43" descr="Papyrus">
            <a:extLst>
              <a:ext uri="{FF2B5EF4-FFF2-40B4-BE49-F238E27FC236}">
                <a16:creationId xmlns:a16="http://schemas.microsoft.com/office/drawing/2014/main" id="{FD34F05D-ADC2-4355-B81E-5C6E7032B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I</a:t>
            </a:r>
          </a:p>
        </p:txBody>
      </p:sp>
      <p:sp>
        <p:nvSpPr>
          <p:cNvPr id="11308" name="Rectangle 44" descr="Papyrus">
            <a:extLst>
              <a:ext uri="{FF2B5EF4-FFF2-40B4-BE49-F238E27FC236}">
                <a16:creationId xmlns:a16="http://schemas.microsoft.com/office/drawing/2014/main" id="{8FA21BAA-E66B-42E5-AC00-57A6E8D98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8100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11309" name="Rectangle 45" descr="Papyrus">
            <a:extLst>
              <a:ext uri="{FF2B5EF4-FFF2-40B4-BE49-F238E27FC236}">
                <a16:creationId xmlns:a16="http://schemas.microsoft.com/office/drawing/2014/main" id="{A5702FD6-8556-4B9D-98A0-8873E54B6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310" name="Rectangle 46" descr="Papyrus">
            <a:extLst>
              <a:ext uri="{FF2B5EF4-FFF2-40B4-BE49-F238E27FC236}">
                <a16:creationId xmlns:a16="http://schemas.microsoft.com/office/drawing/2014/main" id="{0F345BAC-87CC-4B9A-867B-91D4F6058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Đ</a:t>
            </a:r>
          </a:p>
        </p:txBody>
      </p:sp>
      <p:sp>
        <p:nvSpPr>
          <p:cNvPr id="11311" name="Rectangle 47" descr="Papyrus">
            <a:extLst>
              <a:ext uri="{FF2B5EF4-FFF2-40B4-BE49-F238E27FC236}">
                <a16:creationId xmlns:a16="http://schemas.microsoft.com/office/drawing/2014/main" id="{DEEDB6E2-9385-4697-AD27-9AAB582BD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I</a:t>
            </a:r>
          </a:p>
        </p:txBody>
      </p:sp>
      <p:sp>
        <p:nvSpPr>
          <p:cNvPr id="11312" name="Rectangle 48" descr="Papyrus">
            <a:extLst>
              <a:ext uri="{FF2B5EF4-FFF2-40B4-BE49-F238E27FC236}">
                <a16:creationId xmlns:a16="http://schemas.microsoft.com/office/drawing/2014/main" id="{CB52EFBC-25BF-4361-AAB9-92712AF28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11313" name="Rectangle 49" descr="Papyrus">
            <a:extLst>
              <a:ext uri="{FF2B5EF4-FFF2-40B4-BE49-F238E27FC236}">
                <a16:creationId xmlns:a16="http://schemas.microsoft.com/office/drawing/2014/main" id="{FE009182-DC3F-407F-9055-4D51935AE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1314" name="Rectangle 50" descr="Papyrus">
            <a:extLst>
              <a:ext uri="{FF2B5EF4-FFF2-40B4-BE49-F238E27FC236}">
                <a16:creationId xmlns:a16="http://schemas.microsoft.com/office/drawing/2014/main" id="{E5723B50-B691-4352-BC49-8E9F1765F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Đ</a:t>
            </a:r>
          </a:p>
        </p:txBody>
      </p:sp>
      <p:sp>
        <p:nvSpPr>
          <p:cNvPr id="11315" name="Rectangle 51" descr="Papyrus">
            <a:extLst>
              <a:ext uri="{FF2B5EF4-FFF2-40B4-BE49-F238E27FC236}">
                <a16:creationId xmlns:a16="http://schemas.microsoft.com/office/drawing/2014/main" id="{4883A50B-77F2-4BFF-B045-FB785ECDA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Ạ</a:t>
            </a:r>
          </a:p>
        </p:txBody>
      </p:sp>
      <p:sp>
        <p:nvSpPr>
          <p:cNvPr id="11316" name="Rectangle 52" descr="Papyrus">
            <a:extLst>
              <a:ext uri="{FF2B5EF4-FFF2-40B4-BE49-F238E27FC236}">
                <a16:creationId xmlns:a16="http://schemas.microsoft.com/office/drawing/2014/main" id="{7C406A06-8942-4AE9-A896-3C28B622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1317" name="Rectangle 53" descr="Papyrus">
            <a:extLst>
              <a:ext uri="{FF2B5EF4-FFF2-40B4-BE49-F238E27FC236}">
                <a16:creationId xmlns:a16="http://schemas.microsoft.com/office/drawing/2014/main" id="{238EBE8F-8506-4203-8233-DFDB0E42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11318" name="Rectangle 54" descr="Water droplets">
            <a:extLst>
              <a:ext uri="{FF2B5EF4-FFF2-40B4-BE49-F238E27FC236}">
                <a16:creationId xmlns:a16="http://schemas.microsoft.com/office/drawing/2014/main" id="{45C990FA-0918-43BA-BC1A-738421371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343400"/>
            <a:ext cx="533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66"/>
                </a:solidFill>
              </a:rPr>
              <a:t>À</a:t>
            </a:r>
          </a:p>
        </p:txBody>
      </p:sp>
      <p:sp>
        <p:nvSpPr>
          <p:cNvPr id="11319" name="Rectangle 55" descr="Papyrus">
            <a:extLst>
              <a:ext uri="{FF2B5EF4-FFF2-40B4-BE49-F238E27FC236}">
                <a16:creationId xmlns:a16="http://schemas.microsoft.com/office/drawing/2014/main" id="{06E8E612-42FD-47C9-BBE5-BCCE42E2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320" name="Rectangle 56" descr="Papyrus">
            <a:extLst>
              <a:ext uri="{FF2B5EF4-FFF2-40B4-BE49-F238E27FC236}">
                <a16:creationId xmlns:a16="http://schemas.microsoft.com/office/drawing/2014/main" id="{F405B8D5-65F9-425E-84DE-45B55C1E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321" name="Rectangle 57" descr="Papyrus">
            <a:extLst>
              <a:ext uri="{FF2B5EF4-FFF2-40B4-BE49-F238E27FC236}">
                <a16:creationId xmlns:a16="http://schemas.microsoft.com/office/drawing/2014/main" id="{A40C16DE-EE8B-4704-88BA-22687CDC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322" name="Rectangle 58" descr="Papyrus">
            <a:extLst>
              <a:ext uri="{FF2B5EF4-FFF2-40B4-BE49-F238E27FC236}">
                <a16:creationId xmlns:a16="http://schemas.microsoft.com/office/drawing/2014/main" id="{763DFF30-9838-4C99-9498-465A8C38C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1323" name="Rectangle 59" descr="Papyrus">
            <a:extLst>
              <a:ext uri="{FF2B5EF4-FFF2-40B4-BE49-F238E27FC236}">
                <a16:creationId xmlns:a16="http://schemas.microsoft.com/office/drawing/2014/main" id="{A222DFFC-6DD7-4813-9061-745222CEC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324" name="Rectangle 60" descr="Papyrus">
            <a:extLst>
              <a:ext uri="{FF2B5EF4-FFF2-40B4-BE49-F238E27FC236}">
                <a16:creationId xmlns:a16="http://schemas.microsoft.com/office/drawing/2014/main" id="{183643A9-3ED2-4116-8ED9-BC0B26B33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43434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325" name="Rectangle 61" descr="Papyrus">
            <a:extLst>
              <a:ext uri="{FF2B5EF4-FFF2-40B4-BE49-F238E27FC236}">
                <a16:creationId xmlns:a16="http://schemas.microsoft.com/office/drawing/2014/main" id="{AA7BD455-E965-48B9-BBFB-431B17D1A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326" name="Rectangle 62" descr="Papyrus">
            <a:extLst>
              <a:ext uri="{FF2B5EF4-FFF2-40B4-BE49-F238E27FC236}">
                <a16:creationId xmlns:a16="http://schemas.microsoft.com/office/drawing/2014/main" id="{C1A32AD7-028D-4CFF-8323-8BCB08E6E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1327" name="Rectangle 63" descr="Papyrus">
            <a:extLst>
              <a:ext uri="{FF2B5EF4-FFF2-40B4-BE49-F238E27FC236}">
                <a16:creationId xmlns:a16="http://schemas.microsoft.com/office/drawing/2014/main" id="{2E0B0779-623B-4208-A95B-D74E7AEEC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11328" name="Rectangle 64" descr="Papyrus">
            <a:extLst>
              <a:ext uri="{FF2B5EF4-FFF2-40B4-BE49-F238E27FC236}">
                <a16:creationId xmlns:a16="http://schemas.microsoft.com/office/drawing/2014/main" id="{0096260E-7358-46BE-94AC-A033A0951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Ở</a:t>
            </a:r>
          </a:p>
        </p:txBody>
      </p:sp>
      <p:sp>
        <p:nvSpPr>
          <p:cNvPr id="11329" name="Rectangle 65" descr="Papyrus">
            <a:extLst>
              <a:ext uri="{FF2B5EF4-FFF2-40B4-BE49-F238E27FC236}">
                <a16:creationId xmlns:a16="http://schemas.microsoft.com/office/drawing/2014/main" id="{4912CD16-9475-49DF-AEE7-929B8B12D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11330" name="Rectangle 66" descr="Papyrus">
            <a:extLst>
              <a:ext uri="{FF2B5EF4-FFF2-40B4-BE49-F238E27FC236}">
                <a16:creationId xmlns:a16="http://schemas.microsoft.com/office/drawing/2014/main" id="{CACDF77D-C1D9-4354-BDA4-38DF7BB2B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À</a:t>
            </a:r>
          </a:p>
        </p:txBody>
      </p:sp>
      <p:sp>
        <p:nvSpPr>
          <p:cNvPr id="11331" name="Rectangle 67" descr="Papyrus">
            <a:extLst>
              <a:ext uri="{FF2B5EF4-FFF2-40B4-BE49-F238E27FC236}">
                <a16:creationId xmlns:a16="http://schemas.microsoft.com/office/drawing/2014/main" id="{FC1EDD9B-89C6-429C-8732-50CBB3E22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332" name="Rectangle 68" descr="Papyrus">
            <a:extLst>
              <a:ext uri="{FF2B5EF4-FFF2-40B4-BE49-F238E27FC236}">
                <a16:creationId xmlns:a16="http://schemas.microsoft.com/office/drawing/2014/main" id="{5E28D06C-4A1D-4986-9AA4-BE538FD41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11333" name="Rectangle 69" descr="Papyrus">
            <a:extLst>
              <a:ext uri="{FF2B5EF4-FFF2-40B4-BE49-F238E27FC236}">
                <a16:creationId xmlns:a16="http://schemas.microsoft.com/office/drawing/2014/main" id="{4F198039-5635-4244-83A5-83659B5B7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1334" name="Rectangle 70" descr="Papyrus">
            <a:extLst>
              <a:ext uri="{FF2B5EF4-FFF2-40B4-BE49-F238E27FC236}">
                <a16:creationId xmlns:a16="http://schemas.microsoft.com/office/drawing/2014/main" id="{3E0FF817-CABE-4BC0-9186-9A21E8C77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Ồ</a:t>
            </a:r>
          </a:p>
        </p:txBody>
      </p:sp>
      <p:sp>
        <p:nvSpPr>
          <p:cNvPr id="11335" name="Rectangle 71" descr="Water droplets">
            <a:extLst>
              <a:ext uri="{FF2B5EF4-FFF2-40B4-BE49-F238E27FC236}">
                <a16:creationId xmlns:a16="http://schemas.microsoft.com/office/drawing/2014/main" id="{151297C3-8F34-439A-A7D3-C1572A102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876800"/>
            <a:ext cx="533400" cy="533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66"/>
                </a:solidFill>
              </a:rPr>
              <a:t>N</a:t>
            </a:r>
          </a:p>
        </p:txBody>
      </p:sp>
      <p:sp>
        <p:nvSpPr>
          <p:cNvPr id="11336" name="Rectangle 72" descr="Papyrus">
            <a:extLst>
              <a:ext uri="{FF2B5EF4-FFF2-40B4-BE49-F238E27FC236}">
                <a16:creationId xmlns:a16="http://schemas.microsoft.com/office/drawing/2014/main" id="{1BD5B37F-3F9C-4843-BB8C-BB0EEBBD2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K</a:t>
            </a:r>
          </a:p>
        </p:txBody>
      </p:sp>
      <p:sp>
        <p:nvSpPr>
          <p:cNvPr id="11337" name="Rectangle 73" descr="Papyrus">
            <a:extLst>
              <a:ext uri="{FF2B5EF4-FFF2-40B4-BE49-F238E27FC236}">
                <a16:creationId xmlns:a16="http://schemas.microsoft.com/office/drawing/2014/main" id="{8BAEB76A-B12E-436C-9A16-A0BEA83A7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Ề</a:t>
            </a:r>
          </a:p>
        </p:txBody>
      </p:sp>
      <p:sp>
        <p:nvSpPr>
          <p:cNvPr id="11338" name="Rectangle 74" descr="Papyrus">
            <a:extLst>
              <a:ext uri="{FF2B5EF4-FFF2-40B4-BE49-F238E27FC236}">
                <a16:creationId xmlns:a16="http://schemas.microsoft.com/office/drawing/2014/main" id="{0230034F-B988-485C-B032-C5B1A7A07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1339" name="Rectangle 75" descr="Papyrus">
            <a:extLst>
              <a:ext uri="{FF2B5EF4-FFF2-40B4-BE49-F238E27FC236}">
                <a16:creationId xmlns:a16="http://schemas.microsoft.com/office/drawing/2014/main" id="{A0E53C12-B725-48DC-B742-5792A0248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4876800"/>
            <a:ext cx="533400" cy="533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11340" name="Oval 76">
            <a:extLst>
              <a:ext uri="{FF2B5EF4-FFF2-40B4-BE49-F238E27FC236}">
                <a16:creationId xmlns:a16="http://schemas.microsoft.com/office/drawing/2014/main" id="{98DA5BC4-6987-4B11-A89E-69C1FE370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0"/>
            <a:ext cx="457200" cy="457200"/>
          </a:xfrm>
          <a:prstGeom prst="ellipse">
            <a:avLst/>
          </a:prstGeom>
          <a:solidFill>
            <a:srgbClr val="0066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i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341" name="Oval 77">
            <a:extLst>
              <a:ext uri="{FF2B5EF4-FFF2-40B4-BE49-F238E27FC236}">
                <a16:creationId xmlns:a16="http://schemas.microsoft.com/office/drawing/2014/main" id="{15E99D3A-6D15-4365-9926-6D585889C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819400"/>
            <a:ext cx="457200" cy="457200"/>
          </a:xfrm>
          <a:prstGeom prst="ellipse">
            <a:avLst/>
          </a:prstGeom>
          <a:solidFill>
            <a:srgbClr val="0066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i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342" name="Oval 78">
            <a:extLst>
              <a:ext uri="{FF2B5EF4-FFF2-40B4-BE49-F238E27FC236}">
                <a16:creationId xmlns:a16="http://schemas.microsoft.com/office/drawing/2014/main" id="{1D32688A-323F-4222-B60C-024A0B19F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352800"/>
            <a:ext cx="457200" cy="457200"/>
          </a:xfrm>
          <a:prstGeom prst="ellipse">
            <a:avLst/>
          </a:prstGeom>
          <a:solidFill>
            <a:srgbClr val="0066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i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343" name="Oval 79">
            <a:extLst>
              <a:ext uri="{FF2B5EF4-FFF2-40B4-BE49-F238E27FC236}">
                <a16:creationId xmlns:a16="http://schemas.microsoft.com/office/drawing/2014/main" id="{2EEF9EDC-1A86-4D10-8B72-0F3672DC0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86200"/>
            <a:ext cx="457200" cy="457200"/>
          </a:xfrm>
          <a:prstGeom prst="ellipse">
            <a:avLst/>
          </a:prstGeom>
          <a:solidFill>
            <a:srgbClr val="0066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i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344" name="Oval 80">
            <a:extLst>
              <a:ext uri="{FF2B5EF4-FFF2-40B4-BE49-F238E27FC236}">
                <a16:creationId xmlns:a16="http://schemas.microsoft.com/office/drawing/2014/main" id="{AB043F59-B819-4FFC-8E20-C054D647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19600"/>
            <a:ext cx="457200" cy="457200"/>
          </a:xfrm>
          <a:prstGeom prst="ellipse">
            <a:avLst/>
          </a:prstGeom>
          <a:solidFill>
            <a:srgbClr val="0066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i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345" name="Oval 81">
            <a:extLst>
              <a:ext uri="{FF2B5EF4-FFF2-40B4-BE49-F238E27FC236}">
                <a16:creationId xmlns:a16="http://schemas.microsoft.com/office/drawing/2014/main" id="{4C61B239-AB63-4865-9DD0-1F0DB71A4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457200" cy="457200"/>
          </a:xfrm>
          <a:prstGeom prst="ellipse">
            <a:avLst/>
          </a:prstGeom>
          <a:solidFill>
            <a:srgbClr val="0066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 i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9779" name="WordArt 84">
            <a:extLst>
              <a:ext uri="{FF2B5EF4-FFF2-40B4-BE49-F238E27FC236}">
                <a16:creationId xmlns:a16="http://schemas.microsoft.com/office/drawing/2014/main" id="{3DD28485-1737-4906-BA4E-040778367D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1219201"/>
            <a:ext cx="7391399" cy="6381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4400" b="1" i="1" kern="10" dirty="0">
                <a:ln w="317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 cùng ô chữ</a:t>
            </a:r>
            <a:r>
              <a:rPr lang="vi-VN" sz="4400" kern="10" dirty="0">
                <a:ln w="317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1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1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1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1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1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11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1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1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 nodeType="clickPar">
                      <p:stCondLst>
                        <p:cond delay="0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1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1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11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11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1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8" dur="500"/>
                                        <p:tgtEl>
                                          <p:spTgt spid="1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11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4" dur="500"/>
                                        <p:tgtEl>
                                          <p:spTgt spid="1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500"/>
                                        <p:tgtEl>
                                          <p:spTgt spid="1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0" dur="500"/>
                                        <p:tgtEl>
                                          <p:spTgt spid="1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3" dur="500"/>
                                        <p:tgtEl>
                                          <p:spTgt spid="1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11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9" dur="500"/>
                                        <p:tgtEl>
                                          <p:spTgt spid="11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2" dur="500"/>
                                        <p:tgtEl>
                                          <p:spTgt spid="1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>
            <a:extLst>
              <a:ext uri="{FF2B5EF4-FFF2-40B4-BE49-F238E27FC236}">
                <a16:creationId xmlns:a16="http://schemas.microsoft.com/office/drawing/2014/main" id="{8EB5B5C4-B8F6-4374-932A-D0D10E87D3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152400"/>
            <a:ext cx="266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19050">
                  <a:solidFill>
                    <a:srgbClr val="66FF66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Ô CHỮ KÌ DIỆU</a:t>
            </a: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6FC4F748-F404-47A4-9647-58F412B8E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671514"/>
            <a:ext cx="870585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9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cái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bắt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đầu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bằng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G; </a:t>
            </a:r>
            <a:r>
              <a:rPr lang="en-US" altLang="vi-VN" sz="2400" dirty="0" err="1"/>
              <a:t>Tên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của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chủ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đề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bài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học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hôm</a:t>
            </a:r>
            <a:r>
              <a:rPr lang="en-US" altLang="vi-VN" sz="2400" dirty="0"/>
              <a:t> nay.</a:t>
            </a:r>
          </a:p>
          <a:p>
            <a:pPr eaLnBrk="1" hangingPunct="1">
              <a:buFontTx/>
              <a:buAutoNum type="arabicPeriod"/>
            </a:pPr>
            <a:endParaRPr lang="en-GB" altLang="vi-VN" sz="1200" dirty="0"/>
          </a:p>
          <a:p>
            <a:pPr eaLnBrk="1" hangingPunct="1">
              <a:buFontTx/>
              <a:buAutoNum type="arabicPeriod" startAt="2"/>
            </a:pPr>
            <a:r>
              <a:rPr lang="en-US" altLang="vi-VN" sz="2400" dirty="0" err="1"/>
              <a:t>Cụm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16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cái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bắt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đầu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bằng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Đ; </a:t>
            </a:r>
            <a:r>
              <a:rPr lang="en-US" altLang="vi-VN" sz="2400" dirty="0" err="1"/>
              <a:t>Nói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về</a:t>
            </a:r>
            <a:r>
              <a:rPr lang="en-US" altLang="vi-VN" sz="2400" dirty="0"/>
              <a:t> vi </a:t>
            </a:r>
            <a:r>
              <a:rPr lang="en-US" altLang="vi-VN" sz="2400" dirty="0" err="1"/>
              <a:t>phạm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của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bạn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trai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trong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hình</a:t>
            </a:r>
            <a:r>
              <a:rPr lang="en-US" altLang="vi-VN" sz="2400" dirty="0"/>
              <a:t> </a:t>
            </a:r>
            <a:r>
              <a:rPr lang="en-US" altLang="vi-VN" sz="2400" dirty="0" err="1"/>
              <a:t>số</a:t>
            </a:r>
            <a:r>
              <a:rPr lang="en-US" altLang="vi-VN" sz="2400" dirty="0"/>
              <a:t> 1 SGK.</a:t>
            </a:r>
          </a:p>
          <a:p>
            <a:pPr eaLnBrk="1" hangingPunct="1">
              <a:buFontTx/>
              <a:buAutoNum type="arabicPeriod" startAt="2"/>
            </a:pPr>
            <a:endParaRPr lang="en-GB" altLang="vi-VN" sz="1600" dirty="0"/>
          </a:p>
          <a:p>
            <a:pPr eaLnBrk="1" hangingPunct="1">
              <a:buFontTx/>
              <a:buAutoNum type="arabicPeriod" startAt="3"/>
            </a:pPr>
            <a:r>
              <a:rPr lang="en-US" altLang="vi-VN" sz="2400" dirty="0" err="1"/>
              <a:t>Cụm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9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cái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bắt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đầu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bằng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V; </a:t>
            </a:r>
            <a:r>
              <a:rPr lang="en-US" altLang="vi-VN" sz="2400" dirty="0" err="1"/>
              <a:t>Nói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về</a:t>
            </a:r>
            <a:r>
              <a:rPr lang="en-US" altLang="vi-VN" sz="2400" dirty="0"/>
              <a:t> vi </a:t>
            </a:r>
            <a:r>
              <a:rPr lang="en-US" altLang="vi-VN" sz="2400" dirty="0" err="1"/>
              <a:t>phạm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của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bạn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trai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xe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đạp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trong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hình</a:t>
            </a:r>
            <a:r>
              <a:rPr lang="en-US" altLang="vi-VN" sz="2400" dirty="0"/>
              <a:t> </a:t>
            </a:r>
            <a:r>
              <a:rPr lang="en-US" altLang="vi-VN" sz="2400" dirty="0" err="1"/>
              <a:t>số</a:t>
            </a:r>
            <a:r>
              <a:rPr lang="en-US" altLang="vi-VN" sz="2400" dirty="0"/>
              <a:t> 2 SGK.</a:t>
            </a:r>
          </a:p>
          <a:p>
            <a:pPr eaLnBrk="1" hangingPunct="1">
              <a:buFontTx/>
              <a:buAutoNum type="arabicPeriod" startAt="3"/>
            </a:pPr>
            <a:endParaRPr lang="en-GB" altLang="vi-VN" sz="1600" dirty="0"/>
          </a:p>
          <a:p>
            <a:pPr eaLnBrk="1" hangingPunct="1">
              <a:buFontTx/>
              <a:buAutoNum type="arabicPeriod" startAt="4"/>
            </a:pPr>
            <a:r>
              <a:rPr lang="en-US" altLang="vi-VN" sz="2400" dirty="0" err="1"/>
              <a:t>Cụm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9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cái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bắt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đầu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bằng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M; </a:t>
            </a:r>
            <a:r>
              <a:rPr lang="en-US" altLang="vi-VN" sz="2400" dirty="0" err="1"/>
              <a:t>Tên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gọi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một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đồ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vật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mà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theo</a:t>
            </a:r>
            <a:r>
              <a:rPr lang="en-US" altLang="vi-VN" sz="2400" dirty="0"/>
              <a:t> </a:t>
            </a:r>
            <a:r>
              <a:rPr lang="en-US" altLang="vi-VN" sz="2400" dirty="0" err="1"/>
              <a:t>Luật</a:t>
            </a:r>
            <a:r>
              <a:rPr lang="en-US" altLang="vi-VN" sz="2400" dirty="0"/>
              <a:t> GT </a:t>
            </a:r>
            <a:r>
              <a:rPr lang="en-US" altLang="vi-VN" sz="2400" dirty="0" err="1"/>
              <a:t>đường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bộ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người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điều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khiển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mô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tô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xe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máy</a:t>
            </a:r>
            <a:r>
              <a:rPr lang="en-US" altLang="vi-VN" sz="2400" dirty="0"/>
              <a:t> </a:t>
            </a:r>
            <a:r>
              <a:rPr lang="en-US" altLang="vi-VN" sz="2400" dirty="0" err="1"/>
              <a:t>phải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</a:t>
            </a:r>
            <a:r>
              <a:rPr lang="en-US" altLang="vi-VN" sz="2400" dirty="0" err="1"/>
              <a:t>nó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mới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được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tham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gia</a:t>
            </a:r>
            <a:r>
              <a:rPr lang="en-US" altLang="vi-VN" sz="2400" dirty="0"/>
              <a:t> </a:t>
            </a:r>
            <a:r>
              <a:rPr lang="en-US" altLang="vi-VN" sz="2400" dirty="0" err="1"/>
              <a:t>giao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thông</a:t>
            </a:r>
            <a:r>
              <a:rPr lang="en-US" altLang="vi-VN" sz="2400" dirty="0"/>
              <a:t>.</a:t>
            </a:r>
          </a:p>
          <a:p>
            <a:pPr eaLnBrk="1" hangingPunct="1">
              <a:buFontTx/>
              <a:buAutoNum type="arabicPeriod" startAt="4"/>
            </a:pPr>
            <a:endParaRPr lang="en-GB" altLang="vi-VN" sz="1600" dirty="0"/>
          </a:p>
          <a:p>
            <a:pPr eaLnBrk="1" hangingPunct="1">
              <a:buFontTx/>
              <a:buAutoNum type="arabicPeriod" startAt="5"/>
            </a:pPr>
            <a:r>
              <a:rPr lang="en-US" altLang="vi-VN" sz="2400" dirty="0" err="1"/>
              <a:t>Cụm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16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cái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bắt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đầu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bằng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Đ; </a:t>
            </a:r>
            <a:r>
              <a:rPr lang="en-US" altLang="vi-VN" sz="2400" dirty="0" err="1"/>
              <a:t>Nói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về</a:t>
            </a:r>
            <a:r>
              <a:rPr lang="en-US" altLang="vi-VN" sz="2400" dirty="0"/>
              <a:t> vi </a:t>
            </a:r>
            <a:r>
              <a:rPr lang="en-US" altLang="vi-VN" sz="2400" dirty="0" err="1"/>
              <a:t>phạm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của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bạn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gái</a:t>
            </a:r>
            <a:r>
              <a:rPr lang="en-US" altLang="vi-VN" sz="2400" dirty="0"/>
              <a:t> ở </a:t>
            </a:r>
            <a:r>
              <a:rPr lang="en-US" altLang="vi-VN" sz="2400" dirty="0" err="1"/>
              <a:t>hình</a:t>
            </a:r>
            <a:r>
              <a:rPr lang="en-US" altLang="vi-VN" sz="2400" dirty="0"/>
              <a:t> </a:t>
            </a:r>
            <a:r>
              <a:rPr lang="en-US" altLang="vi-VN" sz="2400" dirty="0" err="1"/>
              <a:t>số</a:t>
            </a:r>
            <a:r>
              <a:rPr lang="en-US" altLang="vi-VN" sz="2400" dirty="0"/>
              <a:t> 3 SGK.</a:t>
            </a:r>
          </a:p>
          <a:p>
            <a:pPr eaLnBrk="1" hangingPunct="1">
              <a:buFontTx/>
              <a:buAutoNum type="arabicPeriod" startAt="5"/>
            </a:pPr>
            <a:endParaRPr lang="en-US" altLang="vi-VN" sz="1600" dirty="0"/>
          </a:p>
          <a:p>
            <a:pPr eaLnBrk="1" hangingPunct="1">
              <a:buFontTx/>
              <a:buAutoNum type="arabicPeriod" startAt="5"/>
            </a:pPr>
            <a:r>
              <a:rPr lang="en-US" altLang="vi-VN" sz="2400" dirty="0" err="1"/>
              <a:t>Cụm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có</a:t>
            </a:r>
            <a:r>
              <a:rPr lang="en-US" altLang="vi-VN" sz="2400" dirty="0"/>
              <a:t> 15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cái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bắt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đầu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bằng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chữ</a:t>
            </a:r>
            <a:r>
              <a:rPr lang="en-US" altLang="vi-VN" sz="2400" dirty="0"/>
              <a:t> C; </a:t>
            </a:r>
            <a:r>
              <a:rPr lang="en-US" altLang="vi-VN" sz="2400" dirty="0" err="1"/>
              <a:t>Nói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về</a:t>
            </a:r>
            <a:r>
              <a:rPr lang="en-US" altLang="vi-VN" sz="2400" dirty="0"/>
              <a:t> vi </a:t>
            </a:r>
            <a:r>
              <a:rPr lang="en-US" altLang="vi-VN" sz="2400" dirty="0" err="1"/>
              <a:t>phạm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của</a:t>
            </a:r>
            <a:r>
              <a:rPr lang="en-US" altLang="vi-VN" sz="2400" dirty="0"/>
              <a:t> </a:t>
            </a:r>
            <a:r>
              <a:rPr lang="en-US" altLang="vi-VN" sz="2400" dirty="0" err="1"/>
              <a:t>người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đàn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ông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xe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máy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trong</a:t>
            </a:r>
            <a:r>
              <a:rPr lang="en-US" altLang="vi-VN" sz="2400" dirty="0"/>
              <a:t>  </a:t>
            </a:r>
            <a:r>
              <a:rPr lang="en-US" altLang="vi-VN" sz="2400" dirty="0" err="1"/>
              <a:t>hình</a:t>
            </a:r>
            <a:r>
              <a:rPr lang="en-US" altLang="vi-VN" sz="2400" dirty="0"/>
              <a:t> 4 SGK.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Text Box 14">
            <a:extLst>
              <a:ext uri="{FF2B5EF4-FFF2-40B4-BE49-F238E27FC236}">
                <a16:creationId xmlns:a16="http://schemas.microsoft.com/office/drawing/2014/main" id="{B28B8F82-A3C0-4F25-976B-7404A8C2B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62753"/>
            <a:ext cx="96012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080" name="Picture 6" descr="Cau hoi">
            <a:extLst>
              <a:ext uri="{FF2B5EF4-FFF2-40B4-BE49-F238E27FC236}">
                <a16:creationId xmlns:a16="http://schemas.microsoft.com/office/drawing/2014/main" id="{ACC71C89-D716-428D-A4A2-2A59CFD6B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4753"/>
            <a:ext cx="1066800" cy="16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WhitecornerFlower">
            <a:extLst>
              <a:ext uri="{FF2B5EF4-FFF2-40B4-BE49-F238E27FC236}">
                <a16:creationId xmlns:a16="http://schemas.microsoft.com/office/drawing/2014/main" id="{B16D79C6-2561-4314-AC70-DEA36A29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 descr="WhitecornerFlower">
            <a:extLst>
              <a:ext uri="{FF2B5EF4-FFF2-40B4-BE49-F238E27FC236}">
                <a16:creationId xmlns:a16="http://schemas.microsoft.com/office/drawing/2014/main" id="{814E5733-1ACC-4538-8295-083DBA9E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6781CD-2077-4991-90B2-90A5D1A15535}"/>
              </a:ext>
            </a:extLst>
          </p:cNvPr>
          <p:cNvSpPr/>
          <p:nvPr/>
        </p:nvSpPr>
        <p:spPr bwMode="auto">
          <a:xfrm>
            <a:off x="647700" y="213174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giải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FF0371-22C5-4226-9C4E-CF79DC9027B1}"/>
              </a:ext>
            </a:extLst>
          </p:cNvPr>
          <p:cNvSpPr/>
          <p:nvPr/>
        </p:nvSpPr>
        <p:spPr bwMode="auto">
          <a:xfrm>
            <a:off x="647700" y="3051424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B. Chia s</a:t>
            </a:r>
            <a:r>
              <a:rPr lang="vi-VN" sz="3200">
                <a:solidFill>
                  <a:schemeClr val="tx1"/>
                </a:solidFill>
                <a:latin typeface="Arial" charset="0"/>
                <a:cs typeface="Arial" charset="0"/>
              </a:rPr>
              <a:t>ẻ, tâm sự với người đáng tin cậy để được giúp đỡ.</a:t>
            </a:r>
            <a:endParaRPr lang="en-US" sz="3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2EEFD-2867-488F-ADB3-C97A4BF08E92}"/>
              </a:ext>
            </a:extLst>
          </p:cNvPr>
          <p:cNvSpPr/>
          <p:nvPr/>
        </p:nvSpPr>
        <p:spPr bwMode="auto">
          <a:xfrm>
            <a:off x="609600" y="404463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C. </a:t>
            </a:r>
            <a:r>
              <a:rPr lang="vi-VN" sz="3200" dirty="0">
                <a:solidFill>
                  <a:schemeClr val="tx1"/>
                </a:solidFill>
                <a:latin typeface="Arial" charset="0"/>
                <a:cs typeface="Arial" charset="0"/>
              </a:rPr>
              <a:t>Không muốn người khác can thiệp vào.</a:t>
            </a:r>
            <a:endParaRPr lang="en-US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8FDC05-35A7-42CD-9A36-4AA09112F797}"/>
              </a:ext>
            </a:extLst>
          </p:cNvPr>
          <p:cNvSpPr/>
          <p:nvPr/>
        </p:nvSpPr>
        <p:spPr bwMode="auto">
          <a:xfrm>
            <a:off x="609600" y="502920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D. C</a:t>
            </a:r>
            <a:r>
              <a:rPr lang="vi-VN" sz="3200">
                <a:solidFill>
                  <a:schemeClr val="tx1"/>
                </a:solidFill>
                <a:latin typeface="Arial" charset="0"/>
                <a:cs typeface="Arial" charset="0"/>
              </a:rPr>
              <a:t>ả ba ý trên.</a:t>
            </a:r>
            <a:endParaRPr lang="en-US" sz="3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965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  <p:bldP spid="2" grpId="0" animBg="1"/>
      <p:bldP spid="2" grpId="1" animBg="1"/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olours052kr">
            <a:extLst>
              <a:ext uri="{FF2B5EF4-FFF2-40B4-BE49-F238E27FC236}">
                <a16:creationId xmlns:a16="http://schemas.microsoft.com/office/drawing/2014/main" id="{78E0175D-013B-4258-9C9E-8BEFC261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5" descr="image087">
            <a:extLst>
              <a:ext uri="{FF2B5EF4-FFF2-40B4-BE49-F238E27FC236}">
                <a16:creationId xmlns:a16="http://schemas.microsoft.com/office/drawing/2014/main" id="{C58D97B0-28CC-4E3A-B0E9-D830AF4F1F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5705475"/>
            <a:ext cx="1895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WordArt 15">
            <a:extLst>
              <a:ext uri="{FF2B5EF4-FFF2-40B4-BE49-F238E27FC236}">
                <a16:creationId xmlns:a16="http://schemas.microsoft.com/office/drawing/2014/main" id="{01BE0E9B-CAD6-4A74-A333-0E1A650A26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590800"/>
            <a:ext cx="8458200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Chúc các em chăm ngoan, học giỏi!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Text Box 14">
            <a:extLst>
              <a:ext uri="{FF2B5EF4-FFF2-40B4-BE49-F238E27FC236}">
                <a16:creationId xmlns:a16="http://schemas.microsoft.com/office/drawing/2014/main" id="{B28B8F82-A3C0-4F25-976B-7404A8C2B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"/>
            <a:ext cx="93726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080" name="Picture 6" descr="Cau hoi">
            <a:extLst>
              <a:ext uri="{FF2B5EF4-FFF2-40B4-BE49-F238E27FC236}">
                <a16:creationId xmlns:a16="http://schemas.microsoft.com/office/drawing/2014/main" id="{ACC71C89-D716-428D-A4A2-2A59CFD6B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5409"/>
            <a:ext cx="1066800" cy="177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WhitecornerFlower">
            <a:extLst>
              <a:ext uri="{FF2B5EF4-FFF2-40B4-BE49-F238E27FC236}">
                <a16:creationId xmlns:a16="http://schemas.microsoft.com/office/drawing/2014/main" id="{B16D79C6-2561-4314-AC70-DEA36A29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 descr="WhitecornerFlower">
            <a:extLst>
              <a:ext uri="{FF2B5EF4-FFF2-40B4-BE49-F238E27FC236}">
                <a16:creationId xmlns:a16="http://schemas.microsoft.com/office/drawing/2014/main" id="{814E5733-1ACC-4538-8295-083DBA9E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6781CD-2077-4991-90B2-90A5D1A15535}"/>
              </a:ext>
            </a:extLst>
          </p:cNvPr>
          <p:cNvSpPr/>
          <p:nvPr/>
        </p:nvSpPr>
        <p:spPr bwMode="auto">
          <a:xfrm>
            <a:off x="609600" y="217346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A. Hét to vào mặt kẻ xấu: “Hãy dừng lại ngay!”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FF0371-22C5-4226-9C4E-CF79DC9027B1}"/>
              </a:ext>
            </a:extLst>
          </p:cNvPr>
          <p:cNvSpPr/>
          <p:nvPr/>
        </p:nvSpPr>
        <p:spPr bwMode="auto">
          <a:xfrm>
            <a:off x="584200" y="313866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B. T</a:t>
            </a:r>
            <a:r>
              <a:rPr lang="vi-VN" sz="3200" dirty="0">
                <a:solidFill>
                  <a:schemeClr val="tx1"/>
                </a:solidFill>
                <a:latin typeface="Arial" charset="0"/>
                <a:cs typeface="Arial" charset="0"/>
              </a:rPr>
              <a:t>ìm cách báo cho người lớn biết ngay.</a:t>
            </a:r>
            <a:endParaRPr lang="en-US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2EEFD-2867-488F-ADB3-C97A4BF08E92}"/>
              </a:ext>
            </a:extLst>
          </p:cNvPr>
          <p:cNvSpPr/>
          <p:nvPr/>
        </p:nvSpPr>
        <p:spPr bwMode="auto">
          <a:xfrm>
            <a:off x="584200" y="408393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C. </a:t>
            </a:r>
            <a:r>
              <a:rPr lang="vi-VN" sz="3200" dirty="0">
                <a:solidFill>
                  <a:schemeClr val="tx1"/>
                </a:solidFill>
                <a:latin typeface="Arial" charset="0"/>
                <a:cs typeface="Arial" charset="0"/>
              </a:rPr>
              <a:t>Cùng bạn chạy thật nhanh tránh xa kẻ đó.</a:t>
            </a:r>
            <a:endParaRPr lang="en-US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8FDC05-35A7-42CD-9A36-4AA09112F797}"/>
              </a:ext>
            </a:extLst>
          </p:cNvPr>
          <p:cNvSpPr/>
          <p:nvPr/>
        </p:nvSpPr>
        <p:spPr bwMode="auto">
          <a:xfrm>
            <a:off x="584200" y="5041900"/>
            <a:ext cx="1104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D. T</a:t>
            </a:r>
            <a:r>
              <a:rPr lang="vi-VN" sz="3200">
                <a:solidFill>
                  <a:schemeClr val="tx1"/>
                </a:solidFill>
                <a:latin typeface="Arial" charset="0"/>
                <a:cs typeface="Arial" charset="0"/>
              </a:rPr>
              <a:t>ùy vào hoàn cảnh để thực hiện những điều trên.</a:t>
            </a:r>
            <a:endParaRPr lang="en-US" sz="3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947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084" descr="封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72" y="54461"/>
            <a:ext cx="803265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图片 2077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112838"/>
            <a:ext cx="16827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6" y="-25400"/>
            <a:ext cx="18843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s 3"/>
          <p:cNvSpPr/>
          <p:nvPr/>
        </p:nvSpPr>
        <p:spPr>
          <a:xfrm>
            <a:off x="3657513" y="2449407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b="1" dirty="0" err="1" smtClean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Khám</a:t>
            </a:r>
            <a:r>
              <a:rPr lang="en-US" altLang="zh-CN" sz="7200" b="1" dirty="0" smtClean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9525">
                  <a:solidFill>
                    <a:srgbClr val="000099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000099">
                      <a:lumMod val="50000"/>
                    </a:srgbClr>
                  </a:outerShdw>
                </a:effectLst>
                <a:latin typeface="Times New Roman" panose="02020603050405020304" pitchFamily="18" charset="0"/>
              </a:rPr>
              <a:t>phá</a:t>
            </a:r>
            <a:endParaRPr lang="en-US" altLang="zh-CN" sz="7200" b="1" dirty="0">
              <a:ln w="9525">
                <a:solidFill>
                  <a:srgbClr val="000099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000099">
                    <a:lumMod val="5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60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8950BD3D-8ED5-43CB-A984-6B8977ACE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657" y="1005340"/>
            <a:ext cx="1013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40">
            <a:extLst>
              <a:ext uri="{FF2B5EF4-FFF2-40B4-BE49-F238E27FC236}">
                <a16:creationId xmlns:a16="http://schemas.microsoft.com/office/drawing/2014/main" id="{2BD7AC53-CC1E-45CC-85DC-1CE43D68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067581"/>
            <a:ext cx="1112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id="{A7D8A714-F45A-4399-B87D-F8CAEEFD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7869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1">
            <a:extLst>
              <a:ext uri="{FF2B5EF4-FFF2-40B4-BE49-F238E27FC236}">
                <a16:creationId xmlns:a16="http://schemas.microsoft.com/office/drawing/2014/main" id="{CAA1F250-9681-4C7A-A778-958F91C78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0"/>
            <a:ext cx="96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D8C9A3A1-D5FE-4E4D-93B2-1F7B42FA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vi-VN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eaLnBrk="1" hangingPunct="1">
              <a:spcBef>
                <a:spcPts val="0"/>
              </a:spcBef>
            </a:pP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>
            <a:extLst>
              <a:ext uri="{FF2B5EF4-FFF2-40B4-BE49-F238E27FC236}">
                <a16:creationId xmlns:a16="http://schemas.microsoft.com/office/drawing/2014/main" id="{C5CA9634-8A6A-445D-8FBA-BC6554759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8780"/>
            <a:ext cx="9982200" cy="523220"/>
          </a:xfrm>
          <a:prstGeom prst="rect">
            <a:avLst/>
          </a:prstGeom>
          <a:noFill/>
          <a:ln w="38100" cmpd="dbl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SỐ VỤ TAI NẠN ĐAU LÒNG TRÊN ĐẤT NƯỚC TA</a:t>
            </a:r>
          </a:p>
        </p:txBody>
      </p:sp>
      <p:pic>
        <p:nvPicPr>
          <p:cNvPr id="5123" name="Picture 12" descr="25K-1375">
            <a:extLst>
              <a:ext uri="{FF2B5EF4-FFF2-40B4-BE49-F238E27FC236}">
                <a16:creationId xmlns:a16="http://schemas.microsoft.com/office/drawing/2014/main" id="{D57449CC-2D7B-444C-8FE4-C350E28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52044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 descr="Kết quả hình ảnh cho hình ảnh về tai nạn giao thông">
            <a:extLst>
              <a:ext uri="{FF2B5EF4-FFF2-40B4-BE49-F238E27FC236}">
                <a16:creationId xmlns:a16="http://schemas.microsoft.com/office/drawing/2014/main" id="{D083A162-2B7C-4E1F-9367-92665F7E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 descr="D:\images.jpg">
            <a:extLst>
              <a:ext uri="{FF2B5EF4-FFF2-40B4-BE49-F238E27FC236}">
                <a16:creationId xmlns:a16="http://schemas.microsoft.com/office/drawing/2014/main" id="{3873A6F4-9CE0-4C53-9723-BE886284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56312"/>
            <a:ext cx="3962400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D:\6788.jpg">
            <a:extLst>
              <a:ext uri="{FF2B5EF4-FFF2-40B4-BE49-F238E27FC236}">
                <a16:creationId xmlns:a16="http://schemas.microsoft.com/office/drawing/2014/main" id="{E7543740-FE71-4428-A2D1-7B84696E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2940"/>
            <a:ext cx="3962400" cy="279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5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88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5516</TotalTime>
  <Words>1715</Words>
  <Application>Microsoft Office PowerPoint</Application>
  <PresentationFormat>Widescreen</PresentationFormat>
  <Paragraphs>261</Paragraphs>
  <Slides>40</Slides>
  <Notes>8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微软雅黑</vt:lpstr>
      <vt:lpstr>宋体</vt:lpstr>
      <vt:lpstr>.VnTime</vt:lpstr>
      <vt:lpstr>Arial</vt:lpstr>
      <vt:lpstr>Calibri</vt:lpstr>
      <vt:lpstr>Garamond</vt:lpstr>
      <vt:lpstr>Times New Roman</vt:lpstr>
      <vt:lpstr>Wingdings</vt:lpstr>
      <vt:lpstr>Wingdings 2</vt:lpstr>
      <vt:lpstr>叶根友行书繁</vt:lpstr>
      <vt:lpstr>1_Default Design</vt:lpstr>
      <vt:lpstr>Organic</vt:lpstr>
      <vt:lpstr>1_Organic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Một số biện pháp phòng tránh tai nạn giao thông đường bộ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minhthongcomputer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Truong Tieu hoc thi tran Duyen Hai Tra vinh</dc:title>
  <dc:creator>Chung Dung Hong</dc:creator>
  <cp:lastModifiedBy>Windows User</cp:lastModifiedBy>
  <cp:revision>675</cp:revision>
  <dcterms:created xsi:type="dcterms:W3CDTF">2006-10-31T02:20:50Z</dcterms:created>
  <dcterms:modified xsi:type="dcterms:W3CDTF">2021-11-12T04:28:10Z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ung Dung Hong">
    <vt:bool>true</vt:bool>
  </property>
</Properties>
</file>