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09" r:id="rId2"/>
    <p:sldId id="294" r:id="rId3"/>
    <p:sldId id="298" r:id="rId4"/>
    <p:sldId id="299" r:id="rId5"/>
    <p:sldId id="300" r:id="rId6"/>
    <p:sldId id="301" r:id="rId7"/>
    <p:sldId id="302" r:id="rId8"/>
    <p:sldId id="261" r:id="rId9"/>
    <p:sldId id="296" r:id="rId10"/>
    <p:sldId id="311" r:id="rId11"/>
    <p:sldId id="262" r:id="rId12"/>
    <p:sldId id="304" r:id="rId13"/>
    <p:sldId id="320" r:id="rId14"/>
    <p:sldId id="319" r:id="rId15"/>
    <p:sldId id="313" r:id="rId16"/>
    <p:sldId id="314" r:id="rId17"/>
    <p:sldId id="315" r:id="rId18"/>
    <p:sldId id="316" r:id="rId19"/>
    <p:sldId id="306" r:id="rId20"/>
    <p:sldId id="322" r:id="rId21"/>
    <p:sldId id="323" r:id="rId22"/>
    <p:sldId id="324" r:id="rId23"/>
    <p:sldId id="325" r:id="rId24"/>
    <p:sldId id="307" r:id="rId25"/>
    <p:sldId id="328" r:id="rId26"/>
    <p:sldId id="329" r:id="rId27"/>
    <p:sldId id="330" r:id="rId28"/>
    <p:sldId id="331" r:id="rId29"/>
    <p:sldId id="332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334" r:id="rId40"/>
    <p:sldId id="285" r:id="rId41"/>
    <p:sldId id="303" r:id="rId4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4FB9D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24" autoAdjust="0"/>
  </p:normalViewPr>
  <p:slideViewPr>
    <p:cSldViewPr snapToGrid="0">
      <p:cViewPr varScale="1">
        <p:scale>
          <a:sx n="92" d="100"/>
          <a:sy n="92" d="100"/>
        </p:scale>
        <p:origin x="834" y="192"/>
      </p:cViewPr>
      <p:guideLst>
        <p:guide orient="horz" pos="161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0-05T12:31:49.50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AC5B0-B50D-4675-AA7B-E11BE84DCC0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780E2-86E9-4BE4-9C5E-F328FD400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55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4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4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C4D569-F448-4FC2-A44B-68CBAF8E2229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">
  <p:cSld name="TITLE + BULLET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2084400" y="1202725"/>
            <a:ext cx="5317500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38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>
            <a:spLocks noGrp="1"/>
          </p:cNvSpPr>
          <p:nvPr>
            <p:ph type="ctrTitle"/>
          </p:nvPr>
        </p:nvSpPr>
        <p:spPr>
          <a:xfrm>
            <a:off x="3280643" y="822405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title" idx="2"/>
          </p:nvPr>
        </p:nvSpPr>
        <p:spPr>
          <a:xfrm>
            <a:off x="2079894" y="779388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ctrTitle" idx="3"/>
          </p:nvPr>
        </p:nvSpPr>
        <p:spPr>
          <a:xfrm>
            <a:off x="3850922" y="1730580"/>
            <a:ext cx="3565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 idx="4"/>
          </p:nvPr>
        </p:nvSpPr>
        <p:spPr>
          <a:xfrm>
            <a:off x="2640827" y="1673996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ctrTitle" idx="5"/>
          </p:nvPr>
        </p:nvSpPr>
        <p:spPr>
          <a:xfrm>
            <a:off x="4351279" y="2581531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title" idx="6"/>
          </p:nvPr>
        </p:nvSpPr>
        <p:spPr>
          <a:xfrm>
            <a:off x="3125560" y="2555313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ctrTitle" idx="7"/>
          </p:nvPr>
        </p:nvSpPr>
        <p:spPr>
          <a:xfrm>
            <a:off x="4897903" y="3484239"/>
            <a:ext cx="3427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title" idx="8"/>
          </p:nvPr>
        </p:nvSpPr>
        <p:spPr>
          <a:xfrm>
            <a:off x="3686494" y="342334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ctrTitle" idx="9"/>
          </p:nvPr>
        </p:nvSpPr>
        <p:spPr>
          <a:xfrm>
            <a:off x="601931" y="4267871"/>
            <a:ext cx="2774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ubTitle" idx="1"/>
          </p:nvPr>
        </p:nvSpPr>
        <p:spPr>
          <a:xfrm>
            <a:off x="3292825" y="1221276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ubTitle" idx="13"/>
          </p:nvPr>
        </p:nvSpPr>
        <p:spPr>
          <a:xfrm>
            <a:off x="3850922" y="2098177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ubTitle" idx="14"/>
          </p:nvPr>
        </p:nvSpPr>
        <p:spPr>
          <a:xfrm>
            <a:off x="4351279" y="2981757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ubTitle" idx="15"/>
          </p:nvPr>
        </p:nvSpPr>
        <p:spPr>
          <a:xfrm>
            <a:off x="4897903" y="3855281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0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t="-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emf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38.xml"/><Relationship Id="rId3" Type="http://schemas.openxmlformats.org/officeDocument/2006/relationships/slide" Target="slide40.xml"/><Relationship Id="rId7" Type="http://schemas.openxmlformats.org/officeDocument/2006/relationships/slide" Target="slide37.xml"/><Relationship Id="rId12" Type="http://schemas.openxmlformats.org/officeDocument/2006/relationships/slide" Target="slide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slide" Target="slide33.xml"/><Relationship Id="rId5" Type="http://schemas.openxmlformats.org/officeDocument/2006/relationships/slide" Target="slide31.xml"/><Relationship Id="rId10" Type="http://schemas.openxmlformats.org/officeDocument/2006/relationships/slide" Target="slide34.xml"/><Relationship Id="rId4" Type="http://schemas.openxmlformats.org/officeDocument/2006/relationships/image" Target="../media/image59.jpeg"/><Relationship Id="rId9" Type="http://schemas.openxmlformats.org/officeDocument/2006/relationships/slide" Target="slide35.xml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.xml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2.gif"/><Relationship Id="rId5" Type="http://schemas.openxmlformats.org/officeDocument/2006/relationships/image" Target="../media/image11.png"/><Relationship Id="rId1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2.gif"/><Relationship Id="rId5" Type="http://schemas.openxmlformats.org/officeDocument/2006/relationships/image" Target="../media/image13.png"/><Relationship Id="rId1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5" Type="http://schemas.openxmlformats.org/officeDocument/2006/relationships/image" Target="../media/image15.png"/><Relationship Id="rId1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6D2BB-C75B-4B0E-8EBB-2813A6C5508E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36" y="31257"/>
            <a:ext cx="9216736" cy="65151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-72736" y="958967"/>
            <a:ext cx="9362209" cy="2173976"/>
          </a:xfrm>
          <a:prstGeom prst="cloudCallou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 SỬ </a:t>
            </a:r>
            <a:endParaRPr 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Quyết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chí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ra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đi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tìm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đường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cứunước</a:t>
            </a:r>
            <a:endParaRPr 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2" descr="Clownfish 586x480 小丑鱼！ | Mensagens de bom dia, Animais,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50" y="4466647"/>
            <a:ext cx="826323" cy="6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18437" y="-215846"/>
            <a:ext cx="6868213" cy="8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TRƯỜNG TIỂU 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NGỌC LÂM</a:t>
            </a:r>
            <a:endParaRPr lang="en-US" alt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402772" y="2638807"/>
            <a:ext cx="6265719" cy="8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altLang="en-US" sz="2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5A2</a:t>
            </a:r>
            <a:endParaRPr lang="en-US" altLang="en-US" sz="2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3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16313" y="0"/>
            <a:ext cx="19605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000" dirty="0" err="1"/>
              <a:t>Đây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 </a:t>
            </a:r>
            <a:r>
              <a:rPr lang="en-US" altLang="en-US" sz="3000" dirty="0" err="1"/>
              <a:t>ai</a:t>
            </a:r>
            <a:r>
              <a:rPr lang="en-US" altLang="en-US" sz="3000" dirty="0"/>
              <a:t>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509" y="1282536"/>
            <a:ext cx="2573782" cy="3453120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3147" y="1396837"/>
            <a:ext cx="2601471" cy="345312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94" y="1319832"/>
            <a:ext cx="2362200" cy="345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72836" y="549275"/>
            <a:ext cx="7696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FF0000"/>
                </a:solidFill>
              </a:rPr>
              <a:t>Đây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Hồ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kính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yêu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chúng</a:t>
            </a:r>
            <a:r>
              <a:rPr lang="en-US" altLang="en-US" sz="2800" dirty="0">
                <a:solidFill>
                  <a:srgbClr val="FF0000"/>
                </a:solidFill>
              </a:rPr>
              <a:t> ta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72836" y="626196"/>
            <a:ext cx="727364" cy="3636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7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utoUpdateAnimBg="0"/>
      <p:bldP spid="11" grpId="1" bldLvl="0" autoUpdateAnimBg="0"/>
      <p:bldP spid="11" grpId="2" bldLvl="0" autoUpdateAnimBg="0"/>
      <p:bldP spid="11" grpId="3" bldLvl="0" autoUpdateAnimBg="0"/>
      <p:bldP spid="11" grpId="4" bldLvl="0" autoUpdateAnimBg="0"/>
      <p:bldP spid="11" grpId="5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9144000" cy="560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618385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GIỚI THIỆU VỀ</a:t>
            </a:r>
          </a:p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val="42199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imation by Dara Rodriguez |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1095409"/>
            <a:ext cx="2188385" cy="23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17174" y="1401503"/>
            <a:ext cx="633499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000" dirty="0"/>
              <a:t>     </a:t>
            </a:r>
            <a:r>
              <a:rPr lang="en-US" altLang="en-US" sz="3000" dirty="0" err="1"/>
              <a:t>Hãy</a:t>
            </a:r>
            <a:r>
              <a:rPr lang="en-US" altLang="en-US" sz="3000" dirty="0"/>
              <a:t> chia </a:t>
            </a:r>
            <a:r>
              <a:rPr lang="en-US" altLang="en-US" sz="3000" dirty="0" err="1"/>
              <a:t>sẻ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với</a:t>
            </a:r>
            <a:r>
              <a:rPr lang="en-US" altLang="en-US" sz="3000" dirty="0"/>
              <a:t> </a:t>
            </a:r>
            <a:r>
              <a:rPr lang="en-US" altLang="en-US" sz="3000" dirty="0" err="1" smtClean="0"/>
              <a:t>các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bạn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những</a:t>
            </a:r>
            <a:r>
              <a:rPr lang="en-US" altLang="en-US" sz="3000" dirty="0" smtClean="0"/>
              <a:t> </a:t>
            </a:r>
            <a:r>
              <a:rPr lang="en-US" altLang="en-US" sz="3000" dirty="0" err="1"/>
              <a:t>thông</a:t>
            </a:r>
            <a:r>
              <a:rPr lang="en-US" altLang="en-US" sz="3000" dirty="0"/>
              <a:t> tin </a:t>
            </a:r>
            <a:r>
              <a:rPr lang="en-US" altLang="en-US" sz="3000" dirty="0" err="1"/>
              <a:t>em</a:t>
            </a:r>
            <a:r>
              <a:rPr lang="en-US" altLang="en-US" sz="3000" dirty="0"/>
              <a:t> </a:t>
            </a:r>
            <a:r>
              <a:rPr lang="en-US" altLang="en-US" sz="3000" dirty="0" err="1"/>
              <a:t>biết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về</a:t>
            </a:r>
            <a:r>
              <a:rPr lang="en-US" altLang="en-US" sz="3000" dirty="0"/>
              <a:t> </a:t>
            </a:r>
            <a:r>
              <a:rPr lang="en-US" altLang="en-US" sz="3000" dirty="0" err="1"/>
              <a:t>quê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hương</a:t>
            </a:r>
            <a:r>
              <a:rPr lang="en-US" altLang="en-US" sz="3000" dirty="0"/>
              <a:t>, </a:t>
            </a:r>
            <a:r>
              <a:rPr lang="en-US" altLang="en-US" sz="3000" dirty="0" err="1"/>
              <a:t>gia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đình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và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thời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niên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thiếu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của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Nguyễn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Tất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Thành</a:t>
            </a:r>
            <a:r>
              <a:rPr lang="en-US" altLang="en-US" sz="3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127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5900" y="95115"/>
            <a:ext cx="66397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</a:rPr>
              <a:t>1.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Quê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hương</a:t>
            </a:r>
            <a:r>
              <a:rPr lang="en-US" altLang="en-US" sz="2800" b="1" u="sng" dirty="0">
                <a:solidFill>
                  <a:srgbClr val="C00000"/>
                </a:solidFill>
              </a:rPr>
              <a:t>,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gia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đình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và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thời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niên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thiếu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của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Nguyễn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Tất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Thành</a:t>
            </a:r>
            <a:r>
              <a:rPr lang="en-US" altLang="en-US" sz="2800" b="1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140709" y="1234853"/>
            <a:ext cx="80391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Nguyễn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Tất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Thành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sinh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</a:rPr>
              <a:t> 19-5-1890 </a:t>
            </a:r>
            <a:r>
              <a:rPr lang="en-US" altLang="en-US" sz="2400" dirty="0" err="1">
                <a:solidFill>
                  <a:srgbClr val="002060"/>
                </a:solidFill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gia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đình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nho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yêu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nước</a:t>
            </a:r>
            <a:r>
              <a:rPr lang="en-US" altLang="en-US" sz="2400" dirty="0">
                <a:solidFill>
                  <a:srgbClr val="002060"/>
                </a:solidFill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</a:rPr>
              <a:t>xã</a:t>
            </a:r>
            <a:r>
              <a:rPr lang="en-US" altLang="en-US" sz="2400" dirty="0">
                <a:solidFill>
                  <a:srgbClr val="002060"/>
                </a:solidFill>
              </a:rPr>
              <a:t> Kim </a:t>
            </a:r>
            <a:r>
              <a:rPr lang="en-US" altLang="en-US" sz="2400" dirty="0" err="1">
                <a:solidFill>
                  <a:srgbClr val="002060"/>
                </a:solidFill>
              </a:rPr>
              <a:t>Liên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huyện</a:t>
            </a:r>
            <a:r>
              <a:rPr lang="en-US" altLang="en-US" sz="2400" dirty="0">
                <a:solidFill>
                  <a:srgbClr val="002060"/>
                </a:solidFill>
              </a:rPr>
              <a:t> Nam </a:t>
            </a:r>
            <a:r>
              <a:rPr lang="en-US" altLang="en-US" sz="2400" dirty="0" err="1">
                <a:solidFill>
                  <a:srgbClr val="002060"/>
                </a:solidFill>
              </a:rPr>
              <a:t>Đàn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tỉnh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Nghệ</a:t>
            </a:r>
            <a:r>
              <a:rPr lang="en-US" altLang="en-US" sz="2400" dirty="0">
                <a:solidFill>
                  <a:srgbClr val="002060"/>
                </a:solidFill>
              </a:rPr>
              <a:t> An. 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097600" y="2447419"/>
            <a:ext cx="8018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800" dirty="0">
                <a:solidFill>
                  <a:srgbClr val="002060"/>
                </a:solidFill>
              </a:rPr>
              <a:t>Cha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Nguyễn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097600" y="3023518"/>
            <a:ext cx="7706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Hoàng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Thị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</a:rPr>
              <a:t>Loan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1097600" y="4110377"/>
            <a:ext cx="823343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5" descr="hinh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99"/>
            <a:ext cx="1340427" cy="145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1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 descr="Bản đồ Hành chính các tỉnh Việt Nam Khổ Lớn năm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AutoShape 6" descr="Bản đồ Hành chính các tỉnh Việt Nam Khổ Lớn năm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3320" name="Picture 8" descr="Bản Đồ Việt Nam File Vector Corel AI PDF 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6"/>
            <a:ext cx="3907270" cy="62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9" y="312738"/>
            <a:ext cx="4239490" cy="43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1101436" y="1569026"/>
            <a:ext cx="623456" cy="509155"/>
          </a:xfrm>
          <a:custGeom>
            <a:avLst/>
            <a:gdLst>
              <a:gd name="connsiteX0" fmla="*/ 676450 w 1216777"/>
              <a:gd name="connsiteY0" fmla="*/ 51965 h 540338"/>
              <a:gd name="connsiteX1" fmla="*/ 718013 w 1216777"/>
              <a:gd name="connsiteY1" fmla="*/ 103919 h 540338"/>
              <a:gd name="connsiteX2" fmla="*/ 749186 w 1216777"/>
              <a:gd name="connsiteY2" fmla="*/ 124701 h 540338"/>
              <a:gd name="connsiteX3" fmla="*/ 790750 w 1216777"/>
              <a:gd name="connsiteY3" fmla="*/ 135092 h 540338"/>
              <a:gd name="connsiteX4" fmla="*/ 988177 w 1216777"/>
              <a:gd name="connsiteY4" fmla="*/ 145483 h 540338"/>
              <a:gd name="connsiteX5" fmla="*/ 1019350 w 1216777"/>
              <a:gd name="connsiteY5" fmla="*/ 176656 h 540338"/>
              <a:gd name="connsiteX6" fmla="*/ 1029740 w 1216777"/>
              <a:gd name="connsiteY6" fmla="*/ 207829 h 540338"/>
              <a:gd name="connsiteX7" fmla="*/ 1081695 w 1216777"/>
              <a:gd name="connsiteY7" fmla="*/ 228610 h 540338"/>
              <a:gd name="connsiteX8" fmla="*/ 1216777 w 1216777"/>
              <a:gd name="connsiteY8" fmla="*/ 249392 h 540338"/>
              <a:gd name="connsiteX9" fmla="*/ 1206386 w 1216777"/>
              <a:gd name="connsiteY9" fmla="*/ 290956 h 540338"/>
              <a:gd name="connsiteX10" fmla="*/ 1175213 w 1216777"/>
              <a:gd name="connsiteY10" fmla="*/ 301347 h 540338"/>
              <a:gd name="connsiteX11" fmla="*/ 1144040 w 1216777"/>
              <a:gd name="connsiteY11" fmla="*/ 322129 h 540338"/>
              <a:gd name="connsiteX12" fmla="*/ 1092086 w 1216777"/>
              <a:gd name="connsiteY12" fmla="*/ 384474 h 540338"/>
              <a:gd name="connsiteX13" fmla="*/ 1102477 w 1216777"/>
              <a:gd name="connsiteY13" fmla="*/ 446819 h 540338"/>
              <a:gd name="connsiteX14" fmla="*/ 1133650 w 1216777"/>
              <a:gd name="connsiteY14" fmla="*/ 467601 h 540338"/>
              <a:gd name="connsiteX15" fmla="*/ 1144040 w 1216777"/>
              <a:gd name="connsiteY15" fmla="*/ 498774 h 540338"/>
              <a:gd name="connsiteX16" fmla="*/ 936222 w 1216777"/>
              <a:gd name="connsiteY16" fmla="*/ 509165 h 540338"/>
              <a:gd name="connsiteX17" fmla="*/ 905050 w 1216777"/>
              <a:gd name="connsiteY17" fmla="*/ 529947 h 540338"/>
              <a:gd name="connsiteX18" fmla="*/ 863486 w 1216777"/>
              <a:gd name="connsiteY18" fmla="*/ 540338 h 540338"/>
              <a:gd name="connsiteX19" fmla="*/ 718013 w 1216777"/>
              <a:gd name="connsiteY19" fmla="*/ 529947 h 540338"/>
              <a:gd name="connsiteX20" fmla="*/ 655668 w 1216777"/>
              <a:gd name="connsiteY20" fmla="*/ 498774 h 540338"/>
              <a:gd name="connsiteX21" fmla="*/ 614104 w 1216777"/>
              <a:gd name="connsiteY21" fmla="*/ 488383 h 540338"/>
              <a:gd name="connsiteX22" fmla="*/ 458240 w 1216777"/>
              <a:gd name="connsiteY22" fmla="*/ 467601 h 540338"/>
              <a:gd name="connsiteX23" fmla="*/ 395895 w 1216777"/>
              <a:gd name="connsiteY23" fmla="*/ 436429 h 540338"/>
              <a:gd name="connsiteX24" fmla="*/ 271204 w 1216777"/>
              <a:gd name="connsiteY24" fmla="*/ 415647 h 540338"/>
              <a:gd name="connsiteX25" fmla="*/ 229640 w 1216777"/>
              <a:gd name="connsiteY25" fmla="*/ 394865 h 540338"/>
              <a:gd name="connsiteX26" fmla="*/ 167295 w 1216777"/>
              <a:gd name="connsiteY26" fmla="*/ 374083 h 540338"/>
              <a:gd name="connsiteX27" fmla="*/ 136122 w 1216777"/>
              <a:gd name="connsiteY27" fmla="*/ 363692 h 540338"/>
              <a:gd name="connsiteX28" fmla="*/ 94559 w 1216777"/>
              <a:gd name="connsiteY28" fmla="*/ 353301 h 540338"/>
              <a:gd name="connsiteX29" fmla="*/ 11431 w 1216777"/>
              <a:gd name="connsiteY29" fmla="*/ 332519 h 540338"/>
              <a:gd name="connsiteX30" fmla="*/ 1040 w 1216777"/>
              <a:gd name="connsiteY30" fmla="*/ 290956 h 540338"/>
              <a:gd name="connsiteX31" fmla="*/ 32213 w 1216777"/>
              <a:gd name="connsiteY31" fmla="*/ 270174 h 540338"/>
              <a:gd name="connsiteX32" fmla="*/ 63386 w 1216777"/>
              <a:gd name="connsiteY32" fmla="*/ 259783 h 540338"/>
              <a:gd name="connsiteX33" fmla="*/ 125731 w 1216777"/>
              <a:gd name="connsiteY33" fmla="*/ 228610 h 540338"/>
              <a:gd name="connsiteX34" fmla="*/ 146513 w 1216777"/>
              <a:gd name="connsiteY34" fmla="*/ 197438 h 540338"/>
              <a:gd name="connsiteX35" fmla="*/ 312768 w 1216777"/>
              <a:gd name="connsiteY35" fmla="*/ 166265 h 540338"/>
              <a:gd name="connsiteX36" fmla="*/ 354331 w 1216777"/>
              <a:gd name="connsiteY36" fmla="*/ 155874 h 540338"/>
              <a:gd name="connsiteX37" fmla="*/ 479022 w 1216777"/>
              <a:gd name="connsiteY37" fmla="*/ 145483 h 540338"/>
              <a:gd name="connsiteX38" fmla="*/ 541368 w 1216777"/>
              <a:gd name="connsiteY38" fmla="*/ 103919 h 540338"/>
              <a:gd name="connsiteX39" fmla="*/ 624495 w 1216777"/>
              <a:gd name="connsiteY39" fmla="*/ 83138 h 540338"/>
              <a:gd name="connsiteX40" fmla="*/ 666059 w 1216777"/>
              <a:gd name="connsiteY40" fmla="*/ 41574 h 540338"/>
              <a:gd name="connsiteX41" fmla="*/ 728404 w 1216777"/>
              <a:gd name="connsiteY41" fmla="*/ 10401 h 540338"/>
              <a:gd name="connsiteX42" fmla="*/ 676450 w 1216777"/>
              <a:gd name="connsiteY42" fmla="*/ 51965 h 54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6777" h="540338">
                <a:moveTo>
                  <a:pt x="676450" y="51965"/>
                </a:moveTo>
                <a:cubicBezTo>
                  <a:pt x="674718" y="67551"/>
                  <a:pt x="702331" y="88237"/>
                  <a:pt x="718013" y="103919"/>
                </a:cubicBezTo>
                <a:cubicBezTo>
                  <a:pt x="726844" y="112750"/>
                  <a:pt x="737707" y="119782"/>
                  <a:pt x="749186" y="124701"/>
                </a:cubicBezTo>
                <a:cubicBezTo>
                  <a:pt x="762312" y="130327"/>
                  <a:pt x="776523" y="133855"/>
                  <a:pt x="790750" y="135092"/>
                </a:cubicBezTo>
                <a:cubicBezTo>
                  <a:pt x="856402" y="140801"/>
                  <a:pt x="922368" y="142019"/>
                  <a:pt x="988177" y="145483"/>
                </a:cubicBezTo>
                <a:cubicBezTo>
                  <a:pt x="998568" y="155874"/>
                  <a:pt x="1011199" y="164429"/>
                  <a:pt x="1019350" y="176656"/>
                </a:cubicBezTo>
                <a:cubicBezTo>
                  <a:pt x="1025426" y="185769"/>
                  <a:pt x="1021326" y="200817"/>
                  <a:pt x="1029740" y="207829"/>
                </a:cubicBezTo>
                <a:cubicBezTo>
                  <a:pt x="1044069" y="219770"/>
                  <a:pt x="1064000" y="222712"/>
                  <a:pt x="1081695" y="228610"/>
                </a:cubicBezTo>
                <a:cubicBezTo>
                  <a:pt x="1126692" y="243609"/>
                  <a:pt x="1168353" y="244011"/>
                  <a:pt x="1216777" y="249392"/>
                </a:cubicBezTo>
                <a:cubicBezTo>
                  <a:pt x="1213313" y="263247"/>
                  <a:pt x="1215307" y="279804"/>
                  <a:pt x="1206386" y="290956"/>
                </a:cubicBezTo>
                <a:cubicBezTo>
                  <a:pt x="1199544" y="299509"/>
                  <a:pt x="1185010" y="296449"/>
                  <a:pt x="1175213" y="301347"/>
                </a:cubicBezTo>
                <a:cubicBezTo>
                  <a:pt x="1164043" y="306932"/>
                  <a:pt x="1153634" y="314134"/>
                  <a:pt x="1144040" y="322129"/>
                </a:cubicBezTo>
                <a:cubicBezTo>
                  <a:pt x="1114038" y="347130"/>
                  <a:pt x="1112520" y="353823"/>
                  <a:pt x="1092086" y="384474"/>
                </a:cubicBezTo>
                <a:cubicBezTo>
                  <a:pt x="1095550" y="405256"/>
                  <a:pt x="1093055" y="427975"/>
                  <a:pt x="1102477" y="446819"/>
                </a:cubicBezTo>
                <a:cubicBezTo>
                  <a:pt x="1108062" y="457989"/>
                  <a:pt x="1125849" y="457849"/>
                  <a:pt x="1133650" y="467601"/>
                </a:cubicBezTo>
                <a:cubicBezTo>
                  <a:pt x="1140492" y="476154"/>
                  <a:pt x="1140577" y="488383"/>
                  <a:pt x="1144040" y="498774"/>
                </a:cubicBezTo>
                <a:cubicBezTo>
                  <a:pt x="1074767" y="502238"/>
                  <a:pt x="1004999" y="500194"/>
                  <a:pt x="936222" y="509165"/>
                </a:cubicBezTo>
                <a:cubicBezTo>
                  <a:pt x="923839" y="510780"/>
                  <a:pt x="916528" y="525028"/>
                  <a:pt x="905050" y="529947"/>
                </a:cubicBezTo>
                <a:cubicBezTo>
                  <a:pt x="891924" y="535573"/>
                  <a:pt x="877341" y="536874"/>
                  <a:pt x="863486" y="540338"/>
                </a:cubicBezTo>
                <a:cubicBezTo>
                  <a:pt x="814995" y="536874"/>
                  <a:pt x="766295" y="535627"/>
                  <a:pt x="718013" y="529947"/>
                </a:cubicBezTo>
                <a:cubicBezTo>
                  <a:pt x="677777" y="525213"/>
                  <a:pt x="692779" y="514679"/>
                  <a:pt x="655668" y="498774"/>
                </a:cubicBezTo>
                <a:cubicBezTo>
                  <a:pt x="642542" y="493148"/>
                  <a:pt x="628210" y="490610"/>
                  <a:pt x="614104" y="488383"/>
                </a:cubicBezTo>
                <a:cubicBezTo>
                  <a:pt x="562331" y="480208"/>
                  <a:pt x="510195" y="474528"/>
                  <a:pt x="458240" y="467601"/>
                </a:cubicBezTo>
                <a:cubicBezTo>
                  <a:pt x="326872" y="423810"/>
                  <a:pt x="536915" y="496864"/>
                  <a:pt x="395895" y="436429"/>
                </a:cubicBezTo>
                <a:cubicBezTo>
                  <a:pt x="367624" y="424313"/>
                  <a:pt x="289536" y="417939"/>
                  <a:pt x="271204" y="415647"/>
                </a:cubicBezTo>
                <a:cubicBezTo>
                  <a:pt x="257349" y="408720"/>
                  <a:pt x="244022" y="400618"/>
                  <a:pt x="229640" y="394865"/>
                </a:cubicBezTo>
                <a:cubicBezTo>
                  <a:pt x="209301" y="386729"/>
                  <a:pt x="188077" y="381010"/>
                  <a:pt x="167295" y="374083"/>
                </a:cubicBezTo>
                <a:cubicBezTo>
                  <a:pt x="156904" y="370619"/>
                  <a:pt x="146748" y="366349"/>
                  <a:pt x="136122" y="363692"/>
                </a:cubicBezTo>
                <a:cubicBezTo>
                  <a:pt x="122268" y="360228"/>
                  <a:pt x="108290" y="357224"/>
                  <a:pt x="94559" y="353301"/>
                </a:cubicBezTo>
                <a:cubicBezTo>
                  <a:pt x="20008" y="332000"/>
                  <a:pt x="117055" y="353644"/>
                  <a:pt x="11431" y="332519"/>
                </a:cubicBezTo>
                <a:cubicBezTo>
                  <a:pt x="7967" y="318665"/>
                  <a:pt x="-3476" y="304504"/>
                  <a:pt x="1040" y="290956"/>
                </a:cubicBezTo>
                <a:cubicBezTo>
                  <a:pt x="4989" y="279108"/>
                  <a:pt x="21043" y="275759"/>
                  <a:pt x="32213" y="270174"/>
                </a:cubicBezTo>
                <a:cubicBezTo>
                  <a:pt x="42010" y="265276"/>
                  <a:pt x="53589" y="264681"/>
                  <a:pt x="63386" y="259783"/>
                </a:cubicBezTo>
                <a:cubicBezTo>
                  <a:pt x="143961" y="219495"/>
                  <a:pt x="47377" y="254729"/>
                  <a:pt x="125731" y="228610"/>
                </a:cubicBezTo>
                <a:cubicBezTo>
                  <a:pt x="132658" y="218219"/>
                  <a:pt x="135923" y="204057"/>
                  <a:pt x="146513" y="197438"/>
                </a:cubicBezTo>
                <a:cubicBezTo>
                  <a:pt x="188900" y="170947"/>
                  <a:pt x="271250" y="170417"/>
                  <a:pt x="312768" y="166265"/>
                </a:cubicBezTo>
                <a:cubicBezTo>
                  <a:pt x="326622" y="162801"/>
                  <a:pt x="340161" y="157645"/>
                  <a:pt x="354331" y="155874"/>
                </a:cubicBezTo>
                <a:cubicBezTo>
                  <a:pt x="395717" y="150701"/>
                  <a:pt x="438836" y="156646"/>
                  <a:pt x="479022" y="145483"/>
                </a:cubicBezTo>
                <a:cubicBezTo>
                  <a:pt x="503088" y="138798"/>
                  <a:pt x="517673" y="111817"/>
                  <a:pt x="541368" y="103919"/>
                </a:cubicBezTo>
                <a:cubicBezTo>
                  <a:pt x="589295" y="87944"/>
                  <a:pt x="561800" y="95677"/>
                  <a:pt x="624495" y="83138"/>
                </a:cubicBezTo>
                <a:cubicBezTo>
                  <a:pt x="638350" y="69283"/>
                  <a:pt x="649047" y="51295"/>
                  <a:pt x="666059" y="41574"/>
                </a:cubicBezTo>
                <a:cubicBezTo>
                  <a:pt x="720738" y="10328"/>
                  <a:pt x="830081" y="-15018"/>
                  <a:pt x="728404" y="10401"/>
                </a:cubicBezTo>
                <a:cubicBezTo>
                  <a:pt x="704905" y="45650"/>
                  <a:pt x="678182" y="36379"/>
                  <a:pt x="676450" y="5196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654513">
            <a:off x="1828620" y="2072113"/>
            <a:ext cx="2639602" cy="211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7845185" y="3886282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7305" y="3790162"/>
                <a:ext cx="96120" cy="1922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Freeform 17"/>
          <p:cNvSpPr/>
          <p:nvPr/>
        </p:nvSpPr>
        <p:spPr>
          <a:xfrm>
            <a:off x="7488779" y="3748970"/>
            <a:ext cx="454243" cy="698339"/>
          </a:xfrm>
          <a:custGeom>
            <a:avLst/>
            <a:gdLst>
              <a:gd name="connsiteX0" fmla="*/ 65412 w 454243"/>
              <a:gd name="connsiteY0" fmla="*/ 12539 h 698339"/>
              <a:gd name="connsiteX1" fmla="*/ 138148 w 454243"/>
              <a:gd name="connsiteY1" fmla="*/ 22930 h 698339"/>
              <a:gd name="connsiteX2" fmla="*/ 200494 w 454243"/>
              <a:gd name="connsiteY2" fmla="*/ 43712 h 698339"/>
              <a:gd name="connsiteX3" fmla="*/ 294012 w 454243"/>
              <a:gd name="connsiteY3" fmla="*/ 54103 h 698339"/>
              <a:gd name="connsiteX4" fmla="*/ 325185 w 454243"/>
              <a:gd name="connsiteY4" fmla="*/ 64494 h 698339"/>
              <a:gd name="connsiteX5" fmla="*/ 345966 w 454243"/>
              <a:gd name="connsiteY5" fmla="*/ 106057 h 698339"/>
              <a:gd name="connsiteX6" fmla="*/ 366748 w 454243"/>
              <a:gd name="connsiteY6" fmla="*/ 137230 h 698339"/>
              <a:gd name="connsiteX7" fmla="*/ 377139 w 454243"/>
              <a:gd name="connsiteY7" fmla="*/ 178794 h 698339"/>
              <a:gd name="connsiteX8" fmla="*/ 387530 w 454243"/>
              <a:gd name="connsiteY8" fmla="*/ 209966 h 698339"/>
              <a:gd name="connsiteX9" fmla="*/ 397921 w 454243"/>
              <a:gd name="connsiteY9" fmla="*/ 272312 h 698339"/>
              <a:gd name="connsiteX10" fmla="*/ 408312 w 454243"/>
              <a:gd name="connsiteY10" fmla="*/ 303485 h 698339"/>
              <a:gd name="connsiteX11" fmla="*/ 429094 w 454243"/>
              <a:gd name="connsiteY11" fmla="*/ 376221 h 698339"/>
              <a:gd name="connsiteX12" fmla="*/ 439485 w 454243"/>
              <a:gd name="connsiteY12" fmla="*/ 511303 h 698339"/>
              <a:gd name="connsiteX13" fmla="*/ 439485 w 454243"/>
              <a:gd name="connsiteY13" fmla="*/ 594430 h 698339"/>
              <a:gd name="connsiteX14" fmla="*/ 408312 w 454243"/>
              <a:gd name="connsiteY14" fmla="*/ 604821 h 698339"/>
              <a:gd name="connsiteX15" fmla="*/ 325185 w 454243"/>
              <a:gd name="connsiteY15" fmla="*/ 677557 h 698339"/>
              <a:gd name="connsiteX16" fmla="*/ 262839 w 454243"/>
              <a:gd name="connsiteY16" fmla="*/ 698339 h 698339"/>
              <a:gd name="connsiteX17" fmla="*/ 242057 w 454243"/>
              <a:gd name="connsiteY17" fmla="*/ 625603 h 698339"/>
              <a:gd name="connsiteX18" fmla="*/ 262839 w 454243"/>
              <a:gd name="connsiteY18" fmla="*/ 563257 h 698339"/>
              <a:gd name="connsiteX19" fmla="*/ 252448 w 454243"/>
              <a:gd name="connsiteY19" fmla="*/ 532085 h 698339"/>
              <a:gd name="connsiteX20" fmla="*/ 231666 w 454243"/>
              <a:gd name="connsiteY20" fmla="*/ 500912 h 698339"/>
              <a:gd name="connsiteX21" fmla="*/ 221276 w 454243"/>
              <a:gd name="connsiteY21" fmla="*/ 448957 h 698339"/>
              <a:gd name="connsiteX22" fmla="*/ 169321 w 454243"/>
              <a:gd name="connsiteY22" fmla="*/ 386612 h 698339"/>
              <a:gd name="connsiteX23" fmla="*/ 138148 w 454243"/>
              <a:gd name="connsiteY23" fmla="*/ 313875 h 698339"/>
              <a:gd name="connsiteX24" fmla="*/ 127757 w 454243"/>
              <a:gd name="connsiteY24" fmla="*/ 282703 h 698339"/>
              <a:gd name="connsiteX25" fmla="*/ 96585 w 454243"/>
              <a:gd name="connsiteY25" fmla="*/ 251530 h 698339"/>
              <a:gd name="connsiteX26" fmla="*/ 55021 w 454243"/>
              <a:gd name="connsiteY26" fmla="*/ 168403 h 698339"/>
              <a:gd name="connsiteX27" fmla="*/ 34239 w 454243"/>
              <a:gd name="connsiteY27" fmla="*/ 137230 h 698339"/>
              <a:gd name="connsiteX28" fmla="*/ 23848 w 454243"/>
              <a:gd name="connsiteY28" fmla="*/ 95666 h 698339"/>
              <a:gd name="connsiteX29" fmla="*/ 13457 w 454243"/>
              <a:gd name="connsiteY29" fmla="*/ 33321 h 698339"/>
              <a:gd name="connsiteX30" fmla="*/ 3066 w 454243"/>
              <a:gd name="connsiteY30" fmla="*/ 2148 h 698339"/>
              <a:gd name="connsiteX31" fmla="*/ 65412 w 454243"/>
              <a:gd name="connsiteY31" fmla="*/ 12539 h 698339"/>
              <a:gd name="connsiteX32" fmla="*/ 65412 w 454243"/>
              <a:gd name="connsiteY32" fmla="*/ 12539 h 69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4243" h="698339">
                <a:moveTo>
                  <a:pt x="65412" y="12539"/>
                </a:moveTo>
                <a:cubicBezTo>
                  <a:pt x="77535" y="14271"/>
                  <a:pt x="114284" y="17423"/>
                  <a:pt x="138148" y="22930"/>
                </a:cubicBezTo>
                <a:cubicBezTo>
                  <a:pt x="159493" y="27856"/>
                  <a:pt x="178722" y="41293"/>
                  <a:pt x="200494" y="43712"/>
                </a:cubicBezTo>
                <a:lnTo>
                  <a:pt x="294012" y="54103"/>
                </a:lnTo>
                <a:cubicBezTo>
                  <a:pt x="304403" y="57567"/>
                  <a:pt x="317440" y="56749"/>
                  <a:pt x="325185" y="64494"/>
                </a:cubicBezTo>
                <a:cubicBezTo>
                  <a:pt x="336138" y="75447"/>
                  <a:pt x="338281" y="92608"/>
                  <a:pt x="345966" y="106057"/>
                </a:cubicBezTo>
                <a:cubicBezTo>
                  <a:pt x="352162" y="116900"/>
                  <a:pt x="359821" y="126839"/>
                  <a:pt x="366748" y="137230"/>
                </a:cubicBezTo>
                <a:cubicBezTo>
                  <a:pt x="370212" y="151085"/>
                  <a:pt x="373216" y="165062"/>
                  <a:pt x="377139" y="178794"/>
                </a:cubicBezTo>
                <a:cubicBezTo>
                  <a:pt x="380148" y="189325"/>
                  <a:pt x="385154" y="199274"/>
                  <a:pt x="387530" y="209966"/>
                </a:cubicBezTo>
                <a:cubicBezTo>
                  <a:pt x="392100" y="230533"/>
                  <a:pt x="393351" y="251745"/>
                  <a:pt x="397921" y="272312"/>
                </a:cubicBezTo>
                <a:cubicBezTo>
                  <a:pt x="400297" y="283004"/>
                  <a:pt x="405303" y="292953"/>
                  <a:pt x="408312" y="303485"/>
                </a:cubicBezTo>
                <a:cubicBezTo>
                  <a:pt x="434407" y="394817"/>
                  <a:pt x="404180" y="301478"/>
                  <a:pt x="429094" y="376221"/>
                </a:cubicBezTo>
                <a:cubicBezTo>
                  <a:pt x="432558" y="421248"/>
                  <a:pt x="433883" y="466491"/>
                  <a:pt x="439485" y="511303"/>
                </a:cubicBezTo>
                <a:cubicBezTo>
                  <a:pt x="444188" y="548924"/>
                  <a:pt x="470203" y="548354"/>
                  <a:pt x="439485" y="594430"/>
                </a:cubicBezTo>
                <a:cubicBezTo>
                  <a:pt x="433409" y="603544"/>
                  <a:pt x="418703" y="601357"/>
                  <a:pt x="408312" y="604821"/>
                </a:cubicBezTo>
                <a:cubicBezTo>
                  <a:pt x="384066" y="641189"/>
                  <a:pt x="377140" y="660239"/>
                  <a:pt x="325185" y="677557"/>
                </a:cubicBezTo>
                <a:lnTo>
                  <a:pt x="262839" y="698339"/>
                </a:lnTo>
                <a:cubicBezTo>
                  <a:pt x="219765" y="669623"/>
                  <a:pt x="225266" y="687169"/>
                  <a:pt x="242057" y="625603"/>
                </a:cubicBezTo>
                <a:cubicBezTo>
                  <a:pt x="247821" y="604469"/>
                  <a:pt x="262839" y="563257"/>
                  <a:pt x="262839" y="563257"/>
                </a:cubicBezTo>
                <a:cubicBezTo>
                  <a:pt x="259375" y="552866"/>
                  <a:pt x="257346" y="541881"/>
                  <a:pt x="252448" y="532085"/>
                </a:cubicBezTo>
                <a:cubicBezTo>
                  <a:pt x="246863" y="520915"/>
                  <a:pt x="236051" y="512605"/>
                  <a:pt x="231666" y="500912"/>
                </a:cubicBezTo>
                <a:cubicBezTo>
                  <a:pt x="225465" y="484375"/>
                  <a:pt x="227477" y="465494"/>
                  <a:pt x="221276" y="448957"/>
                </a:cubicBezTo>
                <a:cubicBezTo>
                  <a:pt x="212597" y="425813"/>
                  <a:pt x="185490" y="402781"/>
                  <a:pt x="169321" y="386612"/>
                </a:cubicBezTo>
                <a:cubicBezTo>
                  <a:pt x="144954" y="313510"/>
                  <a:pt x="176667" y="403751"/>
                  <a:pt x="138148" y="313875"/>
                </a:cubicBezTo>
                <a:cubicBezTo>
                  <a:pt x="133833" y="303808"/>
                  <a:pt x="133832" y="291816"/>
                  <a:pt x="127757" y="282703"/>
                </a:cubicBezTo>
                <a:cubicBezTo>
                  <a:pt x="119606" y="270476"/>
                  <a:pt x="104474" y="263928"/>
                  <a:pt x="96585" y="251530"/>
                </a:cubicBezTo>
                <a:cubicBezTo>
                  <a:pt x="79953" y="225394"/>
                  <a:pt x="72205" y="194180"/>
                  <a:pt x="55021" y="168403"/>
                </a:cubicBezTo>
                <a:lnTo>
                  <a:pt x="34239" y="137230"/>
                </a:lnTo>
                <a:cubicBezTo>
                  <a:pt x="30775" y="123375"/>
                  <a:pt x="26649" y="109670"/>
                  <a:pt x="23848" y="95666"/>
                </a:cubicBezTo>
                <a:cubicBezTo>
                  <a:pt x="19716" y="75007"/>
                  <a:pt x="18027" y="53888"/>
                  <a:pt x="13457" y="33321"/>
                </a:cubicBezTo>
                <a:cubicBezTo>
                  <a:pt x="11081" y="22629"/>
                  <a:pt x="-7104" y="6216"/>
                  <a:pt x="3066" y="2148"/>
                </a:cubicBezTo>
                <a:cubicBezTo>
                  <a:pt x="22628" y="-5677"/>
                  <a:pt x="44472" y="10212"/>
                  <a:pt x="65412" y="12539"/>
                </a:cubicBezTo>
                <a:lnTo>
                  <a:pt x="65412" y="1253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59428" y="1478017"/>
            <a:ext cx="35829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 smtClean="0"/>
              <a:t>Tỉnh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Nghệ</a:t>
            </a:r>
            <a:r>
              <a:rPr lang="en-US" altLang="en-US" sz="2000" dirty="0" smtClean="0"/>
              <a:t> An</a:t>
            </a:r>
            <a:endParaRPr lang="en-US" altLang="en-US" sz="2000" dirty="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421582" y="4327532"/>
            <a:ext cx="2337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 smtClean="0"/>
              <a:t>Huyện</a:t>
            </a:r>
            <a:r>
              <a:rPr lang="en-US" altLang="en-US" sz="2000" dirty="0" smtClean="0"/>
              <a:t> Nam </a:t>
            </a:r>
            <a:r>
              <a:rPr lang="en-US" altLang="en-US" sz="2000" dirty="0" err="1" smtClean="0"/>
              <a:t>Đàn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761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8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817918" y="3733800"/>
            <a:ext cx="38115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Trù</a:t>
            </a:r>
            <a:r>
              <a:rPr lang="en-US" altLang="en-US" sz="2000" dirty="0"/>
              <a:t> - </a:t>
            </a:r>
            <a:r>
              <a:rPr lang="en-US" altLang="en-US" sz="2000" dirty="0" err="1"/>
              <a:t>Quê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ngoại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4800" y="3733799"/>
            <a:ext cx="3582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/>
              <a:t>Làng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Sen-Quê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nội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endParaRPr lang="en-US" altLang="en-US" sz="2000" dirty="0"/>
          </a:p>
        </p:txBody>
      </p:sp>
      <p:pic>
        <p:nvPicPr>
          <p:cNvPr id="17" name="Picture 2" descr="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11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6" y="0"/>
            <a:ext cx="4329112" cy="3733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781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2" descr="THÂN SINH CỦA NGUYỄN TẤT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37" y="0"/>
            <a:ext cx="5484524" cy="313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066800" y="3176279"/>
            <a:ext cx="3113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 err="1"/>
              <a:t>Thân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Sắc</a:t>
            </a:r>
            <a:r>
              <a:rPr lang="en-US" altLang="en-US" sz="2000" dirty="0"/>
              <a:t> ( 1863-1929 )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724400" y="3176279"/>
            <a:ext cx="3200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 err="1"/>
              <a:t>Thân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mẫu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Thị</a:t>
            </a:r>
            <a:r>
              <a:rPr lang="en-US" altLang="en-US" sz="2000" dirty="0"/>
              <a:t> Loan ( 1868-1900 )</a:t>
            </a:r>
          </a:p>
        </p:txBody>
      </p:sp>
    </p:spTree>
    <p:extLst>
      <p:ext uri="{BB962C8B-B14F-4D97-AF65-F5344CB8AC3E}">
        <p14:creationId xmlns:p14="http://schemas.microsoft.com/office/powerpoint/2010/main" val="631471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  <p:bldP spid="17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3731568" y="516366"/>
            <a:ext cx="5692131" cy="3603813"/>
            <a:chOff x="776" y="2448"/>
            <a:chExt cx="2160" cy="164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448"/>
              <a:ext cx="1124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76" y="3936"/>
              <a:ext cx="21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                 </a:t>
              </a:r>
              <a:r>
                <a:rPr lang="en-US" altLang="en-US" sz="2400" dirty="0" err="1">
                  <a:latin typeface="Times New Roman" pitchFamily="18" charset="0"/>
                </a:rPr>
                <a:t>Bà</a:t>
              </a:r>
              <a:r>
                <a:rPr lang="en-US" altLang="en-US" sz="2400" dirty="0">
                  <a:latin typeface="Times New Roman" pitchFamily="18" charset="0"/>
                </a:rPr>
                <a:t>: </a:t>
              </a:r>
              <a:r>
                <a:rPr lang="en-US" altLang="en-US" sz="2400" dirty="0" err="1">
                  <a:latin typeface="Times New Roman" pitchFamily="18" charset="0"/>
                </a:rPr>
                <a:t>Nguyễn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Thị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Thanh</a:t>
              </a:r>
              <a:endParaRPr lang="en-US" altLang="en-US" sz="2400" dirty="0">
                <a:latin typeface="Times New Roman" pitchFamily="18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-411854" y="516366"/>
            <a:ext cx="5950041" cy="3603813"/>
            <a:chOff x="2891" y="2448"/>
            <a:chExt cx="2352" cy="1649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48"/>
              <a:ext cx="1101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891" y="3936"/>
              <a:ext cx="235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                  </a:t>
              </a:r>
              <a:r>
                <a:rPr lang="en-US" altLang="en-US" sz="2400" dirty="0" err="1">
                  <a:latin typeface="Times New Roman" pitchFamily="18" charset="0"/>
                </a:rPr>
                <a:t>Ông</a:t>
              </a:r>
              <a:r>
                <a:rPr lang="en-US" altLang="en-US" sz="2400" dirty="0">
                  <a:latin typeface="Times New Roman" pitchFamily="18" charset="0"/>
                </a:rPr>
                <a:t>: </a:t>
              </a:r>
              <a:r>
                <a:rPr lang="en-US" altLang="en-US" sz="2400" dirty="0" err="1">
                  <a:latin typeface="Times New Roman" pitchFamily="18" charset="0"/>
                </a:rPr>
                <a:t>Nguyễn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Sinh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Khiêm</a:t>
              </a:r>
              <a:endParaRPr lang="en-US" altLang="en-US" sz="2400" dirty="0">
                <a:latin typeface="Times New Roman" pitchFamily="18" charset="0"/>
              </a:endParaRPr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803670" y="-41867"/>
            <a:ext cx="1683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Anh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trai</a:t>
            </a:r>
            <a:endParaRPr lang="vi-VN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538188" y="-6854"/>
            <a:ext cx="1683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Chị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gái</a:t>
            </a:r>
            <a:endParaRPr lang="vi-VN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96375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805420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2.MỤC ĐÍCH RA NƯỚC NGOÀI </a:t>
            </a:r>
          </a:p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val="18488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1500"/>
            <a:ext cx="17081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hape 117"/>
          <p:cNvSpPr txBox="1">
            <a:spLocks/>
          </p:cNvSpPr>
          <p:nvPr/>
        </p:nvSpPr>
        <p:spPr bwMode="auto">
          <a:xfrm>
            <a:off x="990600" y="1841500"/>
            <a:ext cx="502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6379-0CC4-4FFD-9E1C-621B5907FE0C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10" y="342510"/>
            <a:ext cx="3983861" cy="435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715"/>
            <a:ext cx="5579918" cy="36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Book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9" y="-292141"/>
            <a:ext cx="2334712" cy="13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3108" y="490559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SGK/Tr14</a:t>
            </a:r>
            <a:endParaRPr lang="vi-VN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6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an Boi Chau (1867-194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" y="306200"/>
            <a:ext cx="1741487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7" descr="Tập tin:Phan Dinh Ph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55" y="260956"/>
            <a:ext cx="19732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1" descr="10_chan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05" y="296675"/>
            <a:ext cx="1909763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Phan Chau Trinh (1872-192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55" y="288341"/>
            <a:ext cx="1927225" cy="22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-55595" y="2570769"/>
            <a:ext cx="1706563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217954" y="2585056"/>
            <a:ext cx="1993900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Đình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Phùng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019267" y="2595771"/>
            <a:ext cx="1922462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Trinh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691279" y="2587437"/>
            <a:ext cx="1960563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Hoàng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Thám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1650968" y="3731811"/>
            <a:ext cx="1902723" cy="41177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>
            <a:off x="5214903" y="3825687"/>
            <a:ext cx="1685925" cy="43457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3289267" y="3825688"/>
            <a:ext cx="412750" cy="25181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H="1">
            <a:off x="5029199" y="3812591"/>
            <a:ext cx="666718" cy="26491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3058286" y="4010309"/>
            <a:ext cx="2530475" cy="45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THẤT BẠI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4517992" y="2904144"/>
            <a:ext cx="1676400" cy="8276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Phong trào</a:t>
            </a:r>
          </a:p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Cần Vương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58730" y="2904144"/>
            <a:ext cx="1350963" cy="1196998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Du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6900829" y="2904144"/>
            <a:ext cx="1543050" cy="1196998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Khởi nghĩa Yên Thế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2293905" y="2904144"/>
            <a:ext cx="1528763" cy="8276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Phong trào Duy Tân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9876" y="0"/>
            <a:ext cx="892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nhân vật yêu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trong giai đoạn cuối TK XIX và đầu TK XX</a:t>
            </a:r>
            <a:endParaRPr lang="vi-VN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57200" y="-31173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FF3300"/>
                </a:solidFill>
              </a:rPr>
              <a:t>Nguyễn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Tất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Thành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không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tán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thành</a:t>
            </a:r>
            <a:r>
              <a:rPr lang="en-US" altLang="en-US" sz="2400" dirty="0">
                <a:solidFill>
                  <a:srgbClr val="FF3300"/>
                </a:solidFill>
              </a:rPr>
              <a:t> con </a:t>
            </a:r>
            <a:r>
              <a:rPr lang="en-US" altLang="en-US" sz="2400" dirty="0" err="1">
                <a:solidFill>
                  <a:srgbClr val="FF3300"/>
                </a:solidFill>
              </a:rPr>
              <a:t>đường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cứu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nước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của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các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nhà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yêu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nước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tiền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bối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vì</a:t>
            </a:r>
            <a:r>
              <a:rPr lang="en-US" altLang="en-US" sz="2400" dirty="0">
                <a:solidFill>
                  <a:srgbClr val="FF3300"/>
                </a:solidFill>
              </a:rPr>
              <a:t>: </a:t>
            </a:r>
          </a:p>
          <a:p>
            <a:pPr algn="ctr" eaLnBrk="1" hangingPunct="1"/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208134" y="984589"/>
            <a:ext cx="7719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i="1" dirty="0" smtClean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Bội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Châu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muốn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dựa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Nhật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đánh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đuổi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giặc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điều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này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vô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hiểm</a:t>
            </a:r>
            <a:r>
              <a:rPr lang="en-US" altLang="en-US" sz="2000" dirty="0"/>
              <a:t>.</a:t>
            </a:r>
            <a:endParaRPr lang="en-US" altLang="en-US" sz="2000" b="0" dirty="0">
              <a:latin typeface="VNI-Times" pitchFamily="2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641334" y="1998810"/>
            <a:ext cx="68535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 err="1" smtClean="0"/>
              <a:t>Cụ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Chu Trinh </a:t>
            </a:r>
            <a:r>
              <a:rPr lang="en-US" altLang="en-US" sz="2000" dirty="0" err="1"/>
              <a:t>yêu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cầu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người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ta </a:t>
            </a:r>
            <a:r>
              <a:rPr lang="en-US" altLang="en-US" sz="2000" dirty="0" err="1"/>
              <a:t>giàu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văn</a:t>
            </a:r>
            <a:r>
              <a:rPr lang="en-US" altLang="en-US" sz="2000" dirty="0"/>
              <a:t> minh, </a:t>
            </a:r>
            <a:r>
              <a:rPr lang="en-US" altLang="en-US" sz="2000" dirty="0" err="1"/>
              <a:t>đó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điều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không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hiện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được</a:t>
            </a:r>
            <a:r>
              <a:rPr lang="en-US" altLang="en-US" sz="2000" dirty="0"/>
              <a:t>.</a:t>
            </a:r>
          </a:p>
          <a:p>
            <a:pPr algn="just" eaLnBrk="1" hangingPunct="1"/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124634" y="3252763"/>
            <a:ext cx="63702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 smtClean="0"/>
              <a:t> 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Thám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vì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chức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tranh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lẻ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loi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nên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phong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trào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cũng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bị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bại</a:t>
            </a:r>
            <a:r>
              <a:rPr lang="en-US" altLang="en-US" sz="2000" dirty="0"/>
              <a:t>.</a:t>
            </a:r>
            <a:endParaRPr lang="en-US" altLang="en-US" sz="2000" b="0" dirty="0"/>
          </a:p>
        </p:txBody>
      </p:sp>
      <p:pic>
        <p:nvPicPr>
          <p:cNvPr id="24" name="Picture 3" descr="Phan Boi Chau (1867-194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8" y="896505"/>
            <a:ext cx="761443" cy="74951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Phan Chau Trinh (1872-192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98810"/>
            <a:ext cx="750935" cy="74991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Tập tin:Phan Dinh Phu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2" y="3181961"/>
            <a:ext cx="852609" cy="86953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1" descr="10_chan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76" y="3252763"/>
            <a:ext cx="806653" cy="79873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90936" y="1411435"/>
            <a:ext cx="8569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657" rIns="91314" bIns="45657"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000" b="0">
                <a:solidFill>
                  <a:srgbClr val="3333FF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endParaRPr lang="en-US" altLang="en-US" sz="2000">
              <a:solidFill>
                <a:srgbClr val="0D0D0D"/>
              </a:solidFill>
              <a:latin typeface="VNI-Times" pitchFamily="2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4736" y="420835"/>
            <a:ext cx="381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Sớm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thấu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hiểu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tình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cảnh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đất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nỗi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thống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khổ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của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dân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mất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02036" y="2999103"/>
            <a:ext cx="3670300" cy="9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thương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dân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có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ý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chí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đánh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đuổi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giặc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Pháp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14736" y="1601935"/>
            <a:ext cx="381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Khâm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phục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lòng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nhưng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không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tán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thành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con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đường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cứu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của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nhà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tiền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bối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 bwMode="auto">
          <a:xfrm>
            <a:off x="4065998" y="259471"/>
            <a:ext cx="609600" cy="4199930"/>
          </a:xfrm>
          <a:prstGeom prst="rightBrace">
            <a:avLst>
              <a:gd name="adj1" fmla="val 6979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z="2000" b="0"/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4845461" y="1601934"/>
            <a:ext cx="4298539" cy="1905000"/>
          </a:xfrm>
          <a:prstGeom prst="rightArrow">
            <a:avLst>
              <a:gd name="adj1" fmla="val 50000"/>
              <a:gd name="adj2" fmla="val 8597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2000" b="0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4845461" y="2226014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Ra </a:t>
            </a:r>
            <a:r>
              <a:rPr lang="en-US" altLang="en-US" sz="2000" dirty="0" err="1">
                <a:solidFill>
                  <a:srgbClr val="FF0000"/>
                </a:solidFill>
              </a:rPr>
              <a:t>đi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tìm</a:t>
            </a:r>
            <a:r>
              <a:rPr lang="en-US" altLang="en-US" sz="2000" dirty="0">
                <a:solidFill>
                  <a:srgbClr val="FF0000"/>
                </a:solidFill>
              </a:rPr>
              <a:t> con </a:t>
            </a:r>
            <a:r>
              <a:rPr lang="en-US" altLang="en-US" sz="2000" dirty="0" err="1">
                <a:solidFill>
                  <a:srgbClr val="FF0000"/>
                </a:solidFill>
              </a:rPr>
              <a:t>đường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mới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thể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  <a:r>
              <a:rPr lang="en-US" altLang="en-US" sz="2000" dirty="0" err="1">
                <a:solidFill>
                  <a:srgbClr val="FF0000"/>
                </a:solidFill>
              </a:rPr>
              <a:t>cứu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</a:rPr>
              <a:t>cứu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dân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08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680393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Ý CHÍ QUYẾT TÂM </a:t>
            </a:r>
          </a:p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ĐI TÌM ĐƯỜNG CỨU NƯỚC</a:t>
            </a:r>
          </a:p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val="39183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6D2BB-C75B-4B0E-8EBB-2813A6C5508E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6" name="Picture 2" descr="ToMo] 5 Quyển Sách Thiết Thực Nên Đọc Nhiều Lần Để Cuộc Sống Tốt Đẹp Hơn -  YBOX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" y="0"/>
            <a:ext cx="1963883" cy="13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61525" y="190234"/>
            <a:ext cx="65666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400" dirty="0" err="1"/>
              <a:t>Đọc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đoạn</a:t>
            </a:r>
            <a:r>
              <a:rPr lang="en-US" altLang="en-US" sz="2400" dirty="0"/>
              <a:t>: </a:t>
            </a:r>
            <a:r>
              <a:rPr lang="en-US" altLang="en-US" sz="2400" dirty="0" smtClean="0">
                <a:solidFill>
                  <a:srgbClr val="0000CC"/>
                </a:solidFill>
              </a:rPr>
              <a:t>"</a:t>
            </a:r>
            <a:r>
              <a:rPr lang="en-US" altLang="en-US" sz="2400" dirty="0" err="1">
                <a:solidFill>
                  <a:srgbClr val="0000CC"/>
                </a:solidFill>
              </a:rPr>
              <a:t>Đầu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thế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kỉ</a:t>
            </a:r>
            <a:r>
              <a:rPr lang="en-US" altLang="en-US" sz="2400" dirty="0">
                <a:solidFill>
                  <a:srgbClr val="0000CC"/>
                </a:solidFill>
              </a:rPr>
              <a:t> XX, ....... </a:t>
            </a:r>
            <a:r>
              <a:rPr lang="en-US" altLang="en-US" sz="2400" dirty="0" err="1">
                <a:solidFill>
                  <a:srgbClr val="0000CC"/>
                </a:solidFill>
              </a:rPr>
              <a:t>trở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về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Tổ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quốc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thân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yêu</a:t>
            </a:r>
            <a:r>
              <a:rPr lang="en-US" altLang="en-US" sz="2400" dirty="0">
                <a:solidFill>
                  <a:srgbClr val="0000CC"/>
                </a:solidFill>
              </a:rPr>
              <a:t>.", </a:t>
            </a:r>
            <a:r>
              <a:rPr lang="en-US" altLang="en-US" sz="2400" dirty="0" err="1">
                <a:solidFill>
                  <a:srgbClr val="0000CC"/>
                </a:solidFill>
              </a:rPr>
              <a:t>trả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lời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câu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hỏi</a:t>
            </a:r>
            <a:r>
              <a:rPr lang="en-US" altLang="en-US" sz="2400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0074" y="1486253"/>
            <a:ext cx="7878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b="0" dirty="0">
                <a:solidFill>
                  <a:srgbClr val="FF66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altLang="en-US" sz="2000" dirty="0" smtClean="0">
                <a:solidFill>
                  <a:srgbClr val="FF66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Nguyễn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Tất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Thành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lường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trước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khăn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ngoài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3863" y="2293187"/>
            <a:ext cx="8474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457200"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 smtClean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định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hướng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giải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khăn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sao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3005" y="2884611"/>
            <a:ext cx="8072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b="0" dirty="0">
                <a:sym typeface="Wingdings 2" pitchFamily="18" charset="2"/>
              </a:rPr>
              <a:t>  </a:t>
            </a:r>
            <a:r>
              <a:rPr lang="en-US" altLang="en-US" sz="2000" dirty="0" smtClean="0"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điều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cho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thấy</a:t>
            </a:r>
            <a:r>
              <a:rPr lang="en-US" altLang="en-US" sz="2000" dirty="0">
                <a:solidFill>
                  <a:srgbClr val="002060"/>
                </a:solidFill>
              </a:rPr>
              <a:t> ý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chí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tâm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đường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cứu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như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thế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Vì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sao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tâm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?</a:t>
            </a:r>
          </a:p>
        </p:txBody>
      </p:sp>
      <p:pic>
        <p:nvPicPr>
          <p:cNvPr id="13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" y="2293187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" y="2919412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" y="1456157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1" descr="未标题-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306532" y="83127"/>
            <a:ext cx="3782290" cy="1059872"/>
          </a:xfrm>
          <a:prstGeom prst="downArrowCallou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Những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khó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khăn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khi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dự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định</a:t>
            </a:r>
            <a:endParaRPr lang="en-US" sz="1800" b="1" dirty="0" smtClean="0">
              <a:solidFill>
                <a:srgbClr val="3333CC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ra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nước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ngoài</a:t>
            </a:r>
            <a:endParaRPr lang="vi-VN" sz="1800" b="1" dirty="0">
              <a:solidFill>
                <a:srgbClr val="3333CC"/>
              </a:solidFill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4978976" y="83127"/>
            <a:ext cx="3782290" cy="1059872"/>
          </a:xfrm>
          <a:prstGeom prst="downArrowCallou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Định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hướng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giải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quyết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</a:p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những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khó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khăn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đó</a:t>
            </a:r>
            <a:endParaRPr lang="vi-VN" sz="1800" b="1" dirty="0">
              <a:solidFill>
                <a:srgbClr val="3333C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6532" y="1506680"/>
            <a:ext cx="3709553" cy="675409"/>
          </a:xfrm>
          <a:prstGeom prst="roundRect">
            <a:avLst/>
          </a:prstGeom>
          <a:solidFill>
            <a:srgbClr val="2EF80C"/>
          </a:solidFill>
          <a:ln>
            <a:solidFill>
              <a:srgbClr val="2EF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Một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mình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là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rất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mạo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hiểm</a:t>
            </a:r>
            <a:r>
              <a:rPr lang="en-US" sz="1800" b="1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nhất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là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khi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đau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ốm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78976" y="1506679"/>
            <a:ext cx="3709553" cy="675409"/>
          </a:xfrm>
          <a:prstGeom prst="roundRect">
            <a:avLst/>
          </a:prstGeom>
          <a:solidFill>
            <a:srgbClr val="2EF80C"/>
          </a:solidFill>
          <a:ln>
            <a:solidFill>
              <a:srgbClr val="2EF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Rủ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anh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Tư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Lê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đi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cùng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532" y="2656608"/>
            <a:ext cx="3709553" cy="675409"/>
          </a:xfrm>
          <a:prstGeom prst="roundRect">
            <a:avLst/>
          </a:prstGeom>
          <a:solidFill>
            <a:srgbClr val="15DAEF"/>
          </a:solidFill>
          <a:ln>
            <a:solidFill>
              <a:srgbClr val="15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Không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có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tiền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78976" y="2642752"/>
            <a:ext cx="3709553" cy="675409"/>
          </a:xfrm>
          <a:prstGeom prst="roundRect">
            <a:avLst/>
          </a:prstGeom>
          <a:solidFill>
            <a:srgbClr val="15DAEF"/>
          </a:solidFill>
          <a:ln>
            <a:solidFill>
              <a:srgbClr val="15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Làm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bất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cứ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việc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gì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để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sống</a:t>
            </a:r>
            <a:endParaRPr lang="vi-VN" sz="1800" b="1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7" idx="3"/>
            <a:endCxn id="8" idx="1"/>
          </p:cNvCxnSpPr>
          <p:nvPr/>
        </p:nvCxnSpPr>
        <p:spPr>
          <a:xfrm flipV="1">
            <a:off x="4016085" y="1844384"/>
            <a:ext cx="9628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016086" y="2996043"/>
            <a:ext cx="9628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15635" y="3685308"/>
            <a:ext cx="80737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Những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điều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đó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cho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thấy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>
                <a:solidFill>
                  <a:srgbClr val="0000CC"/>
                </a:solidFill>
              </a:rPr>
              <a:t> ý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chí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quyết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tâm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cao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tìm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ra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con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đường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cứu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giải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phóng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dân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tộc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.</a:t>
            </a:r>
            <a:r>
              <a:rPr lang="en-US" altLang="en-US" sz="2000" dirty="0"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quyết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tâm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vì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lòng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yêu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yêu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đồng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bào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sâu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sắc</a:t>
            </a:r>
            <a:r>
              <a:rPr lang="en-US" altLang="en-US" sz="2000" dirty="0">
                <a:sym typeface="Wingdings 2" panose="050201020105070707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1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09471" y="37049"/>
            <a:ext cx="7848600" cy="1355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861871" y="-53667"/>
            <a:ext cx="769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/>
              <a:t>  </a:t>
            </a:r>
            <a:r>
              <a:rPr lang="en-US" altLang="en-US" sz="2800" dirty="0" err="1">
                <a:solidFill>
                  <a:schemeClr val="bg1"/>
                </a:solidFill>
              </a:rPr>
              <a:t>Nguyễn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Tất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Thành</a:t>
            </a:r>
            <a:r>
              <a:rPr lang="en-US" altLang="en-US" sz="2800" b="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ra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tìm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đường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cứu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nước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từ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đâu</a:t>
            </a:r>
            <a:r>
              <a:rPr lang="en-US" altLang="en-US" sz="2800" dirty="0">
                <a:solidFill>
                  <a:schemeClr val="bg1"/>
                </a:solidFill>
              </a:rPr>
              <a:t> ? </a:t>
            </a:r>
            <a:r>
              <a:rPr lang="en-US" altLang="en-US" sz="2800" dirty="0" err="1">
                <a:solidFill>
                  <a:schemeClr val="bg1"/>
                </a:solidFill>
              </a:rPr>
              <a:t>Trên</a:t>
            </a:r>
            <a:r>
              <a:rPr lang="en-US" altLang="en-US" sz="2800" dirty="0">
                <a:solidFill>
                  <a:schemeClr val="bg1"/>
                </a:solidFill>
              </a:rPr>
              <a:t> con </a:t>
            </a:r>
            <a:r>
              <a:rPr lang="en-US" altLang="en-US" sz="2800" dirty="0" err="1">
                <a:solidFill>
                  <a:schemeClr val="bg1"/>
                </a:solidFill>
              </a:rPr>
              <a:t>tàu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</a:rPr>
              <a:t> ? </a:t>
            </a:r>
            <a:r>
              <a:rPr lang="en-US" altLang="en-US" sz="2800" dirty="0" err="1">
                <a:solidFill>
                  <a:schemeClr val="bg1"/>
                </a:solidFill>
              </a:rPr>
              <a:t>Vào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ngày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tháng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năm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</a:rPr>
              <a:t>? </a:t>
            </a:r>
            <a:r>
              <a:rPr lang="en-US" altLang="en-US" sz="2800" dirty="0" err="1">
                <a:solidFill>
                  <a:schemeClr val="bg1"/>
                </a:solidFill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tên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0445" y="1939155"/>
            <a:ext cx="919677" cy="420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61871" y="1868212"/>
            <a:ext cx="8077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/>
              <a:t>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5-6-1911,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Nguyễn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Tất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gọi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Ba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đã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ra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tìm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cứu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nước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tại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bến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cảng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Rồng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Sài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Gòn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tàu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Đô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đốc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La-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sơ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Tờ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rê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-vin. </a:t>
            </a:r>
          </a:p>
        </p:txBody>
      </p:sp>
    </p:spTree>
    <p:extLst>
      <p:ext uri="{BB962C8B-B14F-4D97-AF65-F5344CB8AC3E}">
        <p14:creationId xmlns:p14="http://schemas.microsoft.com/office/powerpoint/2010/main" val="32893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bldLvl="0" autoUpdateAnimBg="0"/>
      <p:bldP spid="19" grpId="1" bldLvl="0" autoUpdateAnimBg="0"/>
      <p:bldP spid="19" grpId="2" bldLvl="0" autoUpdateAnimBg="0"/>
      <p:bldP spid="19" grpId="3" bldLvl="0" autoUpdateAnimBg="0"/>
      <p:bldP spid="19" grpId="4" bldLvl="0" autoUpdateAnimBg="0"/>
      <p:bldP spid="19" grpId="5" bldLvl="0" autoUpdateAnimBg="0"/>
      <p:bldP spid="19" grpId="6" bldLvl="0" autoUpdateAnimBg="0"/>
      <p:bldP spid="19" grpId="7" bldLvl="0" autoUpdateAnimBg="0"/>
      <p:bldP spid="19" grpId="8" bldLvl="0" autoUpdateAnimBg="0"/>
      <p:bldP spid="19" grpId="9" bldLvl="0" autoUpdateAnimBg="0"/>
      <p:bldP spid="19" grpId="10" bldLvl="0" autoUpdateAnimBg="0"/>
      <p:bldP spid="19" grpId="11" bldLvl="0" autoUpdateAnimBg="0"/>
      <p:bldP spid="19" grpId="1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GUYỄN TẤT THÀNH LÀM PHỤ BẾP TRÊN TÀU ĐÔ ĐỐC NGƯỜI P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16" y="84083"/>
            <a:ext cx="2669823" cy="24411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TÀU ĐÔ ĐỐC NGƯỜI PHÁP NƠI NGUYỄN TẤT THÀNH LÀM PHỤ BẾP ĐỂ RA NƯỚC NGOÀI TÌM ĐƯỜNG CỨU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57" y="84082"/>
            <a:ext cx="3130659" cy="24730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680499" y="2507641"/>
            <a:ext cx="237744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1800" b="0" dirty="0"/>
              <a:t> </a:t>
            </a:r>
            <a:r>
              <a:rPr lang="en-US" altLang="en-US" sz="1800" dirty="0" err="1"/>
              <a:t>Nguyễn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Tất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Thành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(</a:t>
            </a:r>
            <a:r>
              <a:rPr lang="en-US" altLang="en-US" sz="1800" dirty="0" err="1"/>
              <a:t>Văn</a:t>
            </a:r>
            <a:r>
              <a:rPr lang="en-US" altLang="en-US" sz="1800" dirty="0"/>
              <a:t> Ba) </a:t>
            </a:r>
            <a:r>
              <a:rPr lang="en-US" altLang="en-US" sz="1800" dirty="0" err="1"/>
              <a:t>làm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phụ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tàu</a:t>
            </a:r>
            <a:endParaRPr lang="en-US" altLang="en-US" sz="1800" dirty="0">
              <a:sym typeface="Wingdings 2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200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329149" y="2515077"/>
            <a:ext cx="4157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err="1"/>
              <a:t>Tàu</a:t>
            </a:r>
            <a:r>
              <a:rPr lang="en-US" altLang="en-US" sz="1800" dirty="0"/>
              <a:t> </a:t>
            </a:r>
            <a:r>
              <a:rPr lang="en-US" altLang="en-US" sz="1800" dirty="0" err="1">
                <a:sym typeface="Wingdings 2" pitchFamily="18" charset="2"/>
              </a:rPr>
              <a:t>Đô</a:t>
            </a:r>
            <a:r>
              <a:rPr lang="en-US" altLang="en-US" sz="1800" dirty="0">
                <a:sym typeface="Wingdings 2" pitchFamily="18" charset="2"/>
              </a:rPr>
              <a:t> </a:t>
            </a:r>
            <a:r>
              <a:rPr lang="en-US" altLang="en-US" sz="1800" dirty="0" err="1">
                <a:sym typeface="Wingdings 2" pitchFamily="18" charset="2"/>
              </a:rPr>
              <a:t>đốc</a:t>
            </a:r>
            <a:r>
              <a:rPr lang="en-US" altLang="en-US" sz="1800" dirty="0">
                <a:sym typeface="Wingdings 2" pitchFamily="18" charset="2"/>
              </a:rPr>
              <a:t> La-</a:t>
            </a:r>
            <a:r>
              <a:rPr lang="en-US" altLang="en-US" sz="1800" dirty="0" err="1">
                <a:sym typeface="Wingdings 2" pitchFamily="18" charset="2"/>
              </a:rPr>
              <a:t>tu</a:t>
            </a:r>
            <a:r>
              <a:rPr lang="en-US" altLang="en-US" sz="1800" dirty="0">
                <a:sym typeface="Wingdings 2" pitchFamily="18" charset="2"/>
              </a:rPr>
              <a:t>-</a:t>
            </a:r>
            <a:r>
              <a:rPr lang="en-US" altLang="en-US" sz="1800" dirty="0" err="1">
                <a:sym typeface="Wingdings 2" pitchFamily="18" charset="2"/>
              </a:rPr>
              <a:t>sơ</a:t>
            </a:r>
            <a:r>
              <a:rPr lang="en-US" altLang="en-US" sz="1800" dirty="0">
                <a:sym typeface="Wingdings 2" pitchFamily="18" charset="2"/>
              </a:rPr>
              <a:t> </a:t>
            </a:r>
            <a:r>
              <a:rPr lang="en-US" altLang="en-US" sz="1800" dirty="0" err="1">
                <a:sym typeface="Wingdings 2" pitchFamily="18" charset="2"/>
              </a:rPr>
              <a:t>Tờ</a:t>
            </a:r>
            <a:r>
              <a:rPr lang="en-US" altLang="en-US" sz="1800" dirty="0">
                <a:sym typeface="Wingdings 2" pitchFamily="18" charset="2"/>
              </a:rPr>
              <a:t>-</a:t>
            </a:r>
            <a:r>
              <a:rPr lang="en-US" altLang="en-US" sz="1800" dirty="0" err="1">
                <a:sym typeface="Wingdings 2" pitchFamily="18" charset="2"/>
              </a:rPr>
              <a:t>rê</a:t>
            </a:r>
            <a:r>
              <a:rPr lang="en-US" altLang="en-US" sz="1800" dirty="0">
                <a:sym typeface="Wingdings 2" pitchFamily="18" charset="2"/>
              </a:rPr>
              <a:t>-vin</a:t>
            </a:r>
          </a:p>
          <a:p>
            <a:pPr eaLnBrk="1" hangingPunct="1"/>
            <a:endParaRPr lang="en-US" altLang="en-US" sz="2200" b="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9" y="0"/>
            <a:ext cx="3194270" cy="48471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508897" y="3764715"/>
            <a:ext cx="55490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/>
              <a:t>Tại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đây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bến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cảng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Rồng</a:t>
            </a:r>
            <a:r>
              <a:rPr lang="en-US" altLang="en-US" sz="2400" dirty="0"/>
              <a:t> – </a:t>
            </a:r>
            <a:r>
              <a:rPr lang="en-US" altLang="en-US" sz="2400" dirty="0" err="1"/>
              <a:t>nơi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Nguyễn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Thành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tìm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đường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nước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ngày</a:t>
            </a:r>
            <a:r>
              <a:rPr lang="en-US" altLang="en-US" sz="2400" dirty="0" smtClean="0"/>
              <a:t> 5 – 6 1911.</a:t>
            </a:r>
            <a:endParaRPr lang="en-US" altLang="en-US" sz="2400" dirty="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179119" y="4114793"/>
            <a:ext cx="127900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287" tIns="44143" rIns="88287" bIns="44143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300" dirty="0" err="1">
                <a:solidFill>
                  <a:srgbClr val="FF0000"/>
                </a:solidFill>
              </a:rPr>
              <a:t>Sài</a:t>
            </a:r>
            <a:r>
              <a:rPr lang="en-US" altLang="en-US" sz="2300" dirty="0">
                <a:solidFill>
                  <a:srgbClr val="FF0000"/>
                </a:solidFill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</a:rPr>
              <a:t>Gòn</a:t>
            </a:r>
            <a:endParaRPr lang="en-US" altLang="en-US" sz="2300" dirty="0">
              <a:solidFill>
                <a:srgbClr val="FF0000"/>
              </a:solidFill>
            </a:endParaRPr>
          </a:p>
        </p:txBody>
      </p:sp>
      <p:sp>
        <p:nvSpPr>
          <p:cNvPr id="9" name="Line 21"/>
          <p:cNvSpPr>
            <a:spLocks noChangeShapeType="1"/>
          </p:cNvSpPr>
          <p:nvPr/>
        </p:nvSpPr>
        <p:spPr bwMode="auto">
          <a:xfrm flipH="1">
            <a:off x="2081047" y="4021281"/>
            <a:ext cx="1514208" cy="1539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/>
      <p:bldP spid="8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5934" y="3748438"/>
            <a:ext cx="41892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Bến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Rồng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đầu</a:t>
            </a: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 </a:t>
            </a:r>
            <a:r>
              <a:rPr lang="en-US" altLang="en-US" sz="2800" dirty="0" err="1"/>
              <a:t>thế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kỉ</a:t>
            </a:r>
            <a:r>
              <a:rPr lang="en-US" altLang="en-US" sz="2800" dirty="0"/>
              <a:t> XX</a:t>
            </a:r>
          </a:p>
        </p:txBody>
      </p:sp>
      <p:pic>
        <p:nvPicPr>
          <p:cNvPr id="16" name="Picture 5" descr="nharo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9" b="10001"/>
          <a:stretch>
            <a:fillRect/>
          </a:stretch>
        </p:blipFill>
        <p:spPr bwMode="auto">
          <a:xfrm>
            <a:off x="131868" y="0"/>
            <a:ext cx="4057360" cy="3625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96" y="74428"/>
            <a:ext cx="4822904" cy="35508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26348" y="3625327"/>
            <a:ext cx="52176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 err="1"/>
              <a:t>Bến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Rồng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nằm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sông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Sài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Gòn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được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xây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dựng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từ</a:t>
            </a:r>
            <a:r>
              <a:rPr lang="en-US" altLang="en-US" sz="1800" dirty="0"/>
              <a:t> 1864,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vực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gần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cầu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Khánh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Hội</a:t>
            </a:r>
            <a:r>
              <a:rPr lang="en-US" altLang="en-US" sz="1800" dirty="0"/>
              <a:t>, nay </a:t>
            </a:r>
            <a:r>
              <a:rPr lang="en-US" altLang="en-US" sz="1800" dirty="0" err="1"/>
              <a:t>thuộc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địa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chỉ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</a:t>
            </a:r>
            <a:r>
              <a:rPr lang="en-US" altLang="en-US" sz="1800" dirty="0"/>
              <a:t> 01 </a:t>
            </a:r>
            <a:r>
              <a:rPr lang="en-US" altLang="en-US" sz="1800" dirty="0" err="1"/>
              <a:t>Nguyễn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Thành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Phường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12,Quận </a:t>
            </a:r>
            <a:r>
              <a:rPr lang="en-US" altLang="en-US" sz="1800" dirty="0"/>
              <a:t>4, TP. </a:t>
            </a:r>
            <a:r>
              <a:rPr lang="en-US" altLang="en-US" sz="1800" dirty="0" err="1"/>
              <a:t>Hồ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Chí</a:t>
            </a:r>
            <a:r>
              <a:rPr lang="en-US" altLang="en-US" sz="1800" dirty="0"/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15823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2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190" y="3042994"/>
            <a:ext cx="500762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2122243" y="114300"/>
            <a:ext cx="4953000" cy="69913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 HOA DÂN CHỦ</a:t>
            </a:r>
          </a:p>
        </p:txBody>
      </p:sp>
      <p:sp>
        <p:nvSpPr>
          <p:cNvPr id="6147" name="TextBox 13"/>
          <p:cNvSpPr txBox="1">
            <a:spLocks noChangeArrowheads="1"/>
          </p:cNvSpPr>
          <p:nvPr/>
        </p:nvSpPr>
        <p:spPr bwMode="auto">
          <a:xfrm>
            <a:off x="1365885" y="914400"/>
            <a:ext cx="112141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Đội 1</a:t>
            </a:r>
          </a:p>
        </p:txBody>
      </p:sp>
      <p:sp>
        <p:nvSpPr>
          <p:cNvPr id="6148" name="TextBox 14"/>
          <p:cNvSpPr txBox="1">
            <a:spLocks noChangeArrowheads="1"/>
          </p:cNvSpPr>
          <p:nvPr/>
        </p:nvSpPr>
        <p:spPr bwMode="auto">
          <a:xfrm>
            <a:off x="6844030" y="914400"/>
            <a:ext cx="130175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Đội 2</a:t>
            </a:r>
          </a:p>
        </p:txBody>
      </p:sp>
      <p:pic>
        <p:nvPicPr>
          <p:cNvPr id="6149" name="Picture 4" descr="Kết quả hình ảnh cho hình vẽ cái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940595"/>
            <a:ext cx="3882629" cy="411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8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25134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1" name="AutoShape 10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36564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2" name="AutoShape 12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479947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3" name="AutoShape 14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594247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154" name="Picture 22" descr="Kết quả hình ảnh cho hình bông hoa 5 cán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04" y="2212182"/>
            <a:ext cx="800100" cy="7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3167063" y="2390775"/>
            <a:ext cx="40957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1</a:t>
            </a:r>
          </a:p>
        </p:txBody>
      </p:sp>
      <p:pic>
        <p:nvPicPr>
          <p:cNvPr id="6156" name="Picture 22" descr="Kết quả hình ảnh cho hình bông hoa 5 cá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058591"/>
            <a:ext cx="800100" cy="7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/>
          <p:cNvSpPr/>
          <p:nvPr/>
        </p:nvSpPr>
        <p:spPr>
          <a:xfrm>
            <a:off x="5489974" y="2226469"/>
            <a:ext cx="41076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7</a:t>
            </a:r>
          </a:p>
        </p:txBody>
      </p:sp>
      <p:pic>
        <p:nvPicPr>
          <p:cNvPr id="6158" name="Picture 22" descr="Kết quả hình ảnh cho hình bông hoa 5 cánh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81" y="1381125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43"/>
          <p:cNvSpPr/>
          <p:nvPr/>
        </p:nvSpPr>
        <p:spPr>
          <a:xfrm>
            <a:off x="5264944" y="1546623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6</a:t>
            </a:r>
          </a:p>
        </p:txBody>
      </p:sp>
      <p:pic>
        <p:nvPicPr>
          <p:cNvPr id="6160" name="Picture 22" descr="Kết quả hình ảnh cho hình bông hoa 5 cánh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1546622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/>
          <p:nvPr/>
        </p:nvSpPr>
        <p:spPr>
          <a:xfrm>
            <a:off x="4064794" y="1714568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5</a:t>
            </a:r>
          </a:p>
        </p:txBody>
      </p:sp>
      <p:pic>
        <p:nvPicPr>
          <p:cNvPr id="6162" name="Picture 22" descr="Kết quả hình ảnh cho hình bông hoa 5 cánh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69" y="2355056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5"/>
          <p:cNvSpPr/>
          <p:nvPr/>
        </p:nvSpPr>
        <p:spPr>
          <a:xfrm>
            <a:off x="4669631" y="2524125"/>
            <a:ext cx="410766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4</a:t>
            </a:r>
          </a:p>
        </p:txBody>
      </p:sp>
      <p:pic>
        <p:nvPicPr>
          <p:cNvPr id="6164" name="Picture 22" descr="Kết quả hình ảnh cho hình bông hoa 5 cánh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43150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46"/>
          <p:cNvSpPr/>
          <p:nvPr/>
        </p:nvSpPr>
        <p:spPr>
          <a:xfrm>
            <a:off x="3852863" y="2514600"/>
            <a:ext cx="40957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3</a:t>
            </a:r>
          </a:p>
        </p:txBody>
      </p:sp>
      <p:pic>
        <p:nvPicPr>
          <p:cNvPr id="6166" name="Picture 22" descr="Kết quả hình ảnh cho hình bông hoa 5 cánh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86100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47"/>
          <p:cNvSpPr/>
          <p:nvPr/>
        </p:nvSpPr>
        <p:spPr>
          <a:xfrm>
            <a:off x="3624263" y="3253980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6168" name="Picture 22" descr="Kết quả hình ảnh cho hình bông hoa 5 cánh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22" y="2940845"/>
            <a:ext cx="800100" cy="7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val 57"/>
          <p:cNvSpPr/>
          <p:nvPr/>
        </p:nvSpPr>
        <p:spPr>
          <a:xfrm>
            <a:off x="5287633" y="3112362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8</a:t>
            </a:r>
          </a:p>
        </p:txBody>
      </p:sp>
      <p:pic>
        <p:nvPicPr>
          <p:cNvPr id="6170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36" y="1371601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654028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Oval 63"/>
          <p:cNvSpPr/>
          <p:nvPr/>
        </p:nvSpPr>
        <p:spPr>
          <a:xfrm>
            <a:off x="1657350" y="1307306"/>
            <a:ext cx="514350" cy="51435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73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2971801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45745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88595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37160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36" y="3058716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86" y="4225528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4168378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596878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4" y="1889522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2453878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74"/>
          <p:cNvSpPr/>
          <p:nvPr/>
        </p:nvSpPr>
        <p:spPr>
          <a:xfrm>
            <a:off x="1639491" y="1852613"/>
            <a:ext cx="513159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7906" y="2408702"/>
            <a:ext cx="514350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600200" y="3011092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600200" y="35802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600200" y="4163617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959204" y="4112419"/>
            <a:ext cx="513159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959204" y="3542111"/>
            <a:ext cx="513159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972300" y="2939789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972300" y="23991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972300" y="18276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956889" y="1265006"/>
            <a:ext cx="514350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8" grpId="0" animBg="1"/>
      <p:bldP spid="6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2752725" y="321930"/>
            <a:ext cx="2553970" cy="67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171" name="Content Placeholder 8"/>
          <p:cNvSpPr>
            <a:spLocks noGrp="1"/>
          </p:cNvSpPr>
          <p:nvPr>
            <p:ph idx="1"/>
          </p:nvPr>
        </p:nvSpPr>
        <p:spPr>
          <a:xfrm>
            <a:off x="383458" y="1208405"/>
            <a:ext cx="8516067" cy="6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00480" y="1967576"/>
            <a:ext cx="272923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19/05/1890</a:t>
            </a:r>
          </a:p>
        </p:txBody>
      </p: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1300480" y="2757170"/>
            <a:ext cx="281178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15/09/1890</a:t>
            </a:r>
          </a:p>
        </p:txBody>
      </p:sp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4823979" y="2713947"/>
            <a:ext cx="295465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19/05/1911</a:t>
            </a:r>
          </a:p>
        </p:txBody>
      </p: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4812665" y="1967576"/>
            <a:ext cx="353822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19/05/1889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8"/>
          <p:cNvSpPr txBox="1"/>
          <p:nvPr/>
        </p:nvSpPr>
        <p:spPr bwMode="auto">
          <a:xfrm>
            <a:off x="1868979" y="1004411"/>
            <a:ext cx="555290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957070" y="212725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57070" y="295529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4892040" y="295529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4892040" y="212725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531235" y="196850"/>
            <a:ext cx="2379980" cy="577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8"/>
          <p:cNvSpPr txBox="1"/>
          <p:nvPr/>
        </p:nvSpPr>
        <p:spPr bwMode="auto">
          <a:xfrm>
            <a:off x="132080" y="631297"/>
            <a:ext cx="846518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4835" y="1630549"/>
            <a:ext cx="444222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24835" y="2687656"/>
            <a:ext cx="579834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224835" y="3265084"/>
            <a:ext cx="892111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224835" y="2151263"/>
            <a:ext cx="718883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95532" y="163223"/>
            <a:ext cx="1543050" cy="44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9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8"/>
          <p:cNvSpPr txBox="1"/>
          <p:nvPr/>
        </p:nvSpPr>
        <p:spPr bwMode="auto">
          <a:xfrm>
            <a:off x="274637" y="1024778"/>
            <a:ext cx="87477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273531" y="2154093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1890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1273531" y="2865956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10999" y="2889812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110999" y="2154093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514090" y="281305"/>
            <a:ext cx="2268855" cy="648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8"/>
          <p:cNvSpPr txBox="1"/>
          <p:nvPr/>
        </p:nvSpPr>
        <p:spPr bwMode="auto">
          <a:xfrm>
            <a:off x="548640" y="1232535"/>
            <a:ext cx="8355330" cy="50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71525" y="1997079"/>
            <a:ext cx="339523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45319" y="2713912"/>
            <a:ext cx="387863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4893066" y="2712089"/>
            <a:ext cx="358591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93066" y="1997079"/>
            <a:ext cx="365865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00475" y="352425"/>
            <a:ext cx="1852295" cy="67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8"/>
          <p:cNvSpPr txBox="1"/>
          <p:nvPr/>
        </p:nvSpPr>
        <p:spPr bwMode="auto">
          <a:xfrm>
            <a:off x="479772" y="1156477"/>
            <a:ext cx="8481060" cy="47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15315" y="2074541"/>
            <a:ext cx="418465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631710" y="2881777"/>
            <a:ext cx="379285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70170" y="2881777"/>
            <a:ext cx="253873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170170" y="2074541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639185" y="133759"/>
            <a:ext cx="1864995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8"/>
          <p:cNvSpPr txBox="1"/>
          <p:nvPr/>
        </p:nvSpPr>
        <p:spPr bwMode="auto">
          <a:xfrm>
            <a:off x="128905" y="1091565"/>
            <a:ext cx="848169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335846" y="2130769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A: lái tàu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336040" y="2799080"/>
            <a:ext cx="297878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C: khuân vác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5390515" y="2799080"/>
            <a:ext cx="26924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D: đầu bếp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0199" y="2130769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B: phụ bếp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00282" y="423451"/>
            <a:ext cx="1543050" cy="44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/>
              <a:t>Câu 7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8"/>
          <p:cNvSpPr txBox="1"/>
          <p:nvPr/>
        </p:nvSpPr>
        <p:spPr bwMode="auto">
          <a:xfrm>
            <a:off x="129223" y="1127745"/>
            <a:ext cx="8911590" cy="8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953260" y="22504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A: 10 năm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53260" y="29362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C: 30 năm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5318760" y="29362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D: 40 năm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5318760" y="22504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B: 20 năm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611245" y="372564"/>
            <a:ext cx="1947545" cy="601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663345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dirty="0">
                <a:solidFill>
                  <a:srgbClr val="0000CC"/>
                </a:solidFill>
              </a:rPr>
              <a:t>1. </a:t>
            </a:r>
            <a:r>
              <a:rPr lang="en-US" altLang="en-US" sz="2000" u="sng" dirty="0" err="1">
                <a:solidFill>
                  <a:srgbClr val="0000CC"/>
                </a:solidFill>
              </a:rPr>
              <a:t>Quê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hương</a:t>
            </a:r>
            <a:r>
              <a:rPr lang="en-US" altLang="en-US" sz="2000" u="sng" dirty="0">
                <a:solidFill>
                  <a:srgbClr val="0000CC"/>
                </a:solidFill>
              </a:rPr>
              <a:t>, </a:t>
            </a:r>
            <a:r>
              <a:rPr lang="en-US" altLang="en-US" sz="2000" u="sng" dirty="0" err="1">
                <a:solidFill>
                  <a:srgbClr val="0000CC"/>
                </a:solidFill>
              </a:rPr>
              <a:t>gia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đình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và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thời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niên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thiếu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của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Nguyễn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Tất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Thành</a:t>
            </a:r>
            <a:r>
              <a:rPr lang="en-US" altLang="en-US" sz="2000" u="sng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90500" y="2509008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CC"/>
                </a:solidFill>
              </a:rPr>
              <a:t>2. </a:t>
            </a:r>
            <a:r>
              <a:rPr lang="en-US" altLang="en-US" sz="2000" u="sng" dirty="0" err="1">
                <a:solidFill>
                  <a:srgbClr val="0000CC"/>
                </a:solidFill>
              </a:rPr>
              <a:t>Mục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đích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– ý </a:t>
            </a:r>
            <a:r>
              <a:rPr lang="en-US" altLang="en-US" sz="2000" u="sng" dirty="0" err="1" smtClean="0">
                <a:solidFill>
                  <a:srgbClr val="0000CC"/>
                </a:solidFill>
              </a:rPr>
              <a:t>chí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 smtClean="0">
                <a:solidFill>
                  <a:srgbClr val="0000CC"/>
                </a:solidFill>
              </a:rPr>
              <a:t>đi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ra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nước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ngoài</a:t>
            </a:r>
            <a:r>
              <a:rPr lang="en-US" altLang="en-US" sz="2000" u="sng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" y="2930993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/>
              <a:t> </a:t>
            </a:r>
            <a:r>
              <a:rPr lang="en-US" altLang="en-US" sz="2400" dirty="0" smtClean="0"/>
              <a:t>- </a:t>
            </a:r>
            <a:r>
              <a:rPr lang="en-US" altLang="en-US" sz="2400" dirty="0" err="1" smtClean="0"/>
              <a:t>Ngày</a:t>
            </a:r>
            <a:r>
              <a:rPr lang="en-US" altLang="en-US" sz="2400" dirty="0" smtClean="0"/>
              <a:t> 5/6/1911, </a:t>
            </a:r>
            <a:r>
              <a:rPr lang="en-US" altLang="en-US" sz="2400" dirty="0" err="1" smtClean="0"/>
              <a:t>tại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bến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cảng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Nhà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Rồng</a:t>
            </a:r>
            <a:r>
              <a:rPr lang="en-US" altLang="en-US" sz="2400" dirty="0" smtClean="0"/>
              <a:t> =&gt; </a:t>
            </a:r>
            <a:r>
              <a:rPr lang="en-US" altLang="en-US" sz="2400" dirty="0" err="1" smtClean="0"/>
              <a:t>Bác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Hồ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ra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tìm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đường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nước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90500" y="1076593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/>
              <a:t>-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ngày</a:t>
            </a:r>
            <a:r>
              <a:rPr lang="en-US" altLang="en-US" sz="2000" dirty="0"/>
              <a:t> 19-5-1890 </a:t>
            </a:r>
            <a:r>
              <a:rPr lang="en-US" altLang="en-US" sz="2000" dirty="0" err="1"/>
              <a:t>trong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yêu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ở </a:t>
            </a:r>
            <a:r>
              <a:rPr lang="en-US" altLang="en-US" sz="2000" dirty="0" err="1"/>
              <a:t>xã</a:t>
            </a:r>
            <a:r>
              <a:rPr lang="en-US" altLang="en-US" sz="2000" dirty="0"/>
              <a:t> Kim </a:t>
            </a:r>
            <a:r>
              <a:rPr lang="en-US" altLang="en-US" sz="2000" dirty="0" err="1"/>
              <a:t>Liên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huyện</a:t>
            </a:r>
            <a:r>
              <a:rPr lang="en-US" altLang="en-US" sz="2000" dirty="0"/>
              <a:t> Nam </a:t>
            </a:r>
            <a:r>
              <a:rPr lang="en-US" altLang="en-US" sz="2000" dirty="0" err="1"/>
              <a:t>Đàn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tỉnh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Nghệ</a:t>
            </a:r>
            <a:r>
              <a:rPr lang="en-US" altLang="en-US" sz="2000" dirty="0"/>
              <a:t> An. 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" y="1775742"/>
            <a:ext cx="861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/>
              <a:t>- </a:t>
            </a:r>
            <a:r>
              <a:rPr lang="en-US" altLang="en-US" sz="2000" dirty="0" err="1"/>
              <a:t>Thấu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hiểu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cảnh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nỗi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dân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=&gt; </a:t>
            </a:r>
            <a:r>
              <a:rPr lang="en-US" altLang="en-US" sz="2000" dirty="0" err="1"/>
              <a:t>sớm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 ý </a:t>
            </a:r>
            <a:r>
              <a:rPr lang="en-US" altLang="en-US" sz="2000" dirty="0" err="1"/>
              <a:t>chí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đánh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đuổi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giải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phóng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đồng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bào</a:t>
            </a:r>
            <a:r>
              <a:rPr lang="en-US" altLang="en-US" sz="2000" dirty="0"/>
              <a:t>.</a:t>
            </a:r>
          </a:p>
        </p:txBody>
      </p:sp>
      <p:pic>
        <p:nvPicPr>
          <p:cNvPr id="12" name="Picture 6" descr="Lá Cờ Tổ Quốc Việt Nam GIF - LáCờ Quốc Kỳ Việt Nam - Descubre &amp;amp; Comparte  GIF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06"/>
            <a:ext cx="1201556" cy="69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288678" y="36281"/>
            <a:ext cx="6694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3300"/>
                </a:solidFill>
              </a:rPr>
              <a:t>Quyết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chí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ra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đi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tìm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đường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cứu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nước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54" y="725661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61" y="341579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11" y="725660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17" y="341578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67" y="725660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74" y="341578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9" name="Shape 117"/>
          <p:cNvSpPr txBox="1">
            <a:spLocks/>
          </p:cNvSpPr>
          <p:nvPr/>
        </p:nvSpPr>
        <p:spPr bwMode="auto">
          <a:xfrm>
            <a:off x="2457508" y="2482819"/>
            <a:ext cx="476976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131445" y="0"/>
          <a:ext cx="876744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orelDRAW" r:id="rId3" imgW="1828800" imgH="755650" progId="">
                  <p:embed/>
                </p:oleObj>
              </mc:Choice>
              <mc:Fallback>
                <p:oleObj name="CorelDRAW" r:id="rId3" imgW="1828800" imgH="75565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" y="0"/>
                        <a:ext cx="876744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4325" y="1891030"/>
            <a:ext cx="8584565" cy="302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-Sưu tầm những bức tranh, bài thơ, bài hát ca ngợi Bác Hồ.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-Tìm đọc các tài liệu nói về sự kiện thành lập Đảng.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-Chuẩn bị bài 7: “Đảng Cộng sản Việt Nam ra đời”.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652" y="865507"/>
            <a:ext cx="1929567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anh slide\child-cartoon-illustration-cartoon-stud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133600" y="1123950"/>
            <a:ext cx="5638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học tập thật tốt nhé!</a:t>
            </a:r>
          </a:p>
        </p:txBody>
      </p:sp>
    </p:spTree>
    <p:extLst>
      <p:ext uri="{BB962C8B-B14F-4D97-AF65-F5344CB8AC3E}">
        <p14:creationId xmlns:p14="http://schemas.microsoft.com/office/powerpoint/2010/main" val="17016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0" y="206828"/>
            <a:ext cx="790686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Bạn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biết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gì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Phan </a:t>
            </a:r>
            <a:r>
              <a:rPr lang="en-US" sz="4400" b="1" dirty="0" err="1">
                <a:solidFill>
                  <a:schemeClr val="tx1"/>
                </a:solidFill>
              </a:rPr>
              <a:t>Bội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Châu</a:t>
            </a:r>
            <a:r>
              <a:rPr lang="en-US" sz="4400" b="1" dirty="0" smtClean="0">
                <a:solidFill>
                  <a:schemeClr val="tx1"/>
                </a:solidFill>
              </a:rPr>
              <a:t>?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6521" y="658405"/>
            <a:ext cx="8404276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687062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70" y="1189990"/>
            <a:ext cx="3099435" cy="2390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23813" y="106363"/>
            <a:ext cx="9144000" cy="5099050"/>
            <a:chOff x="517365" y="0"/>
            <a:chExt cx="11704319" cy="6722530"/>
          </a:xfrm>
        </p:grpSpPr>
        <p:sp>
          <p:nvSpPr>
            <p:cNvPr id="3" name="Rectangle 2"/>
            <p:cNvSpPr/>
            <p:nvPr/>
          </p:nvSpPr>
          <p:spPr>
            <a:xfrm>
              <a:off x="517365" y="39765"/>
              <a:ext cx="11704319" cy="6682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17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718" y="0"/>
              <a:ext cx="7479671" cy="2688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49225" y="1711325"/>
            <a:ext cx="8891588" cy="192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 CHÍ RA ĐI TÌM ĐƯỜNG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 NƯỚC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7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1350</Words>
  <Application>Microsoft Office PowerPoint</Application>
  <PresentationFormat>On-screen Show (16:9)</PresentationFormat>
  <Paragraphs>167</Paragraphs>
  <Slides>41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Fira Sans Extra Condensed Medium</vt:lpstr>
      <vt:lpstr>Roboto Slab</vt:lpstr>
      <vt:lpstr>Tahoma</vt:lpstr>
      <vt:lpstr>Times New Roman</vt:lpstr>
      <vt:lpstr>VNI-Times</vt:lpstr>
      <vt:lpstr>Wingdings</vt:lpstr>
      <vt:lpstr>Wingdings 2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Windows User</cp:lastModifiedBy>
  <cp:revision>197</cp:revision>
  <dcterms:created xsi:type="dcterms:W3CDTF">2016-08-29T12:27:00Z</dcterms:created>
  <dcterms:modified xsi:type="dcterms:W3CDTF">2021-10-28T12:47:30Z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