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9" r:id="rId4"/>
    <p:sldId id="261" r:id="rId5"/>
    <p:sldId id="262" r:id="rId6"/>
    <p:sldId id="265" r:id="rId7"/>
    <p:sldId id="267" r:id="rId8"/>
    <p:sldId id="270" r:id="rId9"/>
    <p:sldId id="268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1278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7AE78-ECB2-45F0-BD75-A6F389281D1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E7F-4EDA-4F50-8285-0F0658B93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1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4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2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27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1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1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4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8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2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DA0B7-C8BD-442C-A75D-17E5E9EFF1A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7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2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02E2742C-B191-4FAB-BBF9-7FDEF1FCC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2" b="51240"/>
          <a:stretch/>
        </p:blipFill>
        <p:spPr>
          <a:xfrm>
            <a:off x="29461" y="-19188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1CD9F2B-936C-4D79-BA4E-88B52DC564EA}"/>
              </a:ext>
            </a:extLst>
          </p:cNvPr>
          <p:cNvGrpSpPr/>
          <p:nvPr/>
        </p:nvGrpSpPr>
        <p:grpSpPr>
          <a:xfrm>
            <a:off x="2161571" y="1089264"/>
            <a:ext cx="7041489" cy="1890315"/>
            <a:chOff x="-294473" y="-17115"/>
            <a:chExt cx="7041489" cy="1890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20BD728-6A9D-4906-BF2F-6FFBE2BFA2D2}"/>
                </a:ext>
              </a:extLst>
            </p:cNvPr>
            <p:cNvSpPr txBox="1"/>
            <p:nvPr/>
          </p:nvSpPr>
          <p:spPr>
            <a:xfrm>
              <a:off x="337474" y="18910"/>
              <a:ext cx="6409542" cy="1854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VƠI TIẾT HỌC</a:t>
              </a:r>
            </a:p>
            <a:p>
              <a:pPr algn="ctr">
                <a:lnSpc>
                  <a:spcPct val="70000"/>
                </a:lnSpc>
              </a:pP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  </a:t>
              </a:r>
            </a:p>
          </p:txBody>
        </p:sp>
        <p:pic>
          <p:nvPicPr>
            <p:cNvPr id="6" name="Graphic 8">
              <a:extLst>
                <a:ext uri="{FF2B5EF4-FFF2-40B4-BE49-F238E27FC236}">
                  <a16:creationId xmlns:a16="http://schemas.microsoft.com/office/drawing/2014/main" xmlns="" id="{890A1CD1-889D-41C9-8A38-E925C742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73" y="-17115"/>
              <a:ext cx="631947" cy="631947"/>
            </a:xfrm>
            <a:prstGeom prst="rect">
              <a:avLst/>
            </a:prstGeom>
          </p:spPr>
        </p:pic>
      </p:grpSp>
      <p:sp>
        <p:nvSpPr>
          <p:cNvPr id="12" name="文本框 48">
            <a:extLst>
              <a:ext uri="{FF2B5EF4-FFF2-40B4-BE49-F238E27FC236}">
                <a16:creationId xmlns:a16="http://schemas.microsoft.com/office/drawing/2014/main" xmlns="" id="{5BB131EB-4A02-41C6-9B71-BB21107B34BC}"/>
              </a:ext>
            </a:extLst>
          </p:cNvPr>
          <p:cNvSpPr txBox="1"/>
          <p:nvPr/>
        </p:nvSpPr>
        <p:spPr>
          <a:xfrm>
            <a:off x="1617629" y="618516"/>
            <a:ext cx="8956741" cy="171953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94412"/>
              </a:avLst>
            </a:prstTxWarp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r>
              <a:rPr lang="en-US" altLang="zh-CN" sz="6000" spc="60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  <a:endParaRPr lang="zh-CN" altLang="en-US" sz="6000" spc="6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9615F6E-23C5-4AD7-96A8-7B5249C8E2C6}"/>
              </a:ext>
            </a:extLst>
          </p:cNvPr>
          <p:cNvGrpSpPr/>
          <p:nvPr/>
        </p:nvGrpSpPr>
        <p:grpSpPr>
          <a:xfrm>
            <a:off x="0" y="4751687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22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25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5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5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411180" y="-209311"/>
            <a:ext cx="11369639" cy="7068058"/>
            <a:chOff x="3259204" y="722177"/>
            <a:chExt cx="5069957" cy="5925152"/>
          </a:xfrm>
        </p:grpSpPr>
        <p:pic>
          <p:nvPicPr>
            <p:cNvPr id="5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60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61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62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63" name="文本框 18"/>
          <p:cNvSpPr txBox="1"/>
          <p:nvPr/>
        </p:nvSpPr>
        <p:spPr>
          <a:xfrm>
            <a:off x="1862308" y="1096087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1529338" y="250875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3491" y="2263654"/>
            <a:ext cx="5662992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Kể được tên các nghề nghiệp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1469465" y="381600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2193521" y="3607795"/>
            <a:ext cx="8377935" cy="11180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nghề nghiệp, biết nói về nghề nghiệp và công việc.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 animBg="1"/>
      <p:bldP spid="65" grpId="0" animBg="1"/>
      <p:bldP spid="66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717599" y="253594"/>
            <a:ext cx="10756801" cy="1167300"/>
            <a:chOff x="2985804" y="238546"/>
            <a:chExt cx="3806882" cy="11673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377340" y="245954"/>
              <a:ext cx="32342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 từ ngữ ở cột A với từ ngữ ở cột B để tạo từ ngữ chỉ công việc của người nông dân.</a:t>
              </a:r>
            </a:p>
          </p:txBody>
        </p:sp>
        <p:sp>
          <p:nvSpPr>
            <p:cNvPr id="8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65540" y="1792656"/>
            <a:ext cx="1672023" cy="707886"/>
            <a:chOff x="795584" y="1476668"/>
            <a:chExt cx="4374986" cy="9849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8775" y="1476668"/>
              <a:ext cx="3671793" cy="984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00756" y="1833429"/>
            <a:ext cx="1947014" cy="707886"/>
            <a:chOff x="6245708" y="1589108"/>
            <a:chExt cx="4785775" cy="7827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67737" y="1589108"/>
              <a:ext cx="269036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45947" y="5623840"/>
            <a:ext cx="1672023" cy="707886"/>
            <a:chOff x="795584" y="1533353"/>
            <a:chExt cx="4374986" cy="98496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51102" y="1533353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65539" y="3707461"/>
            <a:ext cx="1672023" cy="707886"/>
            <a:chOff x="795584" y="1500627"/>
            <a:chExt cx="4374986" cy="9849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99838" y="1500627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45948" y="4618424"/>
            <a:ext cx="1672023" cy="745394"/>
            <a:chOff x="795584" y="1533399"/>
            <a:chExt cx="4374986" cy="10371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498777" y="1585588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65539" y="2657390"/>
            <a:ext cx="1672023" cy="707886"/>
            <a:chOff x="795584" y="1493020"/>
            <a:chExt cx="4374986" cy="98496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447516" y="1493020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00756" y="2723916"/>
            <a:ext cx="1947014" cy="707886"/>
            <a:chOff x="6245708" y="1589108"/>
            <a:chExt cx="4785775" cy="78276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667737" y="1589108"/>
              <a:ext cx="269036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200756" y="3663300"/>
            <a:ext cx="1947014" cy="707886"/>
            <a:chOff x="6245708" y="1545419"/>
            <a:chExt cx="4785775" cy="78276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404568" y="1545419"/>
              <a:ext cx="362691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00756" y="4594381"/>
            <a:ext cx="1947014" cy="707886"/>
            <a:chOff x="6245708" y="1562524"/>
            <a:chExt cx="4785775" cy="78276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182433" y="1562524"/>
              <a:ext cx="3660971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200756" y="5540501"/>
            <a:ext cx="2158923" cy="707886"/>
            <a:chOff x="6245708" y="1528104"/>
            <a:chExt cx="5306649" cy="78276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46865" y="1528104"/>
              <a:ext cx="4405492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9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21797 0.1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1797 0.14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7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301 L -0.21406 0.1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6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37 L -0.21758 0.148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7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1732 -0.5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72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xmlns="" id="{3025270F-DE0D-4657-8A2D-591A86A846B7}"/>
              </a:ext>
            </a:extLst>
          </p:cNvPr>
          <p:cNvSpPr/>
          <p:nvPr/>
        </p:nvSpPr>
        <p:spPr>
          <a:xfrm>
            <a:off x="303501" y="69431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1" y="1298965"/>
            <a:ext cx="11344366" cy="48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852" y="591079"/>
            <a:ext cx="1176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+mj-lt"/>
              </a:rPr>
              <a:t>2</a:t>
            </a:r>
            <a:r>
              <a:rPr lang="en-US" sz="3600" b="1">
                <a:solidFill>
                  <a:srgbClr val="002060"/>
                </a:solidFill>
                <a:latin typeface="+mj-lt"/>
              </a:rPr>
              <a:t>. </a:t>
            </a:r>
            <a:r>
              <a:rPr lang="vi-VN" sz="3600" b="1">
                <a:solidFill>
                  <a:srgbClr val="002060"/>
                </a:solidFill>
                <a:latin typeface="+mj-lt"/>
              </a:rPr>
              <a:t>Hỏi – đáp về công việc của những người trong ảnh</a:t>
            </a:r>
            <a:r>
              <a:rPr lang="vi-VN" sz="4000" b="1">
                <a:solidFill>
                  <a:srgbClr val="002060"/>
                </a:solidFill>
                <a:latin typeface="+mj-lt"/>
              </a:rPr>
              <a:t>.</a:t>
            </a:r>
            <a:endParaRPr lang="en-US" sz="40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35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5">
            <a:extLst>
              <a:ext uri="{FF2B5EF4-FFF2-40B4-BE49-F238E27FC236}">
                <a16:creationId xmlns:a16="http://schemas.microsoft.com/office/drawing/2014/main" xmlns="" id="{290CC5BC-94DB-4C86-B967-AF0925E54C7B}"/>
              </a:ext>
            </a:extLst>
          </p:cNvPr>
          <p:cNvGrpSpPr/>
          <p:nvPr/>
        </p:nvGrpSpPr>
        <p:grpSpPr>
          <a:xfrm>
            <a:off x="5737123" y="2684006"/>
            <a:ext cx="6195492" cy="3849529"/>
            <a:chOff x="1077516" y="823226"/>
            <a:chExt cx="2923762" cy="3668758"/>
          </a:xfrm>
        </p:grpSpPr>
        <p:sp>
          <p:nvSpPr>
            <p:cNvPr id="5" name="圆角矩形 6">
              <a:extLst>
                <a:ext uri="{FF2B5EF4-FFF2-40B4-BE49-F238E27FC236}">
                  <a16:creationId xmlns:a16="http://schemas.microsoft.com/office/drawing/2014/main" xmlns="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solidFill>
              <a:srgbClr val="109C92"/>
            </a:solidFill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xmlns="" id="{C8FC5890-8799-4C44-8E41-24DDD9054212}"/>
                </a:ext>
              </a:extLst>
            </p:cNvPr>
            <p:cNvSpPr/>
            <p:nvPr/>
          </p:nvSpPr>
          <p:spPr>
            <a:xfrm>
              <a:off x="1247545" y="1013405"/>
              <a:ext cx="2583702" cy="32237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76" tIns="48388" rIns="96776" bIns="4838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xmlns="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</p:grpSpPr>
          <p:grpSp>
            <p:nvGrpSpPr>
              <p:cNvPr id="38" name="组合 39">
                <a:extLst>
                  <a:ext uri="{FF2B5EF4-FFF2-40B4-BE49-F238E27FC236}">
                    <a16:creationId xmlns:a16="http://schemas.microsoft.com/office/drawing/2014/main" xmlns="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7">
                  <a:extLst>
                    <a:ext uri="{FF2B5EF4-FFF2-40B4-BE49-F238E27FC236}">
                      <a16:creationId xmlns:a16="http://schemas.microsoft.com/office/drawing/2014/main" xmlns="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8">
                  <a:extLst>
                    <a:ext uri="{FF2B5EF4-FFF2-40B4-BE49-F238E27FC236}">
                      <a16:creationId xmlns:a16="http://schemas.microsoft.com/office/drawing/2014/main" xmlns="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40">
                <a:extLst>
                  <a:ext uri="{FF2B5EF4-FFF2-40B4-BE49-F238E27FC236}">
                    <a16:creationId xmlns:a16="http://schemas.microsoft.com/office/drawing/2014/main" xmlns="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5">
                  <a:extLst>
                    <a:ext uri="{FF2B5EF4-FFF2-40B4-BE49-F238E27FC236}">
                      <a16:creationId xmlns:a16="http://schemas.microsoft.com/office/drawing/2014/main" xmlns="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6">
                  <a:extLst>
                    <a:ext uri="{FF2B5EF4-FFF2-40B4-BE49-F238E27FC236}">
                      <a16:creationId xmlns:a16="http://schemas.microsoft.com/office/drawing/2014/main" xmlns="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41">
                <a:extLst>
                  <a:ext uri="{FF2B5EF4-FFF2-40B4-BE49-F238E27FC236}">
                    <a16:creationId xmlns:a16="http://schemas.microsoft.com/office/drawing/2014/main" xmlns="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3">
                  <a:extLst>
                    <a:ext uri="{FF2B5EF4-FFF2-40B4-BE49-F238E27FC236}">
                      <a16:creationId xmlns:a16="http://schemas.microsoft.com/office/drawing/2014/main" xmlns="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4">
                  <a:extLst>
                    <a:ext uri="{FF2B5EF4-FFF2-40B4-BE49-F238E27FC236}">
                      <a16:creationId xmlns:a16="http://schemas.microsoft.com/office/drawing/2014/main" xmlns="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42">
                <a:extLst>
                  <a:ext uri="{FF2B5EF4-FFF2-40B4-BE49-F238E27FC236}">
                    <a16:creationId xmlns:a16="http://schemas.microsoft.com/office/drawing/2014/main" xmlns="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61">
                  <a:extLst>
                    <a:ext uri="{FF2B5EF4-FFF2-40B4-BE49-F238E27FC236}">
                      <a16:creationId xmlns:a16="http://schemas.microsoft.com/office/drawing/2014/main" xmlns="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2">
                  <a:extLst>
                    <a:ext uri="{FF2B5EF4-FFF2-40B4-BE49-F238E27FC236}">
                      <a16:creationId xmlns:a16="http://schemas.microsoft.com/office/drawing/2014/main" xmlns="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43">
                <a:extLst>
                  <a:ext uri="{FF2B5EF4-FFF2-40B4-BE49-F238E27FC236}">
                    <a16:creationId xmlns:a16="http://schemas.microsoft.com/office/drawing/2014/main" xmlns="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9">
                  <a:extLst>
                    <a:ext uri="{FF2B5EF4-FFF2-40B4-BE49-F238E27FC236}">
                      <a16:creationId xmlns:a16="http://schemas.microsoft.com/office/drawing/2014/main" xmlns="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0">
                  <a:extLst>
                    <a:ext uri="{FF2B5EF4-FFF2-40B4-BE49-F238E27FC236}">
                      <a16:creationId xmlns:a16="http://schemas.microsoft.com/office/drawing/2014/main" xmlns="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4">
                <a:extLst>
                  <a:ext uri="{FF2B5EF4-FFF2-40B4-BE49-F238E27FC236}">
                    <a16:creationId xmlns:a16="http://schemas.microsoft.com/office/drawing/2014/main" xmlns="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6" name="椭圆 57">
                  <a:extLst>
                    <a:ext uri="{FF2B5EF4-FFF2-40B4-BE49-F238E27FC236}">
                      <a16:creationId xmlns:a16="http://schemas.microsoft.com/office/drawing/2014/main" xmlns="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58">
                  <a:extLst>
                    <a:ext uri="{FF2B5EF4-FFF2-40B4-BE49-F238E27FC236}">
                      <a16:creationId xmlns:a16="http://schemas.microsoft.com/office/drawing/2014/main" xmlns="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5">
                <a:extLst>
                  <a:ext uri="{FF2B5EF4-FFF2-40B4-BE49-F238E27FC236}">
                    <a16:creationId xmlns:a16="http://schemas.microsoft.com/office/drawing/2014/main" xmlns="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4" name="椭圆 55">
                  <a:extLst>
                    <a:ext uri="{FF2B5EF4-FFF2-40B4-BE49-F238E27FC236}">
                      <a16:creationId xmlns:a16="http://schemas.microsoft.com/office/drawing/2014/main" xmlns="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6">
                  <a:extLst>
                    <a:ext uri="{FF2B5EF4-FFF2-40B4-BE49-F238E27FC236}">
                      <a16:creationId xmlns:a16="http://schemas.microsoft.com/office/drawing/2014/main" xmlns="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6">
                <a:extLst>
                  <a:ext uri="{FF2B5EF4-FFF2-40B4-BE49-F238E27FC236}">
                    <a16:creationId xmlns:a16="http://schemas.microsoft.com/office/drawing/2014/main" xmlns="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2" name="椭圆 53">
                  <a:extLst>
                    <a:ext uri="{FF2B5EF4-FFF2-40B4-BE49-F238E27FC236}">
                      <a16:creationId xmlns:a16="http://schemas.microsoft.com/office/drawing/2014/main" xmlns="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4">
                  <a:extLst>
                    <a:ext uri="{FF2B5EF4-FFF2-40B4-BE49-F238E27FC236}">
                      <a16:creationId xmlns:a16="http://schemas.microsoft.com/office/drawing/2014/main" xmlns="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组合 47">
                <a:extLst>
                  <a:ext uri="{FF2B5EF4-FFF2-40B4-BE49-F238E27FC236}">
                    <a16:creationId xmlns:a16="http://schemas.microsoft.com/office/drawing/2014/main" xmlns="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0" name="椭圆 51">
                  <a:extLst>
                    <a:ext uri="{FF2B5EF4-FFF2-40B4-BE49-F238E27FC236}">
                      <a16:creationId xmlns:a16="http://schemas.microsoft.com/office/drawing/2014/main" xmlns="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2">
                  <a:extLst>
                    <a:ext uri="{FF2B5EF4-FFF2-40B4-BE49-F238E27FC236}">
                      <a16:creationId xmlns:a16="http://schemas.microsoft.com/office/drawing/2014/main" xmlns="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组合 48">
                <a:extLst>
                  <a:ext uri="{FF2B5EF4-FFF2-40B4-BE49-F238E27FC236}">
                    <a16:creationId xmlns:a16="http://schemas.microsoft.com/office/drawing/2014/main" xmlns="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8" name="椭圆 49">
                  <a:extLst>
                    <a:ext uri="{FF2B5EF4-FFF2-40B4-BE49-F238E27FC236}">
                      <a16:creationId xmlns:a16="http://schemas.microsoft.com/office/drawing/2014/main" xmlns="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50">
                  <a:extLst>
                    <a:ext uri="{FF2B5EF4-FFF2-40B4-BE49-F238E27FC236}">
                      <a16:creationId xmlns:a16="http://schemas.microsoft.com/office/drawing/2014/main" xmlns="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xmlns="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</p:grpSpPr>
          <p:sp>
            <p:nvSpPr>
              <p:cNvPr id="36" name="圆角矩形 37">
                <a:extLst>
                  <a:ext uri="{FF2B5EF4-FFF2-40B4-BE49-F238E27FC236}">
                    <a16:creationId xmlns:a16="http://schemas.microsoft.com/office/drawing/2014/main" xmlns="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8">
                <a:extLst>
                  <a:ext uri="{FF2B5EF4-FFF2-40B4-BE49-F238E27FC236}">
                    <a16:creationId xmlns:a16="http://schemas.microsoft.com/office/drawing/2014/main" xmlns="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</p:grpSpPr>
          <p:sp>
            <p:nvSpPr>
              <p:cNvPr id="34" name="圆角矩形 35">
                <a:extLst>
                  <a:ext uri="{FF2B5EF4-FFF2-40B4-BE49-F238E27FC236}">
                    <a16:creationId xmlns:a16="http://schemas.microsoft.com/office/drawing/2014/main" xmlns="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6">
                <a:extLst>
                  <a:ext uri="{FF2B5EF4-FFF2-40B4-BE49-F238E27FC236}">
                    <a16:creationId xmlns:a16="http://schemas.microsoft.com/office/drawing/2014/main" xmlns="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xmlns="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</p:grpSpPr>
          <p:sp>
            <p:nvSpPr>
              <p:cNvPr id="32" name="圆角矩形 33">
                <a:extLst>
                  <a:ext uri="{FF2B5EF4-FFF2-40B4-BE49-F238E27FC236}">
                    <a16:creationId xmlns:a16="http://schemas.microsoft.com/office/drawing/2014/main" xmlns="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4">
                <a:extLst>
                  <a:ext uri="{FF2B5EF4-FFF2-40B4-BE49-F238E27FC236}">
                    <a16:creationId xmlns:a16="http://schemas.microsoft.com/office/drawing/2014/main" xmlns="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xmlns="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</p:grpSpPr>
          <p:sp>
            <p:nvSpPr>
              <p:cNvPr id="30" name="圆角矩形 31">
                <a:extLst>
                  <a:ext uri="{FF2B5EF4-FFF2-40B4-BE49-F238E27FC236}">
                    <a16:creationId xmlns:a16="http://schemas.microsoft.com/office/drawing/2014/main" xmlns="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2">
                <a:extLst>
                  <a:ext uri="{FF2B5EF4-FFF2-40B4-BE49-F238E27FC236}">
                    <a16:creationId xmlns:a16="http://schemas.microsoft.com/office/drawing/2014/main" xmlns="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xmlns="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</p:grpSpPr>
          <p:sp>
            <p:nvSpPr>
              <p:cNvPr id="28" name="圆角矩形 29">
                <a:extLst>
                  <a:ext uri="{FF2B5EF4-FFF2-40B4-BE49-F238E27FC236}">
                    <a16:creationId xmlns:a16="http://schemas.microsoft.com/office/drawing/2014/main" xmlns="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0">
                <a:extLst>
                  <a:ext uri="{FF2B5EF4-FFF2-40B4-BE49-F238E27FC236}">
                    <a16:creationId xmlns:a16="http://schemas.microsoft.com/office/drawing/2014/main" xmlns="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xmlns="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xmlns="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xmlns="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xmlns="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</p:grpSpPr>
          <p:sp>
            <p:nvSpPr>
              <p:cNvPr id="24" name="圆角矩形 25">
                <a:extLst>
                  <a:ext uri="{FF2B5EF4-FFF2-40B4-BE49-F238E27FC236}">
                    <a16:creationId xmlns:a16="http://schemas.microsoft.com/office/drawing/2014/main" xmlns="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6">
                <a:extLst>
                  <a:ext uri="{FF2B5EF4-FFF2-40B4-BE49-F238E27FC236}">
                    <a16:creationId xmlns:a16="http://schemas.microsoft.com/office/drawing/2014/main" xmlns="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xmlns="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</p:grpSpPr>
          <p:sp>
            <p:nvSpPr>
              <p:cNvPr id="22" name="圆角矩形 23">
                <a:extLst>
                  <a:ext uri="{FF2B5EF4-FFF2-40B4-BE49-F238E27FC236}">
                    <a16:creationId xmlns:a16="http://schemas.microsoft.com/office/drawing/2014/main" xmlns="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4">
                <a:extLst>
                  <a:ext uri="{FF2B5EF4-FFF2-40B4-BE49-F238E27FC236}">
                    <a16:creationId xmlns:a16="http://schemas.microsoft.com/office/drawing/2014/main" xmlns="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xmlns="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</p:grpSpPr>
          <p:sp>
            <p:nvSpPr>
              <p:cNvPr id="20" name="圆角矩形 21">
                <a:extLst>
                  <a:ext uri="{FF2B5EF4-FFF2-40B4-BE49-F238E27FC236}">
                    <a16:creationId xmlns:a16="http://schemas.microsoft.com/office/drawing/2014/main" xmlns="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22">
                <a:extLst>
                  <a:ext uri="{FF2B5EF4-FFF2-40B4-BE49-F238E27FC236}">
                    <a16:creationId xmlns:a16="http://schemas.microsoft.com/office/drawing/2014/main" xmlns="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xmlns="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</p:grpSpPr>
          <p:sp>
            <p:nvSpPr>
              <p:cNvPr id="18" name="圆角矩形 19">
                <a:extLst>
                  <a:ext uri="{FF2B5EF4-FFF2-40B4-BE49-F238E27FC236}">
                    <a16:creationId xmlns:a16="http://schemas.microsoft.com/office/drawing/2014/main" xmlns="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20">
                <a:extLst>
                  <a:ext uri="{FF2B5EF4-FFF2-40B4-BE49-F238E27FC236}">
                    <a16:creationId xmlns:a16="http://schemas.microsoft.com/office/drawing/2014/main" xmlns="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6D3969A-BA9A-4935-A41F-BD0C4BA9DFDE}"/>
              </a:ext>
            </a:extLst>
          </p:cNvPr>
          <p:cNvSpPr txBox="1"/>
          <p:nvPr/>
        </p:nvSpPr>
        <p:spPr>
          <a:xfrm>
            <a:off x="5980235" y="3228846"/>
            <a:ext cx="59271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ai trong ảnh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Wingdings" panose="05000000000000000000" pitchFamily="2" charset="2"/>
              <a:buChar char="ü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 về công việc của người này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như thế 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组合 6"/>
          <p:cNvGrpSpPr/>
          <p:nvPr/>
        </p:nvGrpSpPr>
        <p:grpSpPr>
          <a:xfrm>
            <a:off x="307826" y="579852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3" name="直接连接符 8"/>
          <p:cNvCxnSpPr/>
          <p:nvPr/>
        </p:nvCxnSpPr>
        <p:spPr>
          <a:xfrm flipV="1">
            <a:off x="524788" y="291268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9"/>
          <p:cNvCxnSpPr/>
          <p:nvPr/>
        </p:nvCxnSpPr>
        <p:spPr>
          <a:xfrm flipH="1" flipV="1">
            <a:off x="3211854" y="315273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10"/>
          <p:cNvSpPr/>
          <p:nvPr/>
        </p:nvSpPr>
        <p:spPr>
          <a:xfrm>
            <a:off x="2771378" y="-7700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loud Callout 75"/>
          <p:cNvSpPr/>
          <p:nvPr/>
        </p:nvSpPr>
        <p:spPr>
          <a:xfrm>
            <a:off x="1646344" y="3228846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3A1BCFA4-B7D3-4521-9B4D-B29EB61F31AE}"/>
              </a:ext>
            </a:extLst>
          </p:cNvPr>
          <p:cNvSpPr txBox="1"/>
          <p:nvPr/>
        </p:nvSpPr>
        <p:spPr>
          <a:xfrm>
            <a:off x="1454551" y="3582634"/>
            <a:ext cx="4380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Thời gian 3 phút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9952" y="1053599"/>
            <a:ext cx="5217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hoạt động nhóm: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công việc của những người trong ảnh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997" y="589203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8099" y="727567"/>
            <a:ext cx="2539018" cy="14270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602" y="4876130"/>
            <a:ext cx="3389455" cy="1972886"/>
          </a:xfrm>
          <a:prstGeom prst="rect">
            <a:avLst/>
          </a:prstGeom>
        </p:spPr>
      </p:pic>
      <p:pic>
        <p:nvPicPr>
          <p:cNvPr id="82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11" y="4693958"/>
            <a:ext cx="5048131" cy="15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69" grpId="0"/>
      <p:bldP spid="75" grpId="0" animBg="1"/>
      <p:bldP spid="76" grpId="0" animBg="1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xmlns="" id="{3025270F-DE0D-4657-8A2D-591A86A846B7}"/>
              </a:ext>
            </a:extLst>
          </p:cNvPr>
          <p:cNvSpPr/>
          <p:nvPr/>
        </p:nvSpPr>
        <p:spPr>
          <a:xfrm>
            <a:off x="542489" y="0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7" y="1086324"/>
            <a:ext cx="11227856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187" y="378438"/>
            <a:ext cx="1176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công việc của những người trong ảnh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320" y="4287945"/>
            <a:ext cx="363292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1: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Người đàn ông trong ảnh đang làm gì?</a:t>
            </a:r>
          </a:p>
          <a:p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Người ấy đang cày ruộng.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745" y="4315378"/>
            <a:ext cx="3061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2: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Người trong ảnh đang làm gì?</a:t>
            </a:r>
          </a:p>
          <a:p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Người ấy đang trồng cây.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39090" y="4361544"/>
            <a:ext cx="37602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3: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Những người trong ảnh đang làm gì?</a:t>
            </a:r>
          </a:p>
          <a:p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Họ đang gieo mạ.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xmlns="" id="{3025270F-DE0D-4657-8A2D-591A86A846B7}"/>
              </a:ext>
            </a:extLst>
          </p:cNvPr>
          <p:cNvSpPr/>
          <p:nvPr/>
        </p:nvSpPr>
        <p:spPr>
          <a:xfrm>
            <a:off x="0" y="228678"/>
            <a:ext cx="12191999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4727" y="228678"/>
            <a:ext cx="928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về nghề nghiệp và công việc 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những người trong ảnh.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mg.loigiaihay.com/picture/question_lgh/2021_51/1624005434-xe4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356"/>
            <a:ext cx="11344366" cy="35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41" y="5214543"/>
            <a:ext cx="367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1: Họ là công nhân.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 đang may giầy.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1758" y="5239901"/>
            <a:ext cx="365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Ông ấy là bác sĩ.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ấy đang khám bệnh.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3373" y="5239901"/>
            <a:ext cx="516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3: Cô ấy là cảnh sát giao thông.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ấy đang điều tiết giao thông.</a:t>
            </a:r>
          </a:p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5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5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411180" y="-209311"/>
            <a:ext cx="11369639" cy="7068058"/>
            <a:chOff x="3259204" y="722177"/>
            <a:chExt cx="5069957" cy="5925152"/>
          </a:xfrm>
        </p:grpSpPr>
        <p:pic>
          <p:nvPicPr>
            <p:cNvPr id="5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60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61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62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63" name="文本框 18"/>
          <p:cNvSpPr txBox="1"/>
          <p:nvPr/>
        </p:nvSpPr>
        <p:spPr>
          <a:xfrm>
            <a:off x="1862308" y="1096087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1529338" y="250875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3491" y="2263654"/>
            <a:ext cx="5662992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Kể được tên các nghề nghiệp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1469465" y="381600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2193521" y="3607795"/>
            <a:ext cx="8377935" cy="11180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nghề nghiệp, biết nói về nghề nghiệp và công việc.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xmlns="" id="{411C2712-2DDF-47B9-A529-A0722DA67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" t="1162" r="4672" b="2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70ADC-CA95-4549-8A84-2168C763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0" y="2127448"/>
            <a:ext cx="3998226" cy="41036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D72917-6390-4241-94F9-496FA03CBB64}"/>
              </a:ext>
            </a:extLst>
          </p:cNvPr>
          <p:cNvSpPr/>
          <p:nvPr/>
        </p:nvSpPr>
        <p:spPr>
          <a:xfrm rot="647696">
            <a:off x="2284558" y="1809681"/>
            <a:ext cx="7136474" cy="1928894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n-US" sz="8000" b="1" dirty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 you!</a:t>
            </a:r>
            <a:endParaRPr lang="id-ID" sz="80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LT AphroditeSlimPro" panose="02000507000000020002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7E6F83-0A01-4DB6-A799-99D852C1470A}"/>
              </a:ext>
            </a:extLst>
          </p:cNvPr>
          <p:cNvGrpSpPr/>
          <p:nvPr/>
        </p:nvGrpSpPr>
        <p:grpSpPr>
          <a:xfrm>
            <a:off x="-45315" y="4938402"/>
            <a:ext cx="12803675" cy="1906156"/>
            <a:chOff x="-1002990" y="5118411"/>
            <a:chExt cx="12440223" cy="25489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2990" y="5184259"/>
              <a:ext cx="2690818" cy="24314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946" y="5745391"/>
              <a:ext cx="1996967" cy="18045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624" y="6247301"/>
              <a:ext cx="1441523" cy="13025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99" y="5118411"/>
              <a:ext cx="2690819" cy="24314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34" y="5184259"/>
              <a:ext cx="2690819" cy="24314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078" y="5235915"/>
              <a:ext cx="2690819" cy="24314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414" y="5118411"/>
              <a:ext cx="2690819" cy="243148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9615F6E-23C5-4AD7-96A8-7B5249C8E2C6}"/>
              </a:ext>
            </a:extLst>
          </p:cNvPr>
          <p:cNvGrpSpPr/>
          <p:nvPr/>
        </p:nvGrpSpPr>
        <p:grpSpPr>
          <a:xfrm>
            <a:off x="0" y="4848327"/>
            <a:ext cx="12192000" cy="2174175"/>
            <a:chOff x="-1178284" y="4220649"/>
            <a:chExt cx="14695717" cy="30224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52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85185E-6 L 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660523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316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宋体</vt:lpstr>
      <vt:lpstr>#9Slide05 HLT AphroditeSlimPro</vt:lpstr>
      <vt:lpstr>Aachen</vt:lpstr>
      <vt:lpstr>Arial</vt:lpstr>
      <vt:lpstr>Calibri</vt:lpstr>
      <vt:lpstr>Calibri Light</vt:lpstr>
      <vt:lpstr>方正姚体</vt:lpstr>
      <vt:lpstr>Tahoma</vt:lpstr>
      <vt:lpstr>Times New Roman</vt:lpstr>
      <vt:lpstr>Wingdings</vt:lpstr>
      <vt:lpstr>仓耳玄三M W05</vt:lpstr>
      <vt:lpstr>字魂20号-石头体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16</cp:revision>
  <dcterms:created xsi:type="dcterms:W3CDTF">2022-03-21T04:45:51Z</dcterms:created>
  <dcterms:modified xsi:type="dcterms:W3CDTF">2022-05-15T14:52:52Z</dcterms:modified>
</cp:coreProperties>
</file>