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0" r:id="rId3"/>
  </p:sldMasterIdLst>
  <p:notesMasterIdLst>
    <p:notesMasterId r:id="rId19"/>
  </p:notesMasterIdLst>
  <p:sldIdLst>
    <p:sldId id="319" r:id="rId4"/>
    <p:sldId id="314" r:id="rId5"/>
    <p:sldId id="296" r:id="rId6"/>
    <p:sldId id="297" r:id="rId7"/>
    <p:sldId id="320" r:id="rId8"/>
    <p:sldId id="299" r:id="rId9"/>
    <p:sldId id="326" r:id="rId10"/>
    <p:sldId id="321" r:id="rId11"/>
    <p:sldId id="316" r:id="rId12"/>
    <p:sldId id="317" r:id="rId13"/>
    <p:sldId id="298" r:id="rId14"/>
    <p:sldId id="327" r:id="rId15"/>
    <p:sldId id="325" r:id="rId16"/>
    <p:sldId id="322" r:id="rId17"/>
    <p:sldId id="30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57" d="100"/>
          <a:sy n="57" d="100"/>
        </p:scale>
        <p:origin x="1206" y="5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E5497-7E55-4E85-AF7D-D2E89F13D4E0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57607B-BE77-4CD6-8317-628191F8B6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81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8417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7481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7AF81A-5A48-44B6-BFB3-5A2D3370088C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2594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7AF81A-5A48-44B6-BFB3-5A2D3370088C}" type="slidenum">
              <a:rPr lang="zh-CN" alt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621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73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55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311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1_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135200" y="3247533"/>
            <a:ext cx="7921600" cy="11224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60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3175200" y="4211333"/>
            <a:ext cx="5841600" cy="579200"/>
          </a:xfrm>
          <a:prstGeom prst="rect">
            <a:avLst/>
          </a:prstGeom>
        </p:spPr>
        <p:txBody>
          <a:bodyPr spcFirstLastPara="1" wrap="square" lIns="121897" tIns="121897" rIns="121897" bIns="121897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00"/>
            </a:lvl1pPr>
            <a:lvl2pPr lvl="1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5243600" y="2061033"/>
            <a:ext cx="1704800" cy="1024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93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67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76135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Thinkpad\Desktop\未标题-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6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D1C366D3-5762-4D36-B666-26996E5102BC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rgbClr val="F79646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530587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9308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6222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1994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676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37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3213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497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>
                <a:solidFill>
                  <a:prstClr val="black"/>
                </a:solidFill>
              </a:rPr>
              <a:pPr/>
              <a:t>2022/3/6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67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604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847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95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91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121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23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68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07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65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95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783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17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33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77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063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43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445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16FB3-29AD-4AC0-9EB2-5C86A75010B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578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16FB3-29AD-4AC0-9EB2-5C86A75010BC}" type="datetimeFigureOut">
              <a:rPr lang="en-US" smtClean="0"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4A588C-AED2-4DCB-B3BE-0C53DEFF0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136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635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E5B826-6809-49B3-9B4B-177D412235B0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2022/3/6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1AD0B5-09AD-499F-88BC-01FCE55CDA76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A09BB0F-D6CC-4905-B919-B457DEEC345E}"/>
              </a:ext>
            </a:extLst>
          </p:cNvPr>
          <p:cNvSpPr txBox="1"/>
          <p:nvPr userDrawn="1"/>
        </p:nvSpPr>
        <p:spPr>
          <a:xfrm>
            <a:off x="5249008" y="6581001"/>
            <a:ext cx="31300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lang="en-US" sz="1200" i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1200" i="1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1200" i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007400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xmlns="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56" y="496183"/>
            <a:ext cx="2287184" cy="17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8197" y="2069066"/>
            <a:ext cx="3245739" cy="3839878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/>
            <a:r>
              <a:rPr lang="en-US" sz="6000" dirty="0">
                <a:solidFill>
                  <a:srgbClr val="FB5B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TINH XANH CỦA EM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3595331" y="629264"/>
            <a:ext cx="7734820" cy="5680715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</p:spTree>
    <p:extLst>
      <p:ext uri="{BB962C8B-B14F-4D97-AF65-F5344CB8AC3E}">
        <p14:creationId xmlns:p14="http://schemas.microsoft.com/office/powerpoint/2010/main" val="294685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850623" y="-171240"/>
            <a:ext cx="10802885" cy="885223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Chọn từ ngữ phù hợp thay cho ô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vuông.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535050" y="1163945"/>
            <a:ext cx="11209646" cy="4584697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40000"/>
              </a:lnSpc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Buổi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sáng, bước ra vườn hồng, 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bông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hồng đỏ thắm, bé vui sướng reo lên:</a:t>
            </a:r>
          </a:p>
          <a:p>
            <a:pPr algn="just">
              <a:lnSpc>
                <a:spcPct val="140000"/>
              </a:lnSpc>
            </a:pP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-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Bạn xinh đẹp, đáng yêu làm sao!</a:t>
            </a:r>
          </a:p>
          <a:p>
            <a:pPr algn="just">
              <a:lnSpc>
                <a:spcPct val="140000"/>
              </a:lnSpc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Nói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rồi, bé định 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bông 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hoa.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Bỗng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thầm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40000"/>
              </a:lnSpc>
            </a:pP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Xin               tôi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khoe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077650" y="693503"/>
            <a:ext cx="1912459" cy="565565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endParaRPr lang="en-US" sz="29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167330" y="693503"/>
            <a:ext cx="1649640" cy="565565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nhìn</a:t>
            </a:r>
            <a:r>
              <a:rPr lang="en-US"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endParaRPr lang="en-US" sz="29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227054" y="693503"/>
            <a:ext cx="1595819" cy="565565"/>
          </a:xfrm>
          <a:prstGeom prst="roundRect">
            <a:avLst>
              <a:gd name="adj" fmla="val 50000"/>
            </a:avLst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2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đừng</a:t>
            </a:r>
            <a:r>
              <a:rPr lang="en-US" sz="2900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9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endParaRPr lang="en-US" sz="2900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65677" y="2096101"/>
            <a:ext cx="320927" cy="35558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8" name="TextBox 7"/>
          <p:cNvSpPr txBox="1"/>
          <p:nvPr/>
        </p:nvSpPr>
        <p:spPr>
          <a:xfrm>
            <a:off x="4275780" y="3891252"/>
            <a:ext cx="320927" cy="35558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9" name="TextBox 8"/>
          <p:cNvSpPr txBox="1"/>
          <p:nvPr/>
        </p:nvSpPr>
        <p:spPr>
          <a:xfrm>
            <a:off x="2489037" y="4520645"/>
            <a:ext cx="320927" cy="355580"/>
          </a:xfrm>
          <a:prstGeom prst="rect">
            <a:avLst/>
          </a:prstGeom>
          <a:solidFill>
            <a:srgbClr val="0070C0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034292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03 -0.00787 L 0.05911 0.18287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04" y="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06 -0.00046 L 0.1207 0.4534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26" y="2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529 -0.01342 L -0.52786 0.54445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64" y="27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5" grpId="0" build="p"/>
      <p:bldP spid="3" grpId="0" animBg="1"/>
      <p:bldP spid="3" grpId="1" animBg="1"/>
      <p:bldP spid="16" grpId="0" animBg="1"/>
      <p:bldP spid="16" grpId="1" animBg="1"/>
      <p:bldP spid="17" grpId="0" animBg="1"/>
      <p:bldP spid="17" grpId="1" animBg="1"/>
      <p:bldP spid="4" grpId="0" animBg="1"/>
      <p:bldP spid="4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1149807" y="822573"/>
            <a:ext cx="9675499" cy="3697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32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6896297" y="2452772"/>
            <a:ext cx="499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5427717" y="2926711"/>
            <a:ext cx="1496290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185974" y="2926711"/>
            <a:ext cx="1124185" cy="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520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69338" cy="688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026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481A45A-BB2E-4820-8251-88BCB79E0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597" y="161362"/>
            <a:ext cx="11610743" cy="644600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F8B3655-2081-461A-8994-79B49620476E}"/>
              </a:ext>
            </a:extLst>
          </p:cNvPr>
          <p:cNvSpPr txBox="1"/>
          <p:nvPr/>
        </p:nvSpPr>
        <p:spPr>
          <a:xfrm>
            <a:off x="700795" y="444683"/>
            <a:ext cx="4619057" cy="561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87094">
              <a:defRPr/>
            </a:pPr>
            <a:r>
              <a:rPr lang="en-US" sz="3047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Ghi</a:t>
            </a:r>
            <a:r>
              <a:rPr lang="en-US" sz="3047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47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vở</a:t>
            </a:r>
            <a:r>
              <a:rPr lang="en-US" sz="3047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47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Tiếng</a:t>
            </a:r>
            <a:r>
              <a:rPr lang="en-US" sz="3047" b="1" dirty="0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047" b="1" dirty="0" err="1">
                <a:solidFill>
                  <a:srgbClr val="FFFF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Việt</a:t>
            </a:r>
            <a:endParaRPr lang="en-US" sz="3047" b="1" dirty="0">
              <a:solidFill>
                <a:srgbClr val="FFFF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387D10F-E9FA-4030-BA08-7529DC953404}"/>
              </a:ext>
            </a:extLst>
          </p:cNvPr>
          <p:cNvSpPr txBox="1"/>
          <p:nvPr/>
        </p:nvSpPr>
        <p:spPr>
          <a:xfrm>
            <a:off x="1922751" y="1077286"/>
            <a:ext cx="75863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Bài 3. Điền dấu phẩy: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-93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922751" y="808430"/>
            <a:ext cx="0" cy="512923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953495" y="1484968"/>
            <a:ext cx="96704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a)Các 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bạn học sinh đang tưới nước  bắt sâu cho cây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-93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936606" y="2103957"/>
            <a:ext cx="96704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b)Mọi 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người không được hái hoa  bẻ cành</a:t>
            </a: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chemeClr val="bg1"/>
              </a:solidFill>
              <a:latin typeface="HP001 4 hàng" panose="020B0603050302020204" pitchFamily="34" charset="-93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88993" y="2745354"/>
            <a:ext cx="96704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c)Én </a:t>
            </a:r>
            <a:r>
              <a:rPr lang="en-US" sz="3200" b="1" dirty="0">
                <a:solidFill>
                  <a:schemeClr val="bg1"/>
                </a:solidFill>
                <a:latin typeface="HP001 4 hàng" panose="020B0603050302020204" pitchFamily="34" charset="-93"/>
                <a:cs typeface="Times New Roman" panose="02020603050405020304" pitchFamily="18" charset="0"/>
              </a:rPr>
              <a:t>nâu  cỏ non đều đáng yêu. </a:t>
            </a:r>
            <a:endParaRPr lang="vi-VN" sz="3200" b="1" dirty="0">
              <a:solidFill>
                <a:schemeClr val="bg1"/>
              </a:solidFill>
              <a:latin typeface="HP001 4 hàng" panose="020B0603050302020204" pitchFamily="34" charset="-93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flipH="1">
            <a:off x="8184770" y="1649206"/>
            <a:ext cx="4992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607331" y="2269566"/>
            <a:ext cx="487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89833" y="2923404"/>
            <a:ext cx="4871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6757755" y="2137000"/>
            <a:ext cx="1496290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587728" y="2137000"/>
            <a:ext cx="112418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458102" y="2788162"/>
            <a:ext cx="1236604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8043318" y="2802017"/>
            <a:ext cx="112418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468774" y="3425472"/>
            <a:ext cx="112418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025490" y="3411617"/>
            <a:ext cx="1124185" cy="0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066" y="164648"/>
            <a:ext cx="11712010" cy="6521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476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直接连接符 27"/>
          <p:cNvCxnSpPr/>
          <p:nvPr/>
        </p:nvCxnSpPr>
        <p:spPr>
          <a:xfrm>
            <a:off x="3719187" y="1726718"/>
            <a:ext cx="0" cy="2712351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015624" y="941888"/>
            <a:ext cx="78161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bg1"/>
                </a:solidFill>
              </a:rPr>
              <a:t>Tìm </a:t>
            </a:r>
            <a:r>
              <a:rPr lang="en-US" sz="4000" dirty="0">
                <a:solidFill>
                  <a:schemeClr val="bg1"/>
                </a:solidFill>
              </a:rPr>
              <a:t>được từ ngữ chỉ hoạt động bảo vệ, chăm sóc cây</a:t>
            </a:r>
            <a:r>
              <a:rPr lang="en-US" sz="4000" dirty="0" smtClean="0">
                <a:solidFill>
                  <a:schemeClr val="bg1"/>
                </a:solidFill>
              </a:rPr>
              <a:t>.</a:t>
            </a:r>
            <a:endParaRPr lang="vi-VN" sz="40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15623" y="2408492"/>
            <a:ext cx="78161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bg1"/>
                </a:solidFill>
              </a:rPr>
              <a:t> Tìm </a:t>
            </a:r>
            <a:r>
              <a:rPr lang="en-US" sz="4000" dirty="0">
                <a:solidFill>
                  <a:schemeClr val="bg1"/>
                </a:solidFill>
              </a:rPr>
              <a:t>được từ ngữ </a:t>
            </a:r>
            <a:r>
              <a:rPr lang="en-US" sz="4000" dirty="0" smtClean="0">
                <a:solidFill>
                  <a:schemeClr val="bg1"/>
                </a:solidFill>
              </a:rPr>
              <a:t>chỉ hoạt động thích </a:t>
            </a:r>
            <a:r>
              <a:rPr lang="en-US" sz="4000" dirty="0">
                <a:solidFill>
                  <a:schemeClr val="bg1"/>
                </a:solidFill>
              </a:rPr>
              <a:t>hợp điền vào chỗ </a:t>
            </a:r>
            <a:r>
              <a:rPr lang="en-US" sz="4000" dirty="0" smtClean="0">
                <a:solidFill>
                  <a:schemeClr val="bg1"/>
                </a:solidFill>
              </a:rPr>
              <a:t>trống.</a:t>
            </a:r>
            <a:endParaRPr lang="vi-VN" sz="40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15622" y="3978152"/>
            <a:ext cx="78161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vi-VN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>
                <a:solidFill>
                  <a:schemeClr val="bg1"/>
                </a:solidFill>
              </a:rPr>
              <a:t>B</a:t>
            </a:r>
            <a:r>
              <a:rPr lang="en-US" sz="4000" dirty="0" smtClean="0">
                <a:solidFill>
                  <a:schemeClr val="bg1"/>
                </a:solidFill>
              </a:rPr>
              <a:t>iết </a:t>
            </a:r>
            <a:r>
              <a:rPr lang="en-US" sz="4000" dirty="0">
                <a:solidFill>
                  <a:schemeClr val="bg1"/>
                </a:solidFill>
              </a:rPr>
              <a:t>điền đúng dấu phẩy vào vị trí thích </a:t>
            </a:r>
            <a:r>
              <a:rPr lang="en-US" sz="4000" dirty="0" smtClean="0">
                <a:solidFill>
                  <a:schemeClr val="bg1"/>
                </a:solidFill>
              </a:rPr>
              <a:t>hợp giữa các từ ngữ chỉ hoạt động, chỉ sự vật trong câu.</a:t>
            </a:r>
            <a:endParaRPr lang="vi-VN" sz="4000" dirty="0">
              <a:solidFill>
                <a:schemeClr val="bg1"/>
              </a:solidFill>
              <a:effectLst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8342" y="2302400"/>
            <a:ext cx="32469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altLang="zh-CN" sz="6000" b="1" spc="67" dirty="0" err="1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altLang="zh-CN" sz="6000" b="1" spc="67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spc="67" dirty="0" err="1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lang="en-US" altLang="zh-CN" sz="6000" b="1" spc="67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spc="67" dirty="0" err="1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altLang="zh-CN" sz="6000" b="1" spc="67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spc="67" dirty="0" err="1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đạt</a:t>
            </a:r>
            <a:endParaRPr lang="zh-CN" altLang="en-US" sz="6000" b="1" spc="67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79646">
                  <a:tint val="1000"/>
                </a:srgbClr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Thinkpad\Desktop\学校\1_0002_图层-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7160">
            <a:off x="939271" y="4536323"/>
            <a:ext cx="2474781" cy="203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19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28959" y="2327255"/>
            <a:ext cx="5655715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 HỌC</a:t>
            </a:r>
          </a:p>
          <a:p>
            <a:pPr algn="ctr"/>
            <a:r>
              <a:rPr lang="en-US" sz="8000" b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KẾT THÚC</a:t>
            </a:r>
          </a:p>
        </p:txBody>
      </p:sp>
    </p:spTree>
    <p:extLst>
      <p:ext uri="{BB962C8B-B14F-4D97-AF65-F5344CB8AC3E}">
        <p14:creationId xmlns:p14="http://schemas.microsoft.com/office/powerpoint/2010/main" val="308292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/>
          <p:nvPr/>
        </p:nvSpPr>
        <p:spPr>
          <a:xfrm>
            <a:off x="10225300" y="1420767"/>
            <a:ext cx="1374677" cy="1097287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227" name="Google Shape;227;p40"/>
          <p:cNvGrpSpPr/>
          <p:nvPr/>
        </p:nvGrpSpPr>
        <p:grpSpPr>
          <a:xfrm>
            <a:off x="430461" y="1866282"/>
            <a:ext cx="2589180" cy="2998348"/>
            <a:chOff x="5293245" y="6083019"/>
            <a:chExt cx="1941885" cy="2248761"/>
          </a:xfrm>
        </p:grpSpPr>
        <p:sp>
          <p:nvSpPr>
            <p:cNvPr id="228" name="Google Shape;228;p40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5" name="Google Shape;235;p40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6" name="Google Shape;236;p40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7" name="Google Shape;237;p40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8" name="Google Shape;238;p40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0" name="Google Shape;240;p40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1" name="Google Shape;241;p40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5" name="Google Shape;245;p40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6" name="Google Shape;246;p40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7" name="Google Shape;247;p40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49" name="Google Shape;249;p40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1" name="Google Shape;251;p40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3" name="Google Shape;253;p40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5" name="Google Shape;255;p40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4" name="Google Shape;274;p40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5" name="Google Shape;275;p40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6" name="Google Shape;276;p40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7" name="Google Shape;277;p40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79" name="Google Shape;279;p40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0" name="Google Shape;280;p40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2" name="Google Shape;282;p40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3" name="Google Shape;283;p40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4" name="Google Shape;284;p40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5" name="Google Shape;285;p40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6" name="Google Shape;286;p40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7" name="Google Shape;287;p40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1" name="Google Shape;291;p40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2" name="Google Shape;292;p40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4" name="Google Shape;294;p40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5" name="Google Shape;295;p40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336" name="Google Shape;336;p40"/>
          <p:cNvGrpSpPr/>
          <p:nvPr/>
        </p:nvGrpSpPr>
        <p:grpSpPr>
          <a:xfrm>
            <a:off x="9052285" y="1628182"/>
            <a:ext cx="2683295" cy="3188617"/>
            <a:chOff x="11016213" y="5853720"/>
            <a:chExt cx="2012471" cy="2391463"/>
          </a:xfrm>
        </p:grpSpPr>
        <p:sp>
          <p:nvSpPr>
            <p:cNvPr id="337" name="Google Shape;337;p40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45" name="Google Shape;445;p40"/>
          <p:cNvSpPr/>
          <p:nvPr/>
        </p:nvSpPr>
        <p:spPr>
          <a:xfrm>
            <a:off x="653633" y="599737"/>
            <a:ext cx="1561059" cy="906627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446" name="Google Shape;446;p40"/>
          <p:cNvGrpSpPr/>
          <p:nvPr/>
        </p:nvGrpSpPr>
        <p:grpSpPr>
          <a:xfrm>
            <a:off x="-1611" y="4675051"/>
            <a:ext cx="12192392" cy="2182963"/>
            <a:chOff x="6554550" y="3707188"/>
            <a:chExt cx="7127831" cy="1637222"/>
          </a:xfrm>
        </p:grpSpPr>
        <p:sp>
          <p:nvSpPr>
            <p:cNvPr id="447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52" name="Google Shape;452;p40"/>
          <p:cNvGrpSpPr/>
          <p:nvPr/>
        </p:nvGrpSpPr>
        <p:grpSpPr>
          <a:xfrm>
            <a:off x="4762777" y="4030744"/>
            <a:ext cx="2666388" cy="1274893"/>
            <a:chOff x="1313950" y="2027925"/>
            <a:chExt cx="6516100" cy="3115575"/>
          </a:xfrm>
        </p:grpSpPr>
        <p:sp>
          <p:nvSpPr>
            <p:cNvPr id="453" name="Google Shape;453;p40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490" name="Google Shape;490;p40"/>
          <p:cNvSpPr/>
          <p:nvPr/>
        </p:nvSpPr>
        <p:spPr>
          <a:xfrm>
            <a:off x="8722949" y="5016467"/>
            <a:ext cx="3488051" cy="1185091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sp>
        <p:nvSpPr>
          <p:cNvPr id="491" name="Google Shape;491;p40"/>
          <p:cNvSpPr/>
          <p:nvPr/>
        </p:nvSpPr>
        <p:spPr>
          <a:xfrm>
            <a:off x="-18967" y="5016481"/>
            <a:ext cx="3488051" cy="1185091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endParaRPr/>
          </a:p>
        </p:txBody>
      </p:sp>
      <p:grpSp>
        <p:nvGrpSpPr>
          <p:cNvPr id="492" name="Google Shape;492;p40"/>
          <p:cNvGrpSpPr/>
          <p:nvPr/>
        </p:nvGrpSpPr>
        <p:grpSpPr>
          <a:xfrm>
            <a:off x="9028151" y="3770000"/>
            <a:ext cx="1472200" cy="2753800"/>
            <a:chOff x="35658225" y="12492275"/>
            <a:chExt cx="1104150" cy="2065350"/>
          </a:xfrm>
        </p:grpSpPr>
        <p:sp>
          <p:nvSpPr>
            <p:cNvPr id="493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556" name="Google Shape;556;p40"/>
          <p:cNvGrpSpPr/>
          <p:nvPr/>
        </p:nvGrpSpPr>
        <p:grpSpPr>
          <a:xfrm>
            <a:off x="1798718" y="3555885"/>
            <a:ext cx="1485367" cy="2967900"/>
            <a:chOff x="31594325" y="12376475"/>
            <a:chExt cx="1114025" cy="2225925"/>
          </a:xfrm>
        </p:grpSpPr>
        <p:sp>
          <p:nvSpPr>
            <p:cNvPr id="557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613" name="Google Shape;613;p40"/>
          <p:cNvSpPr txBox="1">
            <a:spLocks noGrp="1"/>
          </p:cNvSpPr>
          <p:nvPr>
            <p:ph type="title"/>
          </p:nvPr>
        </p:nvSpPr>
        <p:spPr>
          <a:xfrm>
            <a:off x="2642193" y="1377607"/>
            <a:ext cx="6370051" cy="2454000"/>
          </a:xfrm>
          <a:prstGeom prst="rect">
            <a:avLst/>
          </a:prstGeom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8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8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14: </a:t>
            </a:r>
            <a: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CỎ NON </a:t>
            </a:r>
            <a:b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CƯỜI RỒI</a:t>
            </a:r>
            <a:endParaRPr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4938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685241" y="2463871"/>
            <a:ext cx="6286867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TIẾT 4</a:t>
            </a:r>
          </a:p>
        </p:txBody>
      </p:sp>
    </p:spTree>
    <p:extLst>
      <p:ext uri="{BB962C8B-B14F-4D97-AF65-F5344CB8AC3E}">
        <p14:creationId xmlns:p14="http://schemas.microsoft.com/office/powerpoint/2010/main" val="1377199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7000" b="-5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8443" y="2205697"/>
            <a:ext cx="881683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15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65537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8" name="Google Shape;398;p38"/>
          <p:cNvGrpSpPr/>
          <p:nvPr/>
        </p:nvGrpSpPr>
        <p:grpSpPr>
          <a:xfrm flipH="1">
            <a:off x="9282305" y="170632"/>
            <a:ext cx="2372967" cy="1179947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5666684" y="6279134"/>
            <a:ext cx="858600" cy="260900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pic>
        <p:nvPicPr>
          <p:cNvPr id="3074" name="Picture 2" descr="Thinking Boy PNG Images | Vector and PSD Files | Free Download on Pngtre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3330" y="2826235"/>
            <a:ext cx="4144972" cy="4144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loud Callout 2"/>
          <p:cNvSpPr/>
          <p:nvPr/>
        </p:nvSpPr>
        <p:spPr>
          <a:xfrm>
            <a:off x="2507649" y="989190"/>
            <a:ext cx="7024263" cy="2674548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8" rIns="121917" bIns="60958" rtlCol="0" anchor="ctr"/>
          <a:lstStyle/>
          <a:p>
            <a:pPr algn="ctr"/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755708" y="1403133"/>
            <a:ext cx="4865189" cy="1831267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Đặt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về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một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phận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con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nuôi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700" b="1" dirty="0" err="1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nhà</a:t>
            </a:r>
            <a:r>
              <a:rPr lang="en-US" sz="3700" b="1" dirty="0">
                <a:solidFill>
                  <a:schemeClr val="bg1">
                    <a:lumMod val="10000"/>
                  </a:schemeClr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en-US" sz="3700" dirty="0">
              <a:solidFill>
                <a:schemeClr val="bg1">
                  <a:lumMod val="1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38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831358" y="780778"/>
            <a:ext cx="6449757" cy="2142308"/>
          </a:xfrm>
          <a:prstGeom prst="horizontalScroll">
            <a:avLst>
              <a:gd name="adj" fmla="val 25000"/>
            </a:avLst>
          </a:prstGeom>
          <a:solidFill>
            <a:srgbClr val="FF0066"/>
          </a:solidFill>
          <a:ln>
            <a:solidFill>
              <a:srgbClr val="FFFF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90624" y="3216163"/>
            <a:ext cx="94365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vốn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ctr"/>
            <a:r>
              <a:rPr lang="en-US" sz="4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 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 –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</a:t>
            </a:r>
            <a:r>
              <a:rPr lang="en-US" sz="4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59</a:t>
            </a:r>
            <a:endParaRPr lang="en-US" sz="4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95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452" y="0"/>
            <a:ext cx="1230890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3321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直接连接符 27"/>
          <p:cNvCxnSpPr/>
          <p:nvPr/>
        </p:nvCxnSpPr>
        <p:spPr>
          <a:xfrm>
            <a:off x="3460949" y="1959475"/>
            <a:ext cx="0" cy="2712351"/>
          </a:xfrm>
          <a:prstGeom prst="line">
            <a:avLst/>
          </a:prstGeom>
          <a:ln w="28575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015624" y="941888"/>
            <a:ext cx="78161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bg1"/>
                </a:solidFill>
              </a:rPr>
              <a:t>Tìm </a:t>
            </a:r>
            <a:r>
              <a:rPr lang="en-US" sz="4000" dirty="0">
                <a:solidFill>
                  <a:schemeClr val="bg1"/>
                </a:solidFill>
              </a:rPr>
              <a:t>được từ ngữ chỉ hoạt động bảo vệ, chăm sóc cây</a:t>
            </a:r>
            <a:r>
              <a:rPr lang="en-US" sz="4000" dirty="0" smtClean="0">
                <a:solidFill>
                  <a:schemeClr val="bg1"/>
                </a:solidFill>
              </a:rPr>
              <a:t>.</a:t>
            </a:r>
            <a:endParaRPr lang="vi-VN" sz="4000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15623" y="2408492"/>
            <a:ext cx="78161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en-US" sz="4000" dirty="0" smtClean="0">
                <a:solidFill>
                  <a:schemeClr val="bg1"/>
                </a:solidFill>
              </a:rPr>
              <a:t> Tìm </a:t>
            </a:r>
            <a:r>
              <a:rPr lang="en-US" sz="4000" dirty="0">
                <a:solidFill>
                  <a:schemeClr val="bg1"/>
                </a:solidFill>
              </a:rPr>
              <a:t>được từ ngữ </a:t>
            </a:r>
            <a:r>
              <a:rPr lang="en-US" sz="4000" dirty="0" smtClean="0">
                <a:solidFill>
                  <a:schemeClr val="bg1"/>
                </a:solidFill>
              </a:rPr>
              <a:t>chỉ hoạt động thích </a:t>
            </a:r>
            <a:r>
              <a:rPr lang="en-US" sz="4000" dirty="0">
                <a:solidFill>
                  <a:schemeClr val="bg1"/>
                </a:solidFill>
              </a:rPr>
              <a:t>hợp điền vào chỗ </a:t>
            </a:r>
            <a:r>
              <a:rPr lang="en-US" sz="4000" dirty="0" smtClean="0">
                <a:solidFill>
                  <a:schemeClr val="bg1"/>
                </a:solidFill>
              </a:rPr>
              <a:t>trống.</a:t>
            </a:r>
            <a:endParaRPr lang="vi-VN" sz="4000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015622" y="3978152"/>
            <a:ext cx="78161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anose="05000000000000000000" pitchFamily="2" charset="2"/>
              <a:buChar char="Ø"/>
            </a:pPr>
            <a:r>
              <a:rPr lang="vi-VN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>
                <a:solidFill>
                  <a:schemeClr val="bg1"/>
                </a:solidFill>
              </a:rPr>
              <a:t>B</a:t>
            </a:r>
            <a:r>
              <a:rPr lang="en-US" sz="4000" dirty="0" smtClean="0">
                <a:solidFill>
                  <a:schemeClr val="bg1"/>
                </a:solidFill>
              </a:rPr>
              <a:t>iết </a:t>
            </a:r>
            <a:r>
              <a:rPr lang="en-US" sz="4000" dirty="0">
                <a:solidFill>
                  <a:schemeClr val="bg1"/>
                </a:solidFill>
              </a:rPr>
              <a:t>điền đúng dấu phẩy vào vị trí thích </a:t>
            </a:r>
            <a:r>
              <a:rPr lang="en-US" sz="4000" dirty="0" smtClean="0">
                <a:solidFill>
                  <a:schemeClr val="bg1"/>
                </a:solidFill>
              </a:rPr>
              <a:t>hợp giữa các từ ngữ chỉ hoạt động, chỉ sự vật trong câu.</a:t>
            </a:r>
            <a:endParaRPr lang="vi-VN" sz="4000" dirty="0">
              <a:solidFill>
                <a:schemeClr val="bg1"/>
              </a:solidFill>
              <a:effectLst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68342" y="2302400"/>
            <a:ext cx="32469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/>
            <a:r>
              <a:rPr lang="en-US" altLang="zh-CN" sz="6000" b="1" spc="67" dirty="0" err="1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Yêu</a:t>
            </a:r>
            <a:r>
              <a:rPr lang="en-US" altLang="zh-CN" sz="6000" b="1" spc="67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spc="67" dirty="0" err="1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cầu</a:t>
            </a:r>
            <a:r>
              <a:rPr lang="en-US" altLang="zh-CN" sz="6000" b="1" spc="67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spc="67" dirty="0" err="1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cần</a:t>
            </a:r>
            <a:r>
              <a:rPr lang="en-US" altLang="zh-CN" sz="6000" b="1" spc="67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6000" b="1" spc="67" dirty="0" err="1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đạt</a:t>
            </a:r>
            <a:endParaRPr lang="zh-CN" altLang="en-US" sz="6000" b="1" spc="67" dirty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79646">
                  <a:tint val="1000"/>
                </a:srgbClr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Thinkpad\Desktop\学校\1_0002_图层-14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37160">
            <a:off x="939271" y="4536323"/>
            <a:ext cx="2474781" cy="2039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207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1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8000" b="-3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BF6BCDF-9F5D-43EF-8D2F-74DA0EBB0C5C}"/>
              </a:ext>
            </a:extLst>
          </p:cNvPr>
          <p:cNvSpPr txBox="1"/>
          <p:nvPr/>
        </p:nvSpPr>
        <p:spPr>
          <a:xfrm>
            <a:off x="1019958" y="735338"/>
            <a:ext cx="10802885" cy="885223"/>
          </a:xfrm>
          <a:prstGeom prst="rect">
            <a:avLst/>
          </a:prstGeom>
          <a:noFill/>
        </p:spPr>
        <p:txBody>
          <a:bodyPr wrap="square" lIns="145143" tIns="72571" rIns="145143" bIns="72571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Tìm từ ngữ chỉ hoạt động bảo vệ chăm sóc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cây.</a:t>
            </a:r>
            <a:endParaRPr lang="vi-VN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14153" y="2159002"/>
            <a:ext cx="2096952" cy="1614917"/>
            <a:chOff x="457962" y="1381126"/>
            <a:chExt cx="1179535" cy="12111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962" y="1381126"/>
              <a:ext cx="1171693" cy="121118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605621" y="1781175"/>
              <a:ext cx="1031876" cy="357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tưới</a:t>
              </a:r>
              <a:r>
                <a:rPr lang="en-US" sz="25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971634" y="2159002"/>
            <a:ext cx="2086007" cy="1614917"/>
            <a:chOff x="497526" y="1381126"/>
            <a:chExt cx="1173379" cy="1211188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1" name="TextBox 60"/>
            <p:cNvSpPr txBox="1"/>
            <p:nvPr/>
          </p:nvSpPr>
          <p:spPr>
            <a:xfrm>
              <a:off x="639029" y="1781175"/>
              <a:ext cx="1031876" cy="357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bẻ</a:t>
              </a:r>
              <a:r>
                <a:rPr lang="en-US" sz="25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cành</a:t>
              </a:r>
              <a:endPara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5082655" y="2159002"/>
            <a:ext cx="2275180" cy="1614917"/>
            <a:chOff x="497526" y="1381126"/>
            <a:chExt cx="1279788" cy="1211188"/>
          </a:xfrm>
        </p:grpSpPr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4" name="TextBox 63"/>
            <p:cNvSpPr txBox="1"/>
            <p:nvPr/>
          </p:nvSpPr>
          <p:spPr>
            <a:xfrm>
              <a:off x="745438" y="1774924"/>
              <a:ext cx="1031876" cy="357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tỉa</a:t>
              </a:r>
              <a:r>
                <a:rPr lang="en-US" sz="25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lá</a:t>
              </a:r>
              <a:endPara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9276688" y="2159002"/>
            <a:ext cx="2168068" cy="1614917"/>
            <a:chOff x="497526" y="1381126"/>
            <a:chExt cx="1219537" cy="1211188"/>
          </a:xfrm>
        </p:grpSpPr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0" name="TextBox 69"/>
            <p:cNvSpPr txBox="1"/>
            <p:nvPr/>
          </p:nvSpPr>
          <p:spPr>
            <a:xfrm>
              <a:off x="685187" y="1781175"/>
              <a:ext cx="1031876" cy="357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vun</a:t>
              </a:r>
              <a:r>
                <a:rPr lang="en-US" sz="25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gốc</a:t>
              </a:r>
              <a:endPara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3006804" y="3773919"/>
            <a:ext cx="2384374" cy="1614917"/>
            <a:chOff x="497526" y="1381126"/>
            <a:chExt cx="1341212" cy="1211188"/>
          </a:xfrm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3" name="TextBox 72"/>
            <p:cNvSpPr txBox="1"/>
            <p:nvPr/>
          </p:nvSpPr>
          <p:spPr>
            <a:xfrm>
              <a:off x="589556" y="1769643"/>
              <a:ext cx="124918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giẫm</a:t>
              </a:r>
              <a:r>
                <a:rPr lang="en-US" sz="25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endPara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5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cỏ</a:t>
              </a:r>
              <a:endPara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5117825" y="3773919"/>
            <a:ext cx="2289087" cy="1614917"/>
            <a:chOff x="497526" y="1381126"/>
            <a:chExt cx="1287608" cy="1211188"/>
          </a:xfrm>
        </p:grpSpPr>
        <p:pic>
          <p:nvPicPr>
            <p:cNvPr id="75" name="Picture 74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6" name="TextBox 75"/>
            <p:cNvSpPr txBox="1"/>
            <p:nvPr/>
          </p:nvSpPr>
          <p:spPr>
            <a:xfrm>
              <a:off x="753258" y="1769650"/>
              <a:ext cx="1031876" cy="357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hái</a:t>
              </a:r>
              <a:r>
                <a:rPr lang="en-US" sz="25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hoa</a:t>
              </a:r>
              <a:endPara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7200834" y="3773919"/>
            <a:ext cx="2463081" cy="1614917"/>
            <a:chOff x="497526" y="1381126"/>
            <a:chExt cx="1385478" cy="1211188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79" name="TextBox 78"/>
            <p:cNvSpPr txBox="1"/>
            <p:nvPr/>
          </p:nvSpPr>
          <p:spPr>
            <a:xfrm>
              <a:off x="753652" y="1752063"/>
              <a:ext cx="1129352" cy="357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US" sz="25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sâu</a:t>
              </a:r>
              <a:endPara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7165666" y="2159002"/>
            <a:ext cx="2265641" cy="1614917"/>
            <a:chOff x="497526" y="1381126"/>
            <a:chExt cx="1274420" cy="1211188"/>
          </a:xfrm>
        </p:grpSpPr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7526" y="1381126"/>
              <a:ext cx="1171693" cy="1211188"/>
            </a:xfrm>
            <a:prstGeom prst="rect">
              <a:avLst/>
            </a:prstGeom>
          </p:spPr>
        </p:pic>
        <p:sp>
          <p:nvSpPr>
            <p:cNvPr id="67" name="TextBox 66"/>
            <p:cNvSpPr txBox="1"/>
            <p:nvPr/>
          </p:nvSpPr>
          <p:spPr>
            <a:xfrm>
              <a:off x="642594" y="1774924"/>
              <a:ext cx="1129352" cy="357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5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chặt</a:t>
              </a:r>
              <a:r>
                <a:rPr lang="en-US" sz="2500" b="1" dirty="0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500" b="1" dirty="0" err="1">
                  <a:solidFill>
                    <a:srgbClr val="FFFF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cây</a:t>
              </a:r>
              <a:endParaRPr lang="en-US" sz="25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490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1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1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1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5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xit" presetSubtype="4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1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5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等线 Light"/>
        <a:ea typeface="微软雅黑"/>
        <a:cs typeface=""/>
      </a:majorFont>
      <a:minorFont>
        <a:latin typeface="等线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381</Words>
  <Application>Microsoft Office PowerPoint</Application>
  <PresentationFormat>Widescreen</PresentationFormat>
  <Paragraphs>52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30" baseType="lpstr">
      <vt:lpstr>微软雅黑</vt:lpstr>
      <vt:lpstr>宋体</vt:lpstr>
      <vt:lpstr>Arial</vt:lpstr>
      <vt:lpstr>Arial-Rounded</vt:lpstr>
      <vt:lpstr>Calibri</vt:lpstr>
      <vt:lpstr>Calibri Light</vt:lpstr>
      <vt:lpstr>Cambria</vt:lpstr>
      <vt:lpstr>HP001 4 hàng</vt:lpstr>
      <vt:lpstr>Times New Roman</vt:lpstr>
      <vt:lpstr>Wingdings</vt:lpstr>
      <vt:lpstr>等线</vt:lpstr>
      <vt:lpstr>等线 Light</vt:lpstr>
      <vt:lpstr>Office Theme</vt:lpstr>
      <vt:lpstr>3_Office 主题</vt:lpstr>
      <vt:lpstr>Office 主题​​</vt:lpstr>
      <vt:lpstr>PowerPoint Presentation</vt:lpstr>
      <vt:lpstr>Bài 14:  CỎ NON  CƯỜI RỒI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TechCare</dc:creator>
  <cp:lastModifiedBy>My PC</cp:lastModifiedBy>
  <cp:revision>79</cp:revision>
  <dcterms:created xsi:type="dcterms:W3CDTF">2021-07-13T00:48:11Z</dcterms:created>
  <dcterms:modified xsi:type="dcterms:W3CDTF">2022-03-06T05:14:31Z</dcterms:modified>
</cp:coreProperties>
</file>