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6" r:id="rId3"/>
    <p:sldMasterId id="2147483701" r:id="rId4"/>
  </p:sldMasterIdLst>
  <p:notesMasterIdLst>
    <p:notesMasterId r:id="rId20"/>
  </p:notesMasterIdLst>
  <p:sldIdLst>
    <p:sldId id="2007577122" r:id="rId5"/>
    <p:sldId id="361" r:id="rId6"/>
    <p:sldId id="2007577131" r:id="rId7"/>
    <p:sldId id="2007577123" r:id="rId8"/>
    <p:sldId id="345" r:id="rId9"/>
    <p:sldId id="2007577124" r:id="rId10"/>
    <p:sldId id="2007577118" r:id="rId11"/>
    <p:sldId id="2007577130" r:id="rId12"/>
    <p:sldId id="2007577119" r:id="rId13"/>
    <p:sldId id="2007577121" r:id="rId14"/>
    <p:sldId id="2007577129" r:id="rId15"/>
    <p:sldId id="344" r:id="rId16"/>
    <p:sldId id="2007577126" r:id="rId17"/>
    <p:sldId id="2007577127" r:id="rId18"/>
    <p:sldId id="20075771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80" d="100"/>
          <a:sy n="80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107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7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80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47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1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071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53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0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4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4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3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4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0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3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3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92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10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75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72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5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7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2494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08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0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73648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740230" y="372207"/>
            <a:ext cx="107115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 dấu chấm, dấu chấm hỏi hoặc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 than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ô vuông.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phi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337240" y="2503714"/>
            <a:ext cx="613994" cy="529739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95255" y="1198319"/>
            <a:ext cx="86298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40230" y="2112719"/>
            <a:ext cx="96376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52207" y="2157152"/>
            <a:ext cx="302472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848081" y="3513104"/>
            <a:ext cx="613994" cy="529739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515362" y="4366586"/>
            <a:ext cx="613994" cy="529739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5482005" y="5246914"/>
            <a:ext cx="613994" cy="529739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06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75847" y="1566919"/>
            <a:ext cx="810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8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75847" y="2367687"/>
            <a:ext cx="7587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8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5847" y="3282976"/>
            <a:ext cx="6934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than.</a:t>
            </a:r>
            <a:endParaRPr lang="zh-CN" altLang="en-US" sz="48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=""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24414" y="436126"/>
            <a:ext cx="4391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394093"/>
            <a:ext cx="4391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-Hôm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2614880"/>
            <a:ext cx="446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-Sau 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=""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389760" y="783771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3985" y="1790795"/>
            <a:ext cx="65547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bài Viết đoạn văn giới thiệu tranh ảnh về một con vật; đọc mở rộng/tr.45</a:t>
            </a:r>
          </a:p>
        </p:txBody>
      </p:sp>
    </p:spTree>
    <p:extLst>
      <p:ext uri="{BB962C8B-B14F-4D97-AF65-F5344CB8AC3E}">
        <p14:creationId xmlns:p14="http://schemas.microsoft.com/office/powerpoint/2010/main" val="23767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896211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170"/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Thank you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m thanh khu rừng - Học âm nhạc qua các bài hát vui nhộn - LÀ LA LÁ - MÙA 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55CF07F7-4141-42BC-BA45-4446D0788B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23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Khủng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long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660171" y="2636487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4)</a:t>
            </a:r>
          </a:p>
        </p:txBody>
      </p:sp>
      <p:pic>
        <p:nvPicPr>
          <p:cNvPr id="19" name="Picture 2" descr="F:\360安全浏览器下载\六一\Nipic_2531170_b95b5e79d8a6cffe\1.png">
            <a:extLst>
              <a:ext uri="{FF2B5EF4-FFF2-40B4-BE49-F238E27FC236}">
                <a16:creationId xmlns="" xmlns:a16="http://schemas.microsoft.com/office/drawing/2014/main" id="{677E0025-CFF5-4285-B470-C35966CE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75847" y="1566919"/>
            <a:ext cx="810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8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75847" y="2367687"/>
            <a:ext cx="7587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8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5847" y="3282976"/>
            <a:ext cx="6934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48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than.</a:t>
            </a:r>
            <a:endParaRPr lang="zh-CN" altLang="en-US" sz="48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0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=""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" y="1158339"/>
            <a:ext cx="11305309" cy="5681471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15635" y="227897"/>
            <a:ext cx="10156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">
            <a:extLst>
              <a:ext uri="{FF2B5EF4-FFF2-40B4-BE49-F238E27FC236}">
                <a16:creationId xmlns="" xmlns:a16="http://schemas.microsoft.com/office/drawing/2014/main" id="{7767ABBF-D7A6-4570-B436-B9D60F32847F}"/>
              </a:ext>
            </a:extLst>
          </p:cNvPr>
          <p:cNvSpPr txBox="1"/>
          <p:nvPr/>
        </p:nvSpPr>
        <p:spPr>
          <a:xfrm>
            <a:off x="4551190" y="3016292"/>
            <a:ext cx="66890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="" xmlns:a16="http://schemas.microsoft.com/office/drawing/2014/main" id="{987E65DE-19B7-45B1-88B2-DFB2BAC6BBAD}"/>
              </a:ext>
            </a:extLst>
          </p:cNvPr>
          <p:cNvSpPr txBox="1"/>
          <p:nvPr/>
        </p:nvSpPr>
        <p:spPr>
          <a:xfrm>
            <a:off x="6960860" y="3872408"/>
            <a:ext cx="185209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="" xmlns:a16="http://schemas.microsoft.com/office/drawing/2014/main" id="{571AD4F5-31C2-400F-8CCF-2CF805A900B6}"/>
              </a:ext>
            </a:extLst>
          </p:cNvPr>
          <p:cNvSpPr txBox="1"/>
          <p:nvPr/>
        </p:nvSpPr>
        <p:spPr>
          <a:xfrm>
            <a:off x="9415299" y="5149956"/>
            <a:ext cx="73035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="" xmlns:a16="http://schemas.microsoft.com/office/drawing/2014/main" id="{7E282419-B362-4FB8-9459-A241303919AE}"/>
              </a:ext>
            </a:extLst>
          </p:cNvPr>
          <p:cNvSpPr txBox="1"/>
          <p:nvPr/>
        </p:nvSpPr>
        <p:spPr>
          <a:xfrm>
            <a:off x="6960860" y="2084582"/>
            <a:ext cx="213872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="" xmlns:a16="http://schemas.microsoft.com/office/drawing/2014/main" id="{1575B89A-00D7-4FB8-B0FC-DFCC409D6772}"/>
              </a:ext>
            </a:extLst>
          </p:cNvPr>
          <p:cNvSpPr txBox="1"/>
          <p:nvPr/>
        </p:nvSpPr>
        <p:spPr>
          <a:xfrm>
            <a:off x="10145652" y="1394516"/>
            <a:ext cx="78603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="" xmlns:a16="http://schemas.microsoft.com/office/drawing/2014/main" id="{8220364C-F994-4232-B2F1-B17AF348FAE2}"/>
              </a:ext>
            </a:extLst>
          </p:cNvPr>
          <p:cNvSpPr txBox="1"/>
          <p:nvPr/>
        </p:nvSpPr>
        <p:spPr>
          <a:xfrm>
            <a:off x="685463" y="2607802"/>
            <a:ext cx="149860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91084" y="1158339"/>
            <a:ext cx="44284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28111" y="1188918"/>
            <a:ext cx="3327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=""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" y="1158340"/>
            <a:ext cx="11305309" cy="4945578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17665" y="141623"/>
            <a:ext cx="10156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">
            <a:extLst>
              <a:ext uri="{FF2B5EF4-FFF2-40B4-BE49-F238E27FC236}">
                <a16:creationId xmlns="" xmlns:a16="http://schemas.microsoft.com/office/drawing/2014/main" id="{7767ABBF-D7A6-4570-B436-B9D60F32847F}"/>
              </a:ext>
            </a:extLst>
          </p:cNvPr>
          <p:cNvSpPr txBox="1"/>
          <p:nvPr/>
        </p:nvSpPr>
        <p:spPr>
          <a:xfrm>
            <a:off x="4551190" y="3016292"/>
            <a:ext cx="66890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="" xmlns:a16="http://schemas.microsoft.com/office/drawing/2014/main" id="{987E65DE-19B7-45B1-88B2-DFB2BAC6BBAD}"/>
              </a:ext>
            </a:extLst>
          </p:cNvPr>
          <p:cNvSpPr txBox="1"/>
          <p:nvPr/>
        </p:nvSpPr>
        <p:spPr>
          <a:xfrm>
            <a:off x="6960860" y="3872408"/>
            <a:ext cx="185209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="" xmlns:a16="http://schemas.microsoft.com/office/drawing/2014/main" id="{571AD4F5-31C2-400F-8CCF-2CF805A900B6}"/>
              </a:ext>
            </a:extLst>
          </p:cNvPr>
          <p:cNvSpPr txBox="1"/>
          <p:nvPr/>
        </p:nvSpPr>
        <p:spPr>
          <a:xfrm>
            <a:off x="9415299" y="5149956"/>
            <a:ext cx="73035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="" xmlns:a16="http://schemas.microsoft.com/office/drawing/2014/main" id="{7E282419-B362-4FB8-9459-A241303919AE}"/>
              </a:ext>
            </a:extLst>
          </p:cNvPr>
          <p:cNvSpPr txBox="1"/>
          <p:nvPr/>
        </p:nvSpPr>
        <p:spPr>
          <a:xfrm>
            <a:off x="6960860" y="2084582"/>
            <a:ext cx="213872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="" xmlns:a16="http://schemas.microsoft.com/office/drawing/2014/main" id="{1575B89A-00D7-4FB8-B0FC-DFCC409D6772}"/>
              </a:ext>
            </a:extLst>
          </p:cNvPr>
          <p:cNvSpPr txBox="1"/>
          <p:nvPr/>
        </p:nvSpPr>
        <p:spPr>
          <a:xfrm>
            <a:off x="10145652" y="1394516"/>
            <a:ext cx="78603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="" xmlns:a16="http://schemas.microsoft.com/office/drawing/2014/main" id="{8220364C-F994-4232-B2F1-B17AF348FAE2}"/>
              </a:ext>
            </a:extLst>
          </p:cNvPr>
          <p:cNvSpPr txBox="1"/>
          <p:nvPr/>
        </p:nvSpPr>
        <p:spPr>
          <a:xfrm>
            <a:off x="685463" y="2607802"/>
            <a:ext cx="149860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91084" y="1158339"/>
            <a:ext cx="44284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28111" y="1132646"/>
            <a:ext cx="3327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8220364C-F994-4232-B2F1-B17AF348FAE2}"/>
              </a:ext>
            </a:extLst>
          </p:cNvPr>
          <p:cNvSpPr txBox="1"/>
          <p:nvPr/>
        </p:nvSpPr>
        <p:spPr>
          <a:xfrm>
            <a:off x="685462" y="6103918"/>
            <a:ext cx="10976655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 (kỳ nhông):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có đuôi, chuyên sống ở nước.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="" xmlns:a16="http://schemas.microsoft.com/office/drawing/2014/main" id="{8220364C-F994-4232-B2F1-B17AF348FAE2}"/>
              </a:ext>
            </a:extLst>
          </p:cNvPr>
          <p:cNvSpPr txBox="1"/>
          <p:nvPr/>
        </p:nvSpPr>
        <p:spPr>
          <a:xfrm>
            <a:off x="685462" y="5888474"/>
            <a:ext cx="1097665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gõ kiến: </a:t>
            </a:r>
            <a:r>
              <a:rPr lang="vi-VN" sz="2800" dirty="0" smtClean="0"/>
              <a:t>​​</a:t>
            </a:r>
            <a:r>
              <a:rPr lang="vi-VN" sz="2800" dirty="0">
                <a:latin typeface="+mj-lt"/>
              </a:rPr>
              <a:t>có mỏ mạnh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cứng, </a:t>
            </a:r>
            <a:r>
              <a:rPr lang="en-US" sz="2800" dirty="0" smtClean="0">
                <a:latin typeface="+mj-lt"/>
              </a:rPr>
              <a:t>c</a:t>
            </a:r>
            <a:r>
              <a:rPr lang="vi-VN" sz="2800" dirty="0" smtClean="0">
                <a:latin typeface="+mj-lt"/>
              </a:rPr>
              <a:t>húng </a:t>
            </a:r>
            <a:r>
              <a:rPr lang="vi-VN" sz="2800" dirty="0">
                <a:latin typeface="+mj-lt"/>
              </a:rPr>
              <a:t>dùng để khoan và gõ vào </a:t>
            </a:r>
            <a:r>
              <a:rPr lang="vi-VN" sz="2800" dirty="0" smtClean="0">
                <a:latin typeface="+mj-lt"/>
              </a:rPr>
              <a:t>cây</a:t>
            </a:r>
            <a:r>
              <a:rPr lang="en-US" sz="2800" dirty="0" smtClean="0">
                <a:latin typeface="+mj-lt"/>
              </a:rPr>
              <a:t>, </a:t>
            </a:r>
            <a:r>
              <a:rPr lang="vi-VN" sz="2800" dirty="0" smtClean="0">
                <a:latin typeface="+mj-lt"/>
              </a:rPr>
              <a:t>chiếc </a:t>
            </a:r>
            <a:r>
              <a:rPr lang="vi-VN" sz="2800" dirty="0">
                <a:latin typeface="+mj-lt"/>
              </a:rPr>
              <a:t>lưỡi dài dính để lấy thức ăn (côn trùng và ấu trùng).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="" xmlns:a16="http://schemas.microsoft.com/office/drawing/2014/main" id="{8220364C-F994-4232-B2F1-B17AF348FAE2}"/>
              </a:ext>
            </a:extLst>
          </p:cNvPr>
          <p:cNvSpPr txBox="1"/>
          <p:nvPr/>
        </p:nvSpPr>
        <p:spPr>
          <a:xfrm>
            <a:off x="607672" y="5412810"/>
            <a:ext cx="10976655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công: </a:t>
            </a:r>
            <a:r>
              <a:rPr lang="vi-VN" sz="2800" dirty="0" smtClean="0">
                <a:latin typeface="+mj-lt"/>
              </a:rPr>
              <a:t>Chim </a:t>
            </a:r>
            <a:r>
              <a:rPr lang="vi-VN" sz="2800" dirty="0">
                <a:latin typeface="+mj-lt"/>
              </a:rPr>
              <a:t>công là loài chim quý hiếm và đẹp bởi chúng sở hữu bộ lông mượt mà và cái đuôi </a:t>
            </a:r>
            <a:r>
              <a:rPr lang="vi-VN" sz="2800" dirty="0" smtClean="0">
                <a:latin typeface="+mj-lt"/>
              </a:rPr>
              <a:t>dài </a:t>
            </a:r>
            <a:r>
              <a:rPr lang="vi-VN" sz="2800" dirty="0">
                <a:latin typeface="+mj-lt"/>
              </a:rPr>
              <a:t>khi xòe ra trông như một chiếc váy lộng lẫy nhiều sắc màu đan </a:t>
            </a:r>
            <a:r>
              <a:rPr lang="vi-VN" sz="2800" dirty="0" smtClean="0">
                <a:latin typeface="+mj-lt"/>
              </a:rPr>
              <a:t>xen</a:t>
            </a:r>
            <a:r>
              <a:rPr lang="en-US" sz="2800" smtClean="0">
                <a:latin typeface="+mj-lt"/>
              </a:rPr>
              <a:t>,</a:t>
            </a:r>
            <a:r>
              <a:rPr lang="vi-VN" sz="280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rất rực </a:t>
            </a:r>
            <a:r>
              <a:rPr lang="vi-VN" sz="2800" dirty="0" smtClean="0">
                <a:latin typeface="+mj-lt"/>
              </a:rPr>
              <a:t>rỡ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8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0825" y="-2428443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0AFED7-0582-4C55-80F8-337E80DD1CDF}"/>
              </a:ext>
            </a:extLst>
          </p:cNvPr>
          <p:cNvSpPr txBox="1"/>
          <p:nvPr/>
        </p:nvSpPr>
        <p:spPr>
          <a:xfrm>
            <a:off x="881149" y="288235"/>
            <a:ext cx="1077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Tìm từ ngữ chỉ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của các con vật sống trong rừng.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Đặt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với từ ngữ vừa tìm được.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="" xmlns:a16="http://schemas.microsoft.com/office/drawing/2014/main" id="{8C4DBBB0-EE1A-404E-B2D2-8B286AE01232}"/>
              </a:ext>
            </a:extLst>
          </p:cNvPr>
          <p:cNvSpPr/>
          <p:nvPr/>
        </p:nvSpPr>
        <p:spPr>
          <a:xfrm>
            <a:off x="1988598" y="2173479"/>
            <a:ext cx="2417146" cy="35501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="" xmlns:a16="http://schemas.microsoft.com/office/drawing/2014/main" id="{96C4FB2B-713E-4E46-9997-9E0606E9AD18}"/>
              </a:ext>
            </a:extLst>
          </p:cNvPr>
          <p:cNvSpPr/>
          <p:nvPr/>
        </p:nvSpPr>
        <p:spPr>
          <a:xfrm>
            <a:off x="1988598" y="2835192"/>
            <a:ext cx="24171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="" xmlns:a16="http://schemas.microsoft.com/office/drawing/2014/main" id="{BA64382D-0794-4F09-AA0B-231A15007C32}"/>
              </a:ext>
            </a:extLst>
          </p:cNvPr>
          <p:cNvSpPr/>
          <p:nvPr/>
        </p:nvSpPr>
        <p:spPr>
          <a:xfrm>
            <a:off x="1988598" y="3447029"/>
            <a:ext cx="24171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75826A80-1CEC-42FE-B24A-B440659C721A}"/>
              </a:ext>
            </a:extLst>
          </p:cNvPr>
          <p:cNvSpPr/>
          <p:nvPr/>
        </p:nvSpPr>
        <p:spPr>
          <a:xfrm>
            <a:off x="1988597" y="4058868"/>
            <a:ext cx="2417147" cy="39025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="" xmlns:a16="http://schemas.microsoft.com/office/drawing/2014/main" id="{96FD60C2-08D3-4071-8FC3-3A50AAE81096}"/>
              </a:ext>
            </a:extLst>
          </p:cNvPr>
          <p:cNvSpPr/>
          <p:nvPr/>
        </p:nvSpPr>
        <p:spPr>
          <a:xfrm>
            <a:off x="1988598" y="4620830"/>
            <a:ext cx="24171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=""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988598" y="5166166"/>
            <a:ext cx="24171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nhông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="" xmlns:a16="http://schemas.microsoft.com/office/drawing/2014/main" id="{649E8E67-17EC-46B0-9677-C84A38593BAD}"/>
              </a:ext>
            </a:extLst>
          </p:cNvPr>
          <p:cNvSpPr/>
          <p:nvPr/>
        </p:nvSpPr>
        <p:spPr>
          <a:xfrm>
            <a:off x="6526387" y="2125861"/>
            <a:ext cx="406902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phun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="" xmlns:a16="http://schemas.microsoft.com/office/drawing/2014/main" id="{44503810-0AE3-4689-B07A-2520B825218D}"/>
              </a:ext>
            </a:extLst>
          </p:cNvPr>
          <p:cNvSpPr/>
          <p:nvPr/>
        </p:nvSpPr>
        <p:spPr>
          <a:xfrm>
            <a:off x="6526387" y="2787574"/>
            <a:ext cx="4069028" cy="37362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="" xmlns:a16="http://schemas.microsoft.com/office/drawing/2014/main" id="{0913C784-F5E6-4A68-944C-BD38728577C5}"/>
              </a:ext>
            </a:extLst>
          </p:cNvPr>
          <p:cNvSpPr/>
          <p:nvPr/>
        </p:nvSpPr>
        <p:spPr>
          <a:xfrm>
            <a:off x="6526387" y="3399410"/>
            <a:ext cx="4069028" cy="3758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="" xmlns:a16="http://schemas.microsoft.com/office/drawing/2014/main" id="{1CB4B3A1-DD30-4397-9315-EF06B6A8F82D}"/>
              </a:ext>
            </a:extLst>
          </p:cNvPr>
          <p:cNvSpPr/>
          <p:nvPr/>
        </p:nvSpPr>
        <p:spPr>
          <a:xfrm>
            <a:off x="6526387" y="4011251"/>
            <a:ext cx="4069028" cy="4378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bay,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="" xmlns:a16="http://schemas.microsoft.com/office/drawing/2014/main" id="{9FF42C81-3BB2-4A40-8EAF-ACCDC9B3B7CE}"/>
              </a:ext>
            </a:extLst>
          </p:cNvPr>
          <p:cNvSpPr/>
          <p:nvPr/>
        </p:nvSpPr>
        <p:spPr>
          <a:xfrm>
            <a:off x="6526387" y="4620830"/>
            <a:ext cx="406902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=""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6526387" y="5166166"/>
            <a:ext cx="406902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59070" y="958834"/>
            <a:ext cx="442849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65748" y="967347"/>
            <a:ext cx="487134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71678" y="1659874"/>
            <a:ext cx="535848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4405744" y="2317806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405743" y="2991604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05742" y="3623253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406602" y="4264327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394727" y="4797052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433767" y="5367457"/>
            <a:ext cx="2120643" cy="211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F91180F-94A3-4B50-96CC-BF3F3C956F20}"/>
              </a:ext>
            </a:extLst>
          </p:cNvPr>
          <p:cNvSpPr txBox="1"/>
          <p:nvPr/>
        </p:nvSpPr>
        <p:spPr>
          <a:xfrm>
            <a:off x="2234883" y="5736042"/>
            <a:ext cx="806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Khỉ đang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cây.</a:t>
            </a:r>
          </a:p>
        </p:txBody>
      </p:sp>
    </p:spTree>
    <p:extLst>
      <p:ext uri="{BB962C8B-B14F-4D97-AF65-F5344CB8AC3E}">
        <p14:creationId xmlns:p14="http://schemas.microsoft.com/office/powerpoint/2010/main" val="3624559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399</Words>
  <Application>Microsoft Office PowerPoint</Application>
  <PresentationFormat>Widescreen</PresentationFormat>
  <Paragraphs>73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宋体</vt:lpstr>
      <vt:lpstr>Arial</vt:lpstr>
      <vt:lpstr>Arial Black</vt:lpstr>
      <vt:lpstr>Arial-Rounded</vt:lpstr>
      <vt:lpstr>Calibri</vt:lpstr>
      <vt:lpstr>DengXian</vt:lpstr>
      <vt:lpstr>Segoe UI Black</vt:lpstr>
      <vt:lpstr>Times New Roman</vt:lpstr>
      <vt:lpstr>字魂17号-萌趣果冻体</vt:lpstr>
      <vt:lpstr>思源黑体 CN Bold</vt:lpstr>
      <vt:lpstr>思源黑体 CN Regular</vt:lpstr>
      <vt:lpstr>方正粗圆_GBK</vt:lpstr>
      <vt:lpstr>等线</vt:lpstr>
      <vt:lpstr>等线 Light</vt:lpstr>
      <vt:lpstr>3_Office 主题</vt:lpstr>
      <vt:lpstr>Office 主题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17</cp:revision>
  <dcterms:created xsi:type="dcterms:W3CDTF">2021-07-31T08:49:40Z</dcterms:created>
  <dcterms:modified xsi:type="dcterms:W3CDTF">2022-02-20T03:14:12Z</dcterms:modified>
</cp:coreProperties>
</file>