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4"/>
  </p:notesMasterIdLst>
  <p:sldIdLst>
    <p:sldId id="318" r:id="rId3"/>
    <p:sldId id="270" r:id="rId4"/>
    <p:sldId id="340" r:id="rId5"/>
    <p:sldId id="337" r:id="rId6"/>
    <p:sldId id="319" r:id="rId7"/>
    <p:sldId id="2007577135" r:id="rId8"/>
    <p:sldId id="2007577133" r:id="rId9"/>
    <p:sldId id="2007577134" r:id="rId10"/>
    <p:sldId id="2007577136" r:id="rId11"/>
    <p:sldId id="264" r:id="rId12"/>
    <p:sldId id="2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84"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2/20/2022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solidFill>
                  <a:prstClr val="black"/>
                </a:solidFill>
              </a:rPr>
              <a:pPr/>
              <a:t>9</a:t>
            </a:fld>
            <a:endParaRPr lang="zh-CN" altLang="en-US">
              <a:solidFill>
                <a:prstClr val="black"/>
              </a:solidFill>
            </a:endParaRPr>
          </a:p>
        </p:txBody>
      </p:sp>
    </p:spTree>
    <p:extLst>
      <p:ext uri="{BB962C8B-B14F-4D97-AF65-F5344CB8AC3E}">
        <p14:creationId xmlns:p14="http://schemas.microsoft.com/office/powerpoint/2010/main" val="231050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11</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7289551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928811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031814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887786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2022/2/20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712826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886883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7375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973962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791723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38860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2022/2/20</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99488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2022/2/20</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
        <p:nvSpPr>
          <p:cNvPr id="7" name="Rectangle 6">
            <a:extLst>
              <a:ext uri="{FF2B5EF4-FFF2-40B4-BE49-F238E27FC236}">
                <a16:creationId xmlns:a16="http://schemas.microsoft.com/office/drawing/2014/main" xmlns="" id="{021BE73F-70CA-4081-81F5-EEAF53069118}"/>
              </a:ext>
            </a:extLst>
          </p:cNvPr>
          <p:cNvSpPr/>
          <p:nvPr userDrawn="1"/>
        </p:nvSpPr>
        <p:spPr>
          <a:xfrm>
            <a:off x="10311357" y="8252"/>
            <a:ext cx="1675459" cy="276999"/>
          </a:xfrm>
          <a:prstGeom prst="rect">
            <a:avLst/>
          </a:prstGeom>
        </p:spPr>
        <p:txBody>
          <a:bodyPr wrap="none">
            <a:spAutoFit/>
          </a:bodyPr>
          <a:lstStyle/>
          <a:p>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Design by: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Hương</a:t>
            </a:r>
            <a:r>
              <a:rPr lang="en-US" sz="1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1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Thảo</a:t>
            </a:r>
            <a:endParaRPr lang="x-none" sz="1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089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2022/2/20</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10.emf"/><Relationship Id="rId12" Type="http://schemas.openxmlformats.org/officeDocument/2006/relationships/image" Target="../media/image19.png"/><Relationship Id="rId2" Type="http://schemas.openxmlformats.org/officeDocument/2006/relationships/image" Target="../media/image11.png"/><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18.png"/><Relationship Id="rId5" Type="http://schemas.openxmlformats.org/officeDocument/2006/relationships/image" Target="../media/image20.png"/><Relationship Id="rId10" Type="http://schemas.openxmlformats.org/officeDocument/2006/relationships/image" Target="../media/image17.png"/><Relationship Id="rId4" Type="http://schemas.openxmlformats.org/officeDocument/2006/relationships/image" Target="../media/image12.emf"/><Relationship Id="rId9" Type="http://schemas.openxmlformats.org/officeDocument/2006/relationships/image" Target="../media/image16.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10.emf"/><Relationship Id="rId5" Type="http://schemas.openxmlformats.org/officeDocument/2006/relationships/image" Target="../media/image12.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GIF"/><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xmlns=""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xmlns=""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xmlns=""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xmlns=""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xmlns=""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xmlns=""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xmlns=""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xmlns=""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xmlns=""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xmlns="" id="{EEC9C8C1-0C79-413E-BAA9-97ED57DE33F1}"/>
              </a:ext>
            </a:extLst>
          </p:cNvPr>
          <p:cNvSpPr txBox="1"/>
          <p:nvPr/>
        </p:nvSpPr>
        <p:spPr>
          <a:xfrm>
            <a:off x="404014" y="3252035"/>
            <a:ext cx="11165343" cy="1754326"/>
          </a:xfrm>
          <a:prstGeom prst="rect">
            <a:avLst/>
          </a:prstGeom>
          <a:noFill/>
        </p:spPr>
        <p:txBody>
          <a:bodyPr wrap="square" rtlCol="0">
            <a:spAutoFit/>
          </a:bodyPr>
          <a:lstStyle/>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Khủng</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long</a:t>
            </a:r>
          </a:p>
          <a:p>
            <a:pPr algn="ct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Phân</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altLang="zh-CN" sz="5400" dirty="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uya</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uyu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iêu</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ươu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uôt</a:t>
            </a:r>
            <a:r>
              <a:rPr lang="en-US" sz="5400" dirty="0">
                <a:solidFill>
                  <a:srgbClr val="FF0000"/>
                </a:solidFill>
                <a:latin typeface="Times New Roman" panose="02020603050405020304" pitchFamily="18" charset="0"/>
                <a:cs typeface="Times New Roman" panose="02020603050405020304" pitchFamily="18" charset="0"/>
              </a:rPr>
              <a:t>/</a:t>
            </a:r>
            <a:r>
              <a:rPr lang="en-US" sz="5400" dirty="0" err="1">
                <a:solidFill>
                  <a:srgbClr val="FF0000"/>
                </a:solidFill>
                <a:latin typeface="Times New Roman" panose="02020603050405020304" pitchFamily="18" charset="0"/>
                <a:cs typeface="Times New Roman" panose="02020603050405020304" pitchFamily="18" charset="0"/>
              </a:rPr>
              <a:t>uôc</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xmlns=""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xmlns=""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xmlns=""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xmlns=""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xmlns=""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xmlns=""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xmlns=""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xmlns=""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xmlns=""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xmlns=""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dirty="0">
                <a:solidFill>
                  <a:schemeClr val="bg1"/>
                </a:solidFill>
                <a:latin typeface="Times New Roman" pitchFamily="18" charset="0"/>
                <a:ea typeface="Arial-Rounded" panose="020B0500000000000000" pitchFamily="34" charset="0"/>
                <a:cs typeface="Times New Roman" pitchFamily="18" charset="0"/>
              </a:rPr>
              <a:t>23</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xmlns=""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xmlns=""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dirty="0">
                <a:solidFill>
                  <a:srgbClr val="FF0000"/>
                </a:solidFill>
                <a:latin typeface="Times New Roman" pitchFamily="18" charset="0"/>
                <a:ea typeface="思源黑体 CN Bold" panose="020B0800000000000000" pitchFamily="34" charset="-122"/>
                <a:cs typeface="Times New Roman" pitchFamily="18" charset="0"/>
              </a:rPr>
              <a:t>CHÍNH TẢ</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835299" y="5398771"/>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Times New Roman" pitchFamily="18" charset="0"/>
                <a:cs typeface="Times New Roman" pitchFamily="18" charset="0"/>
              </a:rPr>
              <a:t>SGK tr 44</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advTm="650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0" end="0"/>
                                            </p:txEl>
                                          </p:spTgt>
                                        </p:tgtEl>
                                        <p:attrNameLst>
                                          <p:attrName>ppt_w</p:attrName>
                                        </p:attrNameLst>
                                      </p:cBhvr>
                                    </p:anim>
                                    <p:anim by="(#ppt_w*0.50)" calcmode="lin" valueType="num">
                                      <p:cBhvr>
                                        <p:cTn id="32" dur="500" decel="50000" autoRev="1" fill="hold">
                                          <p:stCondLst>
                                            <p:cond delay="0"/>
                                          </p:stCondLst>
                                        </p:cTn>
                                        <p:tgtEl>
                                          <p:spTgt spid="17">
                                            <p:txEl>
                                              <p:pRg st="0" end="0"/>
                                            </p:txEl>
                                          </p:spTgt>
                                        </p:tgtEl>
                                        <p:attrNameLst>
                                          <p:attrName>ppt_x</p:attrName>
                                        </p:attrNameLst>
                                      </p:cBhvr>
                                    </p:anim>
                                    <p:anim from="(-#ppt_h/2)" to="(#ppt_y)" calcmode="lin" valueType="num">
                                      <p:cBhvr>
                                        <p:cTn id="33" dur="1000" fill="hold">
                                          <p:stCondLst>
                                            <p:cond delay="0"/>
                                          </p:stCondLst>
                                        </p:cTn>
                                        <p:tgtEl>
                                          <p:spTgt spid="17">
                                            <p:txEl>
                                              <p:pRg st="0" end="0"/>
                                            </p:txEl>
                                          </p:spTgt>
                                        </p:tgtEl>
                                        <p:attrNameLst>
                                          <p:attrName>ppt_y</p:attrName>
                                        </p:attrNameLst>
                                      </p:cBhvr>
                                    </p:anim>
                                    <p:animRot by="21600000">
                                      <p:cBhvr>
                                        <p:cTn id="34" dur="1000" fill="hold">
                                          <p:stCondLst>
                                            <p:cond delay="0"/>
                                          </p:stCondLst>
                                        </p:cTn>
                                        <p:tgtEl>
                                          <p:spTgt spid="17">
                                            <p:txEl>
                                              <p:pRg st="0" end="0"/>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28">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28">
                                            <p:txEl>
                                              <p:pRg st="0" end="0"/>
                                            </p:txEl>
                                          </p:spTgt>
                                        </p:tgtEl>
                                        <p:attrNameLst>
                                          <p:attrName>ppt_w</p:attrName>
                                        </p:attrNameLst>
                                      </p:cBhvr>
                                    </p:anim>
                                    <p:anim by="(#ppt_w*0.50)" calcmode="lin" valueType="num">
                                      <p:cBhvr>
                                        <p:cTn id="38" dur="500" decel="50000" autoRev="1" fill="hold">
                                          <p:stCondLst>
                                            <p:cond delay="0"/>
                                          </p:stCondLst>
                                        </p:cTn>
                                        <p:tgtEl>
                                          <p:spTgt spid="28">
                                            <p:txEl>
                                              <p:pRg st="0" end="0"/>
                                            </p:txEl>
                                          </p:spTgt>
                                        </p:tgtEl>
                                        <p:attrNameLst>
                                          <p:attrName>ppt_x</p:attrName>
                                        </p:attrNameLst>
                                      </p:cBhvr>
                                    </p:anim>
                                    <p:anim from="(-#ppt_h/2)" to="(#ppt_y)" calcmode="lin" valueType="num">
                                      <p:cBhvr>
                                        <p:cTn id="39" dur="1000" fill="hold">
                                          <p:stCondLst>
                                            <p:cond delay="0"/>
                                          </p:stCondLst>
                                        </p:cTn>
                                        <p:tgtEl>
                                          <p:spTgt spid="28">
                                            <p:txEl>
                                              <p:pRg st="0" end="0"/>
                                            </p:txEl>
                                          </p:spTgt>
                                        </p:tgtEl>
                                        <p:attrNameLst>
                                          <p:attrName>ppt_y</p:attrName>
                                        </p:attrNameLst>
                                      </p:cBhvr>
                                    </p:anim>
                                    <p:animRot by="21600000">
                                      <p:cBhvr>
                                        <p:cTn id="40" dur="1000" fill="hold">
                                          <p:stCondLst>
                                            <p:cond delay="0"/>
                                          </p:stCondLst>
                                        </p:cTn>
                                        <p:tgtEl>
                                          <p:spTgt spid="28">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1" end="1"/>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1" end="1"/>
                                            </p:txEl>
                                          </p:spTgt>
                                        </p:tgtEl>
                                        <p:attrNameLst>
                                          <p:attrName>ppt_w</p:attrName>
                                        </p:attrNameLst>
                                      </p:cBhvr>
                                    </p:anim>
                                    <p:anim by="(#ppt_w*0.50)" calcmode="lin" valueType="num">
                                      <p:cBhvr>
                                        <p:cTn id="44" dur="500" decel="50000" autoRev="1" fill="hold">
                                          <p:stCondLst>
                                            <p:cond delay="0"/>
                                          </p:stCondLst>
                                        </p:cTn>
                                        <p:tgtEl>
                                          <p:spTgt spid="28">
                                            <p:txEl>
                                              <p:pRg st="1" end="1"/>
                                            </p:txEl>
                                          </p:spTgt>
                                        </p:tgtEl>
                                        <p:attrNameLst>
                                          <p:attrName>ppt_x</p:attrName>
                                        </p:attrNameLst>
                                      </p:cBhvr>
                                    </p:anim>
                                    <p:anim from="(-#ppt_h/2)" to="(#ppt_y)" calcmode="lin" valueType="num">
                                      <p:cBhvr>
                                        <p:cTn id="45" dur="1000" fill="hold">
                                          <p:stCondLst>
                                            <p:cond delay="0"/>
                                          </p:stCondLst>
                                        </p:cTn>
                                        <p:tgtEl>
                                          <p:spTgt spid="28">
                                            <p:txEl>
                                              <p:pRg st="1" end="1"/>
                                            </p:txEl>
                                          </p:spTgt>
                                        </p:tgtEl>
                                        <p:attrNameLst>
                                          <p:attrName>ppt_y</p:attrName>
                                        </p:attrNameLst>
                                      </p:cBhvr>
                                    </p:anim>
                                    <p:animRot by="21600000">
                                      <p:cBhvr>
                                        <p:cTn id="46" dur="1000" fill="hold">
                                          <p:stCondLst>
                                            <p:cond delay="0"/>
                                          </p:stCondLst>
                                        </p:cTn>
                                        <p:tgtEl>
                                          <p:spTgt spid="28">
                                            <p:txEl>
                                              <p:pRg st="1" end="1"/>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31">
                                            <p:txEl>
                                              <p:pRg st="0" end="0"/>
                                            </p:txEl>
                                          </p:spTgt>
                                        </p:tgtEl>
                                        <p:attrNameLst>
                                          <p:attrName>style.visibility</p:attrName>
                                        </p:attrNameLst>
                                      </p:cBhvr>
                                      <p:to>
                                        <p:strVal val="visible"/>
                                      </p:to>
                                    </p:set>
                                    <p:anim by="(-#ppt_w*2)" calcmode="lin" valueType="num">
                                      <p:cBhvr rctx="PPT">
                                        <p:cTn id="49" dur="500" autoRev="1" fill="hold">
                                          <p:stCondLst>
                                            <p:cond delay="0"/>
                                          </p:stCondLst>
                                        </p:cTn>
                                        <p:tgtEl>
                                          <p:spTgt spid="31">
                                            <p:txEl>
                                              <p:pRg st="0" end="0"/>
                                            </p:txEl>
                                          </p:spTgt>
                                        </p:tgtEl>
                                        <p:attrNameLst>
                                          <p:attrName>ppt_w</p:attrName>
                                        </p:attrNameLst>
                                      </p:cBhvr>
                                    </p:anim>
                                    <p:anim by="(#ppt_w*0.50)" calcmode="lin" valueType="num">
                                      <p:cBhvr>
                                        <p:cTn id="50" dur="500" decel="50000" autoRev="1" fill="hold">
                                          <p:stCondLst>
                                            <p:cond delay="0"/>
                                          </p:stCondLst>
                                        </p:cTn>
                                        <p:tgtEl>
                                          <p:spTgt spid="31">
                                            <p:txEl>
                                              <p:pRg st="0" end="0"/>
                                            </p:txEl>
                                          </p:spTgt>
                                        </p:tgtEl>
                                        <p:attrNameLst>
                                          <p:attrName>ppt_x</p:attrName>
                                        </p:attrNameLst>
                                      </p:cBhvr>
                                    </p:anim>
                                    <p:anim from="(-#ppt_h/2)" to="(#ppt_y)" calcmode="lin" valueType="num">
                                      <p:cBhvr>
                                        <p:cTn id="51" dur="1000" fill="hold">
                                          <p:stCondLst>
                                            <p:cond delay="0"/>
                                          </p:stCondLst>
                                        </p:cTn>
                                        <p:tgtEl>
                                          <p:spTgt spid="31">
                                            <p:txEl>
                                              <p:pRg st="0" end="0"/>
                                            </p:txEl>
                                          </p:spTgt>
                                        </p:tgtEl>
                                        <p:attrNameLst>
                                          <p:attrName>ppt_y</p:attrName>
                                        </p:attrNameLst>
                                      </p:cBhvr>
                                    </p:anim>
                                    <p:animRot by="21600000">
                                      <p:cBhvr>
                                        <p:cTn id="52" dur="1000" fill="hold">
                                          <p:stCondLst>
                                            <p:cond delay="0"/>
                                          </p:stCondLst>
                                        </p:cTn>
                                        <p:tgtEl>
                                          <p:spTgt spid="31">
                                            <p:txEl>
                                              <p:pRg st="0" end="0"/>
                                            </p:txEl>
                                          </p:spTgt>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xmlns=""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xmlns=""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370093" y="742454"/>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3200" dirty="0" err="1">
                <a:solidFill>
                  <a:srgbClr val="002060"/>
                </a:solidFill>
                <a:latin typeface="Times New Roman" pitchFamily="18" charset="0"/>
                <a:ea typeface="Arial-Rounded" panose="020B0500000000000000" pitchFamily="34" charset="0"/>
                <a:cs typeface="Times New Roman" pitchFamily="18" charset="0"/>
              </a:rPr>
              <a:t>tả</a:t>
            </a:r>
            <a:r>
              <a:rPr lang="en-US" sz="3200" dirty="0">
                <a:solidFill>
                  <a:srgbClr val="002060"/>
                </a:solidFill>
                <a:latin typeface="Times New Roman" pitchFamily="18" charset="0"/>
                <a:ea typeface="Arial-Rounded" panose="020B0500000000000000" pitchFamily="34" charset="0"/>
                <a:cs typeface="Times New Roman" pitchFamily="18" charset="0"/>
              </a:rPr>
              <a:t> 1 </a:t>
            </a:r>
            <a:r>
              <a:rPr lang="en-US" sz="3200" dirty="0" err="1">
                <a:solidFill>
                  <a:srgbClr val="002060"/>
                </a:solidFill>
                <a:latin typeface="Times New Roman" pitchFamily="18" charset="0"/>
                <a:ea typeface="Arial-Rounded" panose="020B0500000000000000" pitchFamily="34" charset="0"/>
                <a:cs typeface="Times New Roman" pitchFamily="18" charset="0"/>
              </a:rPr>
              <a:t>đoạn</a:t>
            </a:r>
            <a:r>
              <a:rPr lang="en-US" sz="3200" dirty="0">
                <a:solidFill>
                  <a:srgbClr val="002060"/>
                </a:solidFill>
                <a:latin typeface="Times New Roman" pitchFamily="18" charset="0"/>
                <a:ea typeface="Arial-Rounded" panose="020B0500000000000000" pitchFamily="34" charset="0"/>
                <a:cs typeface="Times New Roman" pitchFamily="18" charset="0"/>
              </a:rPr>
              <a:t> </a:t>
            </a:r>
            <a:r>
              <a:rPr lang="en-US" sz="3200" dirty="0" err="1">
                <a:solidFill>
                  <a:srgbClr val="002060"/>
                </a:solidFill>
                <a:latin typeface="Times New Roman" pitchFamily="18" charset="0"/>
                <a:ea typeface="Arial-Rounded" panose="020B0500000000000000" pitchFamily="34" charset="0"/>
                <a:cs typeface="Times New Roman" pitchFamily="18" charset="0"/>
              </a:rPr>
              <a:t>văn</a:t>
            </a:r>
            <a:r>
              <a:rPr lang="en-US" sz="3200" dirty="0">
                <a:solidFill>
                  <a:srgbClr val="002060"/>
                </a:solidFill>
                <a:latin typeface="Times New Roman" pitchFamily="18" charset="0"/>
                <a:ea typeface="Arial-Rounded" panose="020B0500000000000000" pitchFamily="34" charset="0"/>
                <a:cs typeface="Times New Roman" pitchFamily="18" charset="0"/>
              </a:rPr>
              <a:t>.</a:t>
            </a:r>
          </a:p>
        </p:txBody>
      </p:sp>
      <p:sp>
        <p:nvSpPr>
          <p:cNvPr id="9" name="TextBox 8"/>
          <p:cNvSpPr txBox="1"/>
          <p:nvPr/>
        </p:nvSpPr>
        <p:spPr>
          <a:xfrm>
            <a:off x="4926818" y="2302357"/>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098427" y="3985353"/>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xmlns="" id="{0C9928D3-15CE-463A-8DD4-D2BDB8DB2C15}"/>
              </a:ext>
            </a:extLst>
          </p:cNvPr>
          <p:cNvSpPr txBox="1"/>
          <p:nvPr/>
        </p:nvSpPr>
        <p:spPr>
          <a:xfrm>
            <a:off x="849653" y="1523401"/>
            <a:ext cx="2016325" cy="3416320"/>
          </a:xfrm>
          <a:prstGeom prst="rect">
            <a:avLst/>
          </a:prstGeom>
          <a:noFill/>
        </p:spPr>
        <p:txBody>
          <a:bodyPr wrap="square" rtlCol="0">
            <a:spAutoFit/>
          </a:bodyPr>
          <a:lstStyle/>
          <a:p>
            <a:r>
              <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298637019"/>
      </p:ext>
    </p:extLst>
  </p:cSld>
  <p:clrMapOvr>
    <a:masterClrMapping/>
  </p:clrMapOvr>
  <mc:AlternateContent xmlns:mc="http://schemas.openxmlformats.org/markup-compatibility/2006" xmlns:p14="http://schemas.microsoft.com/office/powerpoint/2010/main">
    <mc:Choice Requires="p14">
      <p:transition spd="slow" p14:dur="1400" advTm="7600">
        <p14:ripple/>
      </p:transition>
    </mc:Choice>
    <mc:Fallback xmlns="">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0786464" y="5026951"/>
            <a:ext cx="1320274" cy="182417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2951" y="4954288"/>
            <a:ext cx="1508265" cy="1969498"/>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1" name="图片 4">
            <a:extLst>
              <a:ext uri="{FF2B5EF4-FFF2-40B4-BE49-F238E27FC236}">
                <a16:creationId xmlns:a16="http://schemas.microsoft.com/office/drawing/2014/main" xmlns="" id="{1D7BF903-E6F8-4C5D-84EC-8C9BF12F5F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5768" y="892051"/>
            <a:ext cx="10963068" cy="3277733"/>
          </a:xfrm>
          <a:prstGeom prst="rect">
            <a:avLst/>
          </a:prstGeom>
        </p:spPr>
      </p:pic>
      <p:pic>
        <p:nvPicPr>
          <p:cNvPr id="12" name="图片 6">
            <a:extLst>
              <a:ext uri="{FF2B5EF4-FFF2-40B4-BE49-F238E27FC236}">
                <a16:creationId xmlns:a16="http://schemas.microsoft.com/office/drawing/2014/main" xmlns="" id="{5B0CAB89-445F-470E-840C-54C5DA35E9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88008" y="126027"/>
            <a:ext cx="1823658" cy="1818730"/>
          </a:xfrm>
          <a:prstGeom prst="rect">
            <a:avLst/>
          </a:prstGeom>
        </p:spPr>
      </p:pic>
      <p:sp>
        <p:nvSpPr>
          <p:cNvPr id="13" name="TextBox 12"/>
          <p:cNvSpPr txBox="1"/>
          <p:nvPr/>
        </p:nvSpPr>
        <p:spPr>
          <a:xfrm>
            <a:off x="4359930" y="843630"/>
            <a:ext cx="3099071" cy="738599"/>
          </a:xfrm>
          <a:prstGeom prst="rect">
            <a:avLst/>
          </a:prstGeom>
          <a:noFill/>
        </p:spPr>
        <p:txBody>
          <a:bodyPr wrap="square" lIns="121855" tIns="60928" rIns="121855" bIns="60928" rtlCol="0">
            <a:spAutoFit/>
          </a:bodyPr>
          <a:lstStyle/>
          <a:p>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long</a:t>
            </a:r>
          </a:p>
        </p:txBody>
      </p:sp>
      <p:grpSp>
        <p:nvGrpSpPr>
          <p:cNvPr id="15" name="Group 14">
            <a:extLst>
              <a:ext uri="{FF2B5EF4-FFF2-40B4-BE49-F238E27FC236}">
                <a16:creationId xmlns:a16="http://schemas.microsoft.com/office/drawing/2014/main" xmlns="" id="{8EB64A4F-2F51-48FB-A24A-ED66D4B41848}"/>
              </a:ext>
            </a:extLst>
          </p:cNvPr>
          <p:cNvGrpSpPr/>
          <p:nvPr/>
        </p:nvGrpSpPr>
        <p:grpSpPr>
          <a:xfrm>
            <a:off x="1469557" y="4371059"/>
            <a:ext cx="6623690" cy="712532"/>
            <a:chOff x="1216338" y="4241756"/>
            <a:chExt cx="6623690" cy="712532"/>
          </a:xfrm>
        </p:grpSpPr>
        <p:grpSp>
          <p:nvGrpSpPr>
            <p:cNvPr id="16" name="Group 15">
              <a:extLst>
                <a:ext uri="{FF2B5EF4-FFF2-40B4-BE49-F238E27FC236}">
                  <a16:creationId xmlns:a16="http://schemas.microsoft.com/office/drawing/2014/main" xmlns="" id="{D4E1F6AD-B226-4417-AAA0-726BB226B36D}"/>
                </a:ext>
              </a:extLst>
            </p:cNvPr>
            <p:cNvGrpSpPr/>
            <p:nvPr/>
          </p:nvGrpSpPr>
          <p:grpSpPr>
            <a:xfrm>
              <a:off x="1216338" y="4241756"/>
              <a:ext cx="919884" cy="712532"/>
              <a:chOff x="2485459" y="1975436"/>
              <a:chExt cx="1901631" cy="1616071"/>
            </a:xfrm>
          </p:grpSpPr>
          <p:pic>
            <p:nvPicPr>
              <p:cNvPr id="19" name="图片 6">
                <a:extLst>
                  <a:ext uri="{FF2B5EF4-FFF2-40B4-BE49-F238E27FC236}">
                    <a16:creationId xmlns:a16="http://schemas.microsoft.com/office/drawing/2014/main" xmlns="" id="{4ADB0063-D8EC-4297-A435-7031D795B9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901631" cy="1616071"/>
              </a:xfrm>
              <a:prstGeom prst="rect">
                <a:avLst/>
              </a:prstGeom>
            </p:spPr>
          </p:pic>
          <p:pic>
            <p:nvPicPr>
              <p:cNvPr id="20" name="图片 2">
                <a:extLst>
                  <a:ext uri="{FF2B5EF4-FFF2-40B4-BE49-F238E27FC236}">
                    <a16:creationId xmlns:a16="http://schemas.microsoft.com/office/drawing/2014/main" xmlns="" id="{71B60E29-B730-405A-B373-E959F223409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1" name="图片 9">
                <a:extLst>
                  <a:ext uri="{FF2B5EF4-FFF2-40B4-BE49-F238E27FC236}">
                    <a16:creationId xmlns:a16="http://schemas.microsoft.com/office/drawing/2014/main" xmlns="" id="{B22ABC45-D357-4CFB-B9C3-2368766CBA8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18" name="Rectangle 17">
              <a:extLst>
                <a:ext uri="{FF2B5EF4-FFF2-40B4-BE49-F238E27FC236}">
                  <a16:creationId xmlns:a16="http://schemas.microsoft.com/office/drawing/2014/main" xmlns="" id="{D824CF9C-C197-4BC0-B1B2-5B75A5B8957D}"/>
                </a:ext>
              </a:extLst>
            </p:cNvPr>
            <p:cNvSpPr/>
            <p:nvPr/>
          </p:nvSpPr>
          <p:spPr>
            <a:xfrm>
              <a:off x="2136222" y="4334857"/>
              <a:ext cx="5703806" cy="584775"/>
            </a:xfrm>
            <a:prstGeom prst="rect">
              <a:avLst/>
            </a:prstGeom>
          </p:spPr>
          <p:txBody>
            <a:bodyPr wrap="none">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Chân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long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đặc</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điểm</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22" name="Group 21">
            <a:extLst>
              <a:ext uri="{FF2B5EF4-FFF2-40B4-BE49-F238E27FC236}">
                <a16:creationId xmlns:a16="http://schemas.microsoft.com/office/drawing/2014/main" xmlns="" id="{8C6DAE3C-3092-4792-A3CB-422B2BFEA4DF}"/>
              </a:ext>
            </a:extLst>
          </p:cNvPr>
          <p:cNvGrpSpPr/>
          <p:nvPr/>
        </p:nvGrpSpPr>
        <p:grpSpPr>
          <a:xfrm>
            <a:off x="1667682" y="5218145"/>
            <a:ext cx="9459865" cy="742405"/>
            <a:chOff x="1555138" y="5106976"/>
            <a:chExt cx="8995633" cy="742405"/>
          </a:xfrm>
        </p:grpSpPr>
        <p:grpSp>
          <p:nvGrpSpPr>
            <p:cNvPr id="23" name="Group 22">
              <a:extLst>
                <a:ext uri="{FF2B5EF4-FFF2-40B4-BE49-F238E27FC236}">
                  <a16:creationId xmlns:a16="http://schemas.microsoft.com/office/drawing/2014/main" xmlns=""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a16="http://schemas.microsoft.com/office/drawing/2014/main" xmlns="" id="{773AF2A2-2B1C-4FD0-B8F1-AA901AF19B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a16="http://schemas.microsoft.com/office/drawing/2014/main" xmlns="" id="{88A14C84-7E1C-42DF-A741-922778CE2A6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a16="http://schemas.microsoft.com/office/drawing/2014/main" xmlns="" id="{5489B036-6BFD-4707-AF39-8289D12329C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a16="http://schemas.microsoft.com/office/drawing/2014/main" xmlns="" id="{050CE124-A425-4075-8399-F8C02C4B7958}"/>
                </a:ext>
              </a:extLst>
            </p:cNvPr>
            <p:cNvSpPr txBox="1"/>
            <p:nvPr/>
          </p:nvSpPr>
          <p:spPr>
            <a:xfrm>
              <a:off x="2477435" y="5170850"/>
              <a:ext cx="8073336" cy="615489"/>
            </a:xfrm>
            <a:prstGeom prst="rect">
              <a:avLst/>
            </a:prstGeom>
            <a:noFill/>
          </p:spPr>
          <p:txBody>
            <a:bodyPr wrap="square" lIns="121855" tIns="60928" rIns="121855" bIns="60928" rtlCol="0">
              <a:spAutoFit/>
            </a:bodyPr>
            <a:lstStyle/>
            <a:p>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phận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giúp</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khủng</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long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săn</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mồi</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tốt</a:t>
              </a:r>
              <a:r>
                <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5" name="Title 4">
            <a:extLst>
              <a:ext uri="{FF2B5EF4-FFF2-40B4-BE49-F238E27FC236}">
                <a16:creationId xmlns:a16="http://schemas.microsoft.com/office/drawing/2014/main" xmlns="" id="{C50CB3FE-1661-4B16-A20C-17975D24D53A}"/>
              </a:ext>
            </a:extLst>
          </p:cNvPr>
          <p:cNvSpPr>
            <a:spLocks noGrp="1"/>
          </p:cNvSpPr>
          <p:nvPr>
            <p:ph type="title"/>
          </p:nvPr>
        </p:nvSpPr>
        <p:spPr>
          <a:xfrm>
            <a:off x="1139687" y="1528477"/>
            <a:ext cx="10151166" cy="2378810"/>
          </a:xfrm>
        </p:spPr>
        <p:txBody>
          <a:bodyPr>
            <a:normAutofit fontScale="90000"/>
          </a:bodyPr>
          <a:lstStyle/>
          <a:p>
            <a:pPr algn="just"/>
            <a:r>
              <a:rPr lang="en-US" sz="3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khủng</a:t>
            </a:r>
            <a:r>
              <a:rPr lang="en-US" sz="4000" dirty="0">
                <a:latin typeface="Times New Roman" panose="02020603050405020304" pitchFamily="18" charset="0"/>
                <a:cs typeface="Times New Roman" panose="02020603050405020304" pitchFamily="18" charset="0"/>
              </a:rPr>
              <a:t> long </a:t>
            </a:r>
            <a:r>
              <a:rPr lang="en-US" sz="4000" dirty="0" err="1">
                <a:latin typeface="Times New Roman" panose="02020603050405020304" pitchFamily="18" charset="0"/>
                <a:cs typeface="Times New Roman" panose="02020603050405020304" pitchFamily="18" charset="0"/>
              </a:rPr>
              <a:t>thẳng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khoẻ</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thế</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khắp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một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rộng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lớn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kiếm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Khủng</a:t>
            </a:r>
            <a:r>
              <a:rPr lang="en-US" sz="4000" dirty="0">
                <a:latin typeface="Times New Roman" panose="02020603050405020304" pitchFamily="18" charset="0"/>
                <a:cs typeface="Times New Roman" panose="02020603050405020304" pitchFamily="18" charset="0"/>
              </a:rPr>
              <a:t> long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năng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săn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mồi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nhờ</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mắt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tinh</a:t>
            </a:r>
            <a:r>
              <a:rPr lang="en-US" sz="4000" dirty="0">
                <a:latin typeface="Times New Roman" panose="02020603050405020304" pitchFamily="18" charset="0"/>
                <a:cs typeface="Times New Roman" panose="02020603050405020304" pitchFamily="18" charset="0"/>
              </a:rPr>
              <a:t> t</a:t>
            </a:r>
            <a:r>
              <a:rPr lang="vi-VN" sz="4000" dirty="0">
                <a:latin typeface="Times New Roman" panose="02020603050405020304" pitchFamily="18" charset="0"/>
                <a:cs typeface="Times New Roman" panose="02020603050405020304" pitchFamily="18" charset="0"/>
              </a:rPr>
              <a:t>ư</a:t>
            </a:r>
            <a:r>
              <a:rPr lang="en-US" sz="4000" dirty="0" err="1">
                <a:latin typeface="Times New Roman" panose="02020603050405020304" pitchFamily="18" charset="0"/>
                <a:cs typeface="Times New Roman" panose="02020603050405020304" pitchFamily="18" charset="0"/>
              </a:rPr>
              <a:t>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mũi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đôi</a:t>
            </a:r>
            <a:r>
              <a:rPr lang="en-US" sz="4000" dirty="0">
                <a:latin typeface="Times New Roman" panose="02020603050405020304" pitchFamily="18" charset="0"/>
                <a:cs typeface="Times New Roman" panose="02020603050405020304" pitchFamily="18" charset="0"/>
              </a:rPr>
              <a:t> tai </a:t>
            </a:r>
            <a:r>
              <a:rPr lang="en-US" sz="4000" dirty="0" err="1">
                <a:latin typeface="Times New Roman" panose="02020603050405020304" pitchFamily="18" charset="0"/>
                <a:cs typeface="Times New Roman" panose="02020603050405020304" pitchFamily="18" charset="0"/>
              </a:rPr>
              <a:t>thính</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03337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0" name="TextBox 9"/>
          <p:cNvSpPr txBox="1"/>
          <p:nvPr/>
        </p:nvSpPr>
        <p:spPr>
          <a:xfrm>
            <a:off x="1506002" y="4151860"/>
            <a:ext cx="9613827" cy="1107931"/>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pPr algn="ct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khoẻ</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rộng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kiếm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săn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tinh</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tường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13319" y="4794513"/>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gồm có 3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39" name="TextBox 38"/>
          <p:cNvSpPr txBox="1"/>
          <p:nvPr/>
        </p:nvSpPr>
        <p:spPr>
          <a:xfrm>
            <a:off x="1459351" y="3120276"/>
            <a:ext cx="10429913" cy="1107931"/>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Khi viết chú ý viết đúng chính tả, các dấu ngắt nghỉ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thúc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chấm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1000"/>
                                        <p:tgtEl>
                                          <p:spTgt spid="10">
                                            <p:txEl>
                                              <p:pRg st="1" end="1"/>
                                            </p:txEl>
                                          </p:spTgt>
                                        </p:tgtEl>
                                      </p:cBhvr>
                                    </p:animEffect>
                                    <p:anim calcmode="lin" valueType="num">
                                      <p:cBhvr>
                                        <p:cTn id="8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E0BB9C1-AFDE-483D-AB0F-47346F8775A4}"/>
              </a:ext>
            </a:extLst>
          </p:cNvPr>
          <p:cNvPicPr>
            <a:picLocks noChangeAspect="1"/>
          </p:cNvPicPr>
          <p:nvPr/>
        </p:nvPicPr>
        <p:blipFill rotWithShape="1">
          <a:blip r:embed="rId2">
            <a:extLst>
              <a:ext uri="{28A0092B-C50C-407E-A947-70E740481C1C}">
                <a14:useLocalDpi xmlns:a14="http://schemas.microsoft.com/office/drawing/2010/main" val="0"/>
              </a:ext>
            </a:extLst>
          </a:blip>
          <a:srcRect r="16522"/>
          <a:stretch/>
        </p:blipFill>
        <p:spPr>
          <a:xfrm>
            <a:off x="805409" y="309281"/>
            <a:ext cx="10629833" cy="6387353"/>
          </a:xfrm>
          <a:prstGeom prst="rect">
            <a:avLst/>
          </a:prstGeom>
        </p:spPr>
      </p:pic>
      <p:sp>
        <p:nvSpPr>
          <p:cNvPr id="3" name="TextBox 2">
            <a:extLst>
              <a:ext uri="{FF2B5EF4-FFF2-40B4-BE49-F238E27FC236}">
                <a16:creationId xmlns:a16="http://schemas.microsoft.com/office/drawing/2014/main" xmlns="" id="{F45A7CFF-CB3B-46DA-8FDD-4EEAF4E513FF}"/>
              </a:ext>
            </a:extLst>
          </p:cNvPr>
          <p:cNvSpPr txBox="1"/>
          <p:nvPr/>
        </p:nvSpPr>
        <p:spPr>
          <a:xfrm>
            <a:off x="2246888" y="808068"/>
            <a:ext cx="9284676" cy="584711"/>
          </a:xfrm>
          <a:prstGeom prst="rect">
            <a:avLst/>
          </a:prstGeom>
          <a:noFill/>
        </p:spPr>
        <p:txBody>
          <a:bodyPr wrap="square" lIns="121855" tIns="60928" rIns="121855" bIns="60928" rtlCol="0">
            <a:spAutoFit/>
          </a:bodyPr>
          <a:lstStyle/>
          <a:p>
            <a:r>
              <a:rPr lang="en-US" sz="3000" b="1" dirty="0" err="1">
                <a:latin typeface="HP001 4 hàng" pitchFamily="34" charset="0"/>
                <a:ea typeface="Arial-Rounded" panose="020B0500000000000000" pitchFamily="34" charset="0"/>
                <a:cs typeface="Arial-Rounded" panose="020B0500000000000000" pitchFamily="34" charset="0"/>
              </a:rPr>
              <a:t>Thứ</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ngày</a:t>
            </a:r>
            <a:r>
              <a:rPr lang="en-US" sz="3000" b="1" dirty="0">
                <a:latin typeface="HP001 4 hàng" pitchFamily="34" charset="0"/>
                <a:ea typeface="Arial-Rounded" panose="020B0500000000000000" pitchFamily="34" charset="0"/>
                <a:cs typeface="Arial-Rounded" panose="020B0500000000000000" pitchFamily="34" charset="0"/>
              </a:rPr>
              <a:t> 24 </a:t>
            </a:r>
            <a:r>
              <a:rPr lang="en-US" sz="3000" b="1" dirty="0" err="1">
                <a:latin typeface="HP001 4 hàng" pitchFamily="34" charset="0"/>
                <a:ea typeface="Arial-Rounded" panose="020B0500000000000000" pitchFamily="34" charset="0"/>
                <a:cs typeface="Arial-Rounded" panose="020B0500000000000000" pitchFamily="34" charset="0"/>
              </a:rPr>
              <a:t>tháng</a:t>
            </a:r>
            <a:r>
              <a:rPr lang="en-US" sz="3000" b="1" dirty="0">
                <a:latin typeface="HP001 4 hàng" pitchFamily="34" charset="0"/>
                <a:ea typeface="Arial-Rounded" panose="020B0500000000000000" pitchFamily="34" charset="0"/>
                <a:cs typeface="Arial-Rounded" panose="020B0500000000000000" pitchFamily="34" charset="0"/>
              </a:rPr>
              <a:t> 2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2022</a:t>
            </a:r>
          </a:p>
        </p:txBody>
      </p:sp>
      <p:sp>
        <p:nvSpPr>
          <p:cNvPr id="4" name="TextBox 3">
            <a:extLst>
              <a:ext uri="{FF2B5EF4-FFF2-40B4-BE49-F238E27FC236}">
                <a16:creationId xmlns:a16="http://schemas.microsoft.com/office/drawing/2014/main" xmlns="" id="{7B615F29-536A-4E0C-AA52-9F2DEBDED88B}"/>
              </a:ext>
            </a:extLst>
          </p:cNvPr>
          <p:cNvSpPr txBox="1"/>
          <p:nvPr/>
        </p:nvSpPr>
        <p:spPr>
          <a:xfrm>
            <a:off x="4792914" y="1409756"/>
            <a:ext cx="3378632" cy="584711"/>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Chính tả</a:t>
            </a:r>
          </a:p>
        </p:txBody>
      </p:sp>
      <p:sp>
        <p:nvSpPr>
          <p:cNvPr id="5" name="TextBox 4">
            <a:extLst>
              <a:ext uri="{FF2B5EF4-FFF2-40B4-BE49-F238E27FC236}">
                <a16:creationId xmlns:a16="http://schemas.microsoft.com/office/drawing/2014/main" xmlns="" id="{B3DE068F-2A72-4662-B2BE-53A8DD593F61}"/>
              </a:ext>
            </a:extLst>
          </p:cNvPr>
          <p:cNvSpPr txBox="1"/>
          <p:nvPr/>
        </p:nvSpPr>
        <p:spPr>
          <a:xfrm>
            <a:off x="4636846" y="1973096"/>
            <a:ext cx="3880691" cy="646266"/>
          </a:xfrm>
          <a:prstGeom prst="rect">
            <a:avLst/>
          </a:prstGeom>
          <a:noFill/>
        </p:spPr>
        <p:txBody>
          <a:bodyPr wrap="square" lIns="121855" tIns="60928" rIns="121855" bIns="60928" rtlCol="0">
            <a:spAutoFit/>
          </a:bodyPr>
          <a:lstStyle/>
          <a:p>
            <a:r>
              <a:rPr lang="en-US" sz="3400" b="1" dirty="0">
                <a:solidFill>
                  <a:srgbClr val="FF0000"/>
                </a:solidFill>
                <a:latin typeface="HP001 4 hàng" pitchFamily="34" charset="0"/>
                <a:ea typeface="Arial-Rounded" panose="020B0500000000000000" pitchFamily="34" charset="0"/>
                <a:cs typeface="Arial-Rounded" panose="020B0500000000000000" pitchFamily="34" charset="0"/>
              </a:rPr>
              <a:t> </a:t>
            </a:r>
            <a:r>
              <a:rPr lang="en-US" sz="3000" b="1" dirty="0" err="1">
                <a:solidFill>
                  <a:srgbClr val="FF0000"/>
                </a:solidFill>
                <a:latin typeface="HP001 4 hàng" pitchFamily="34" charset="0"/>
                <a:ea typeface="Arial-Rounded" panose="020B0500000000000000" pitchFamily="34" charset="0"/>
                <a:cs typeface="Arial-Rounded" panose="020B0500000000000000" pitchFamily="34" charset="0"/>
              </a:rPr>
              <a:t>Khủng</a:t>
            </a:r>
            <a:r>
              <a:rPr lang="en-US" sz="3000" b="1" dirty="0">
                <a:solidFill>
                  <a:srgbClr val="FF0000"/>
                </a:solidFill>
                <a:latin typeface="HP001 4 hàng" pitchFamily="34" charset="0"/>
                <a:ea typeface="Arial-Rounded" panose="020B0500000000000000" pitchFamily="34" charset="0"/>
                <a:cs typeface="Arial-Rounded" panose="020B0500000000000000" pitchFamily="34" charset="0"/>
              </a:rPr>
              <a:t> long</a:t>
            </a:r>
          </a:p>
        </p:txBody>
      </p:sp>
      <p:sp>
        <p:nvSpPr>
          <p:cNvPr id="6" name="TextBox 5">
            <a:extLst>
              <a:ext uri="{FF2B5EF4-FFF2-40B4-BE49-F238E27FC236}">
                <a16:creationId xmlns:a16="http://schemas.microsoft.com/office/drawing/2014/main" xmlns="" id="{E756D133-C24C-45C5-ABA9-CEBE29DA1F92}"/>
              </a:ext>
            </a:extLst>
          </p:cNvPr>
          <p:cNvSpPr txBox="1"/>
          <p:nvPr/>
        </p:nvSpPr>
        <p:spPr>
          <a:xfrm>
            <a:off x="2246888" y="2595958"/>
            <a:ext cx="9176479" cy="615489"/>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Chân khủng long thẳng và </a:t>
            </a:r>
            <a:r>
              <a:rPr lang="vi-VN" sz="3200" b="1" dirty="0" smtClean="0">
                <a:latin typeface="HP001 4 hàng" panose="020B0603050302020204" pitchFamily="34" charset="0"/>
              </a:rPr>
              <a:t>ǟ</a:t>
            </a:r>
            <a:r>
              <a:rPr lang="en-US" sz="3000" b="1" dirty="0" smtClean="0">
                <a:latin typeface="HP001 4 hàng" pitchFamily="34" charset="0"/>
                <a:ea typeface="Arial-Rounded" panose="020B0500000000000000" pitchFamily="34" charset="0"/>
                <a:cs typeface="Arial-Rounded" panose="020B0500000000000000" pitchFamily="34" charset="0"/>
              </a:rPr>
              <a:t>ất </a:t>
            </a:r>
            <a:r>
              <a:rPr lang="en-US" sz="3000" b="1" dirty="0" err="1" smtClean="0">
                <a:latin typeface="HP001 4 hàng" pitchFamily="34" charset="0"/>
                <a:ea typeface="Arial-Rounded" panose="020B0500000000000000" pitchFamily="34" charset="0"/>
                <a:cs typeface="Arial-Rounded" panose="020B0500000000000000" pitchFamily="34" charset="0"/>
              </a:rPr>
              <a:t>kh</a:t>
            </a:r>
            <a:r>
              <a:rPr lang="en-US" sz="2800" b="1" dirty="0" err="1">
                <a:latin typeface="HP001 4 hàng" panose="020B0603050302020204" pitchFamily="34" charset="-93"/>
              </a:rPr>
              <a:t>Ťϊ</a:t>
            </a:r>
            <a:r>
              <a:rPr lang="en-US" sz="3000" b="1" dirty="0" smtClean="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Vì</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thế</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chúng</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xmlns="" id="{21EC03FC-043B-430C-B766-71D7D23EA8DF}"/>
              </a:ext>
            </a:extLst>
          </p:cNvPr>
          <p:cNvSpPr txBox="1"/>
          <p:nvPr/>
        </p:nvSpPr>
        <p:spPr>
          <a:xfrm>
            <a:off x="1601957" y="3193726"/>
            <a:ext cx="9821410" cy="584711"/>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có thể đi khắp </a:t>
            </a:r>
            <a:r>
              <a:rPr lang="en-US" sz="3000" b="1" dirty="0" err="1" smtClean="0">
                <a:latin typeface="HP001 4 hàng" pitchFamily="34" charset="0"/>
                <a:ea typeface="Arial-Rounded" panose="020B0500000000000000" pitchFamily="34" charset="0"/>
                <a:cs typeface="Arial-Rounded" panose="020B0500000000000000" pitchFamily="34" charset="0"/>
              </a:rPr>
              <a:t>m</a:t>
            </a:r>
            <a:r>
              <a:rPr lang="en-US" sz="2800" b="1" dirty="0" err="1">
                <a:latin typeface="HP001 4 hàng" panose="020B0603050302020204" pitchFamily="34" charset="-93"/>
              </a:rPr>
              <a:t>Ŏ</a:t>
            </a:r>
            <a:r>
              <a:rPr lang="en-US" sz="3000" b="1" dirty="0" smtClean="0">
                <a:latin typeface="HP001 4 hàng" pitchFamily="34" charset="0"/>
                <a:ea typeface="Arial-Rounded" panose="020B0500000000000000" pitchFamily="34" charset="0"/>
                <a:cs typeface="Arial-Rounded" panose="020B0500000000000000" pitchFamily="34" charset="0"/>
              </a:rPr>
              <a:t> </a:t>
            </a:r>
            <a:r>
              <a:rPr lang="en-US" sz="3000" b="1" dirty="0">
                <a:latin typeface="HP001 4 hàng" pitchFamily="34" charset="0"/>
                <a:ea typeface="Arial-Rounded" panose="020B0500000000000000" pitchFamily="34" charset="0"/>
                <a:cs typeface="Arial-Rounded" panose="020B0500000000000000" pitchFamily="34" charset="0"/>
              </a:rPr>
              <a:t>vùng </a:t>
            </a:r>
            <a:r>
              <a:rPr lang="vi-VN" sz="2800" b="1" dirty="0" smtClean="0">
                <a:latin typeface="HP001 4 hàng" panose="020B0603050302020204" pitchFamily="34" charset="0"/>
              </a:rPr>
              <a:t>ǟ</a:t>
            </a:r>
            <a:r>
              <a:rPr lang="en-US" sz="3000" b="1" dirty="0" err="1" smtClean="0">
                <a:latin typeface="HP001 4 hàng" pitchFamily="34" charset="0"/>
                <a:ea typeface="Arial-Rounded" panose="020B0500000000000000" pitchFamily="34" charset="0"/>
                <a:cs typeface="Arial-Rounded" panose="020B0500000000000000" pitchFamily="34" charset="0"/>
              </a:rPr>
              <a:t>ộng</a:t>
            </a:r>
            <a:r>
              <a:rPr lang="en-US" sz="3000" b="1" dirty="0" smtClean="0">
                <a:latin typeface="HP001 4 hàng" pitchFamily="34" charset="0"/>
                <a:ea typeface="Arial-Rounded" panose="020B0500000000000000" pitchFamily="34" charset="0"/>
                <a:cs typeface="Arial-Rounded" panose="020B0500000000000000" pitchFamily="34" charset="0"/>
              </a:rPr>
              <a:t> </a:t>
            </a:r>
            <a:r>
              <a:rPr lang="en-US" sz="3000" b="1" dirty="0">
                <a:latin typeface="HP001 4 hàng" pitchFamily="34" charset="0"/>
                <a:ea typeface="Arial-Rounded" panose="020B0500000000000000" pitchFamily="34" charset="0"/>
                <a:cs typeface="Arial-Rounded" panose="020B0500000000000000" pitchFamily="34" charset="0"/>
              </a:rPr>
              <a:t>lớn để kiếm ăn. </a:t>
            </a:r>
            <a:r>
              <a:rPr lang="en-US" sz="3000" b="1" dirty="0" err="1">
                <a:latin typeface="HP001 4 hàng" pitchFamily="34" charset="0"/>
                <a:ea typeface="Arial-Rounded" panose="020B0500000000000000" pitchFamily="34" charset="0"/>
                <a:cs typeface="Arial-Rounded" panose="020B0500000000000000" pitchFamily="34" charset="0"/>
              </a:rPr>
              <a:t>Khủng</a:t>
            </a:r>
            <a:r>
              <a:rPr lang="en-US" sz="3000" b="1" dirty="0">
                <a:latin typeface="HP001 4 hàng" pitchFamily="34" charset="0"/>
                <a:ea typeface="Arial-Rounded" panose="020B0500000000000000" pitchFamily="34" charset="0"/>
                <a:cs typeface="Arial-Rounded" panose="020B0500000000000000" pitchFamily="34" charset="0"/>
              </a:rPr>
              <a:t> </a:t>
            </a:r>
          </a:p>
        </p:txBody>
      </p:sp>
      <p:sp>
        <p:nvSpPr>
          <p:cNvPr id="8" name="TextBox 7">
            <a:extLst>
              <a:ext uri="{FF2B5EF4-FFF2-40B4-BE49-F238E27FC236}">
                <a16:creationId xmlns:a16="http://schemas.microsoft.com/office/drawing/2014/main" xmlns="" id="{994BC323-C605-4181-9B30-0A2517CADAC5}"/>
              </a:ext>
            </a:extLst>
          </p:cNvPr>
          <p:cNvSpPr txBox="1"/>
          <p:nvPr/>
        </p:nvSpPr>
        <p:spPr>
          <a:xfrm>
            <a:off x="1592993" y="3803324"/>
            <a:ext cx="9830374" cy="584711"/>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long có khả năng săn </a:t>
            </a:r>
            <a:r>
              <a:rPr lang="en-US" sz="3000" b="1" dirty="0" err="1" smtClean="0">
                <a:latin typeface="HP001 4 hàng" pitchFamily="34" charset="0"/>
                <a:ea typeface="Arial-Rounded" panose="020B0500000000000000" pitchFamily="34" charset="0"/>
                <a:cs typeface="Arial-Rounded" panose="020B0500000000000000" pitchFamily="34" charset="0"/>
              </a:rPr>
              <a:t>m</a:t>
            </a:r>
            <a:r>
              <a:rPr lang="en-US" sz="2800" b="1" dirty="0" err="1">
                <a:latin typeface="HP001 4 hàng" panose="020B0603050302020204" pitchFamily="34" charset="-93"/>
              </a:rPr>
              <a:t>ē</a:t>
            </a:r>
            <a:r>
              <a:rPr lang="en-US" sz="3000" b="1" dirty="0" smtClean="0">
                <a:latin typeface="HP001 4 hàng" pitchFamily="34" charset="0"/>
                <a:ea typeface="Arial-Rounded" panose="020B0500000000000000" pitchFamily="34" charset="0"/>
                <a:cs typeface="Arial-Rounded" panose="020B0500000000000000" pitchFamily="34" charset="0"/>
              </a:rPr>
              <a:t> </a:t>
            </a:r>
            <a:r>
              <a:rPr lang="en-US" sz="3000" b="1" dirty="0" err="1" smtClean="0">
                <a:latin typeface="HP001 4 hàng" pitchFamily="34" charset="0"/>
                <a:ea typeface="Arial-Rounded" panose="020B0500000000000000" pitchFamily="34" charset="0"/>
                <a:cs typeface="Arial-Rounded" panose="020B0500000000000000" pitchFamily="34" charset="0"/>
              </a:rPr>
              <a:t>t</a:t>
            </a:r>
            <a:r>
              <a:rPr lang="en-US" sz="2800" b="1" dirty="0" err="1">
                <a:latin typeface="HP001 4 hàng" panose="020B0603050302020204" pitchFamily="34" charset="-93"/>
              </a:rPr>
              <a:t>ō</a:t>
            </a:r>
            <a:r>
              <a:rPr lang="en-US" sz="3000" b="1" dirty="0" smtClean="0">
                <a:latin typeface="HP001 4 hàng" pitchFamily="34" charset="0"/>
                <a:ea typeface="Arial-Rounded" panose="020B0500000000000000" pitchFamily="34" charset="0"/>
                <a:cs typeface="Arial-Rounded" panose="020B0500000000000000" pitchFamily="34" charset="0"/>
              </a:rPr>
              <a:t> </a:t>
            </a:r>
            <a:r>
              <a:rPr lang="en-US" sz="3000" b="1" dirty="0">
                <a:latin typeface="HP001 4 hàng" pitchFamily="34" charset="0"/>
                <a:ea typeface="Arial-Rounded" panose="020B0500000000000000" pitchFamily="34" charset="0"/>
                <a:cs typeface="Arial-Rounded" panose="020B0500000000000000" pitchFamily="34" charset="0"/>
              </a:rPr>
              <a:t>nhờ có </a:t>
            </a:r>
            <a:r>
              <a:rPr lang="en-US" sz="3000" b="1" dirty="0" err="1" smtClean="0">
                <a:latin typeface="HP001 4 hàng" pitchFamily="34" charset="0"/>
                <a:ea typeface="Arial-Rounded" panose="020B0500000000000000" pitchFamily="34" charset="0"/>
                <a:cs typeface="Arial-Rounded" panose="020B0500000000000000" pitchFamily="34" charset="0"/>
              </a:rPr>
              <a:t>đ</a:t>
            </a:r>
            <a:r>
              <a:rPr lang="en-US" sz="2800" b="1" dirty="0" err="1">
                <a:latin typeface="HP001 4 hàng" panose="020B0603050302020204" pitchFamily="34" charset="-93"/>
              </a:rPr>
              <a:t>ċ</a:t>
            </a:r>
            <a:r>
              <a:rPr lang="en-US" sz="3000" b="1" dirty="0" smtClean="0">
                <a:latin typeface="HP001 4 hàng" pitchFamily="34" charset="0"/>
                <a:ea typeface="Arial-Rounded" panose="020B0500000000000000" pitchFamily="34" charset="0"/>
                <a:cs typeface="Arial-Rounded" panose="020B0500000000000000" pitchFamily="34" charset="0"/>
              </a:rPr>
              <a:t> </a:t>
            </a:r>
            <a:r>
              <a:rPr lang="en-US" sz="3000" b="1" dirty="0">
                <a:latin typeface="HP001 4 hàng" pitchFamily="34" charset="0"/>
                <a:ea typeface="Arial-Rounded" panose="020B0500000000000000" pitchFamily="34" charset="0"/>
                <a:cs typeface="Arial-Rounded" panose="020B0500000000000000" pitchFamily="34" charset="0"/>
              </a:rPr>
              <a:t>mắt tinh tường </a:t>
            </a:r>
          </a:p>
        </p:txBody>
      </p:sp>
      <p:sp>
        <p:nvSpPr>
          <p:cNvPr id="9" name="TextBox 8">
            <a:extLst>
              <a:ext uri="{FF2B5EF4-FFF2-40B4-BE49-F238E27FC236}">
                <a16:creationId xmlns:a16="http://schemas.microsoft.com/office/drawing/2014/main" xmlns="" id="{DDBA8892-665F-4AC8-BAF1-4142CE5D8D76}"/>
              </a:ext>
            </a:extLst>
          </p:cNvPr>
          <p:cNvSpPr txBox="1"/>
          <p:nvPr/>
        </p:nvSpPr>
        <p:spPr>
          <a:xfrm>
            <a:off x="1594884" y="4396880"/>
            <a:ext cx="5845322" cy="615489"/>
          </a:xfrm>
          <a:prstGeom prst="rect">
            <a:avLst/>
          </a:prstGeom>
          <a:noFill/>
        </p:spPr>
        <p:txBody>
          <a:bodyPr wrap="square" lIns="121855" tIns="60928" rIns="121855" bIns="60928" rtlCol="0">
            <a:spAutoFit/>
          </a:bodyPr>
          <a:lstStyle/>
          <a:p>
            <a:r>
              <a:rPr lang="en-US" sz="3000" b="1" dirty="0">
                <a:latin typeface="HP001 4 hàng" pitchFamily="34" charset="0"/>
                <a:ea typeface="Arial-Rounded" panose="020B0500000000000000" pitchFamily="34" charset="0"/>
                <a:cs typeface="Arial-Rounded" panose="020B0500000000000000" pitchFamily="34" charset="0"/>
              </a:rPr>
              <a:t>cùng cái mũi và </a:t>
            </a:r>
            <a:r>
              <a:rPr lang="en-US" sz="3000" b="1" dirty="0" err="1" smtClean="0">
                <a:latin typeface="HP001 4 hàng" pitchFamily="34" charset="0"/>
                <a:ea typeface="Arial-Rounded" panose="020B0500000000000000" pitchFamily="34" charset="0"/>
                <a:cs typeface="Arial-Rounded" panose="020B0500000000000000" pitchFamily="34" charset="0"/>
              </a:rPr>
              <a:t>đ</a:t>
            </a:r>
            <a:r>
              <a:rPr lang="en-US" sz="3200" b="1" dirty="0" err="1">
                <a:latin typeface="HP001 4 hàng" panose="020B0603050302020204" pitchFamily="34" charset="-93"/>
              </a:rPr>
              <a:t>ċ</a:t>
            </a:r>
            <a:r>
              <a:rPr lang="en-US" sz="3000" b="1" dirty="0" smtClean="0">
                <a:latin typeface="HP001 4 hàng" pitchFamily="34" charset="0"/>
                <a:ea typeface="Arial-Rounded" panose="020B0500000000000000" pitchFamily="34" charset="0"/>
                <a:cs typeface="Arial-Rounded" panose="020B0500000000000000" pitchFamily="34" charset="0"/>
              </a:rPr>
              <a:t> </a:t>
            </a:r>
            <a:r>
              <a:rPr lang="en-US" sz="3000" b="1" dirty="0">
                <a:latin typeface="HP001 4 hàng" pitchFamily="34" charset="0"/>
                <a:ea typeface="Arial-Rounded" panose="020B0500000000000000" pitchFamily="34" charset="0"/>
                <a:cs typeface="Arial-Rounded" panose="020B0500000000000000" pitchFamily="34" charset="0"/>
              </a:rPr>
              <a:t>tai thính.</a:t>
            </a:r>
          </a:p>
        </p:txBody>
      </p:sp>
      <p:pic>
        <p:nvPicPr>
          <p:cNvPr id="10" name="Picture 9"/>
          <p:cNvPicPr>
            <a:picLocks noChangeAspect="1"/>
          </p:cNvPicPr>
          <p:nvPr/>
        </p:nvPicPr>
        <p:blipFill>
          <a:blip r:embed="rId3"/>
          <a:stretch>
            <a:fillRect/>
          </a:stretch>
        </p:blipFill>
        <p:spPr>
          <a:xfrm>
            <a:off x="1688435" y="493876"/>
            <a:ext cx="9827330" cy="6049427"/>
          </a:xfrm>
          <a:prstGeom prst="rect">
            <a:avLst/>
          </a:prstGeom>
        </p:spPr>
      </p:pic>
    </p:spTree>
    <p:extLst>
      <p:ext uri="{BB962C8B-B14F-4D97-AF65-F5344CB8AC3E}">
        <p14:creationId xmlns:p14="http://schemas.microsoft.com/office/powerpoint/2010/main" val="38135709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EDDD557E-BBEE-4CBD-A131-CB44A653E88C}"/>
              </a:ext>
            </a:extLst>
          </p:cNvPr>
          <p:cNvSpPr txBox="1"/>
          <p:nvPr/>
        </p:nvSpPr>
        <p:spPr>
          <a:xfrm>
            <a:off x="2060295" y="162046"/>
            <a:ext cx="9911572" cy="1938992"/>
          </a:xfrm>
          <a:prstGeom prst="rect">
            <a:avLst/>
          </a:prstGeom>
          <a:noFill/>
        </p:spPr>
        <p:txBody>
          <a:bodyPr wrap="square" rtlCol="0">
            <a:spAutoFit/>
          </a:bodyPr>
          <a:lstStyle/>
          <a:p>
            <a:pPr>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uya</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uyu</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thay</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ô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vuông</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a:p>
            <a:pPr>
              <a:defRPr/>
            </a:pP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4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23 VBTTV)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CB86B53E-C761-48FD-B2C3-620965A299FA}"/>
              </a:ext>
            </a:extLst>
          </p:cNvPr>
          <p:cNvSpPr txBox="1"/>
          <p:nvPr/>
        </p:nvSpPr>
        <p:spPr>
          <a:xfrm>
            <a:off x="1725803" y="1585125"/>
            <a:ext cx="9258571"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Đ</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ư</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ờng</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ên</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núi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co,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khúc</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uỷu</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0F5A8231-3793-4301-8192-206C7CCB2F4B}"/>
              </a:ext>
            </a:extLst>
          </p:cNvPr>
          <p:cNvSpPr txBox="1"/>
          <p:nvPr/>
        </p:nvSpPr>
        <p:spPr>
          <a:xfrm>
            <a:off x="1604211" y="3008205"/>
            <a:ext cx="10028346" cy="70788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Mẹ</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tôi</a:t>
            </a:r>
            <a:r>
              <a:rPr kumimoji="0" lang="en-US"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ức</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kh</a:t>
            </a:r>
            <a:r>
              <a:rPr lang="en-US" sz="40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uya</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dậy</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sớm</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mọi</a:t>
            </a:r>
            <a:r>
              <a:rPr lang="en-US" sz="40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việc</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pic>
        <p:nvPicPr>
          <p:cNvPr id="5" name="Content Placeholder 8" descr="0083">
            <a:extLst>
              <a:ext uri="{FF2B5EF4-FFF2-40B4-BE49-F238E27FC236}">
                <a16:creationId xmlns:a16="http://schemas.microsoft.com/office/drawing/2014/main" xmlns="" id="{0EAA1D44-F4D2-410E-9662-6DA0BCED1DAA}"/>
              </a:ext>
            </a:extLst>
          </p:cNvPr>
          <p:cNvPicPr>
            <a:picLocks noChangeAspect="1"/>
          </p:cNvPicPr>
          <p:nvPr/>
        </p:nvPicPr>
        <p:blipFill>
          <a:blip r:embed="rId2"/>
          <a:stretch>
            <a:fillRect/>
          </a:stretch>
        </p:blipFill>
        <p:spPr>
          <a:xfrm>
            <a:off x="9144000" y="1700463"/>
            <a:ext cx="786063" cy="571320"/>
          </a:xfrm>
          <a:prstGeom prst="rect">
            <a:avLst/>
          </a:prstGeom>
        </p:spPr>
      </p:pic>
      <p:pic>
        <p:nvPicPr>
          <p:cNvPr id="6" name="Content Placeholder 8" descr="0083">
            <a:extLst>
              <a:ext uri="{FF2B5EF4-FFF2-40B4-BE49-F238E27FC236}">
                <a16:creationId xmlns:a16="http://schemas.microsoft.com/office/drawing/2014/main" xmlns="" id="{A2DC2B1B-3872-4143-9F37-88D997693795}"/>
              </a:ext>
            </a:extLst>
          </p:cNvPr>
          <p:cNvPicPr>
            <a:picLocks noChangeAspect="1"/>
          </p:cNvPicPr>
          <p:nvPr/>
        </p:nvPicPr>
        <p:blipFill>
          <a:blip r:embed="rId2"/>
          <a:stretch>
            <a:fillRect/>
          </a:stretch>
        </p:blipFill>
        <p:spPr>
          <a:xfrm>
            <a:off x="5368148" y="3200178"/>
            <a:ext cx="808062" cy="456412"/>
          </a:xfrm>
          <a:prstGeom prst="rect">
            <a:avLst/>
          </a:prstGeom>
        </p:spPr>
      </p:pic>
      <p:pic>
        <p:nvPicPr>
          <p:cNvPr id="8" name="Picture 4" descr="Premium Vector | Happy kid boy train run marathon jogging">
            <a:extLst>
              <a:ext uri="{FF2B5EF4-FFF2-40B4-BE49-F238E27FC236}">
                <a16:creationId xmlns:a16="http://schemas.microsoft.com/office/drawing/2014/main" xmlns="" id="{00F0E163-D42F-4EEB-B68C-ADAAC1F24853}"/>
              </a:ext>
            </a:extLst>
          </p:cNvPr>
          <p:cNvPicPr>
            <a:picLocks noChangeAspect="1" noChangeArrowheads="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837616" y="4426082"/>
            <a:ext cx="2146758" cy="21467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Premium Vector | Happy kid girl train run marathon jogging">
            <a:extLst>
              <a:ext uri="{FF2B5EF4-FFF2-40B4-BE49-F238E27FC236}">
                <a16:creationId xmlns:a16="http://schemas.microsoft.com/office/drawing/2014/main" xmlns="" id="{E810CB6D-5B22-4224-AC4B-52C97E078012}"/>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94595" y="4452514"/>
            <a:ext cx="2017390" cy="201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204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1+ppt_h/2"/>
                                          </p:val>
                                        </p:tav>
                                      </p:tavLst>
                                    </p:anim>
                                    <p:set>
                                      <p:cBhvr>
                                        <p:cTn id="8" dur="1" fill="hold">
                                          <p:stCondLst>
                                            <p:cond delay="499"/>
                                          </p:stCondLst>
                                        </p:cTn>
                                        <p:tgtEl>
                                          <p:spTgt spid="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
                                        </p:tgtEl>
                                        <p:attrNameLst>
                                          <p:attrName>ppt_x</p:attrName>
                                        </p:attrNameLst>
                                      </p:cBhvr>
                                      <p:tavLst>
                                        <p:tav tm="0">
                                          <p:val>
                                            <p:strVal val="ppt_x"/>
                                          </p:val>
                                        </p:tav>
                                        <p:tav tm="100000">
                                          <p:val>
                                            <p:strVal val="ppt_x"/>
                                          </p:val>
                                        </p:tav>
                                      </p:tavLst>
                                    </p:anim>
                                    <p:anim calcmode="lin" valueType="num">
                                      <p:cBhvr additive="base">
                                        <p:cTn id="13" dur="500"/>
                                        <p:tgtEl>
                                          <p:spTgt spid="6"/>
                                        </p:tgtEl>
                                        <p:attrNameLst>
                                          <p:attrName>ppt_y</p:attrName>
                                        </p:attrNameLst>
                                      </p:cBhvr>
                                      <p:tavLst>
                                        <p:tav tm="0">
                                          <p:val>
                                            <p:strVal val="ppt_y"/>
                                          </p:val>
                                        </p:tav>
                                        <p:tav tm="100000">
                                          <p:val>
                                            <p:strVal val="1+ppt_h/2"/>
                                          </p:val>
                                        </p:tav>
                                      </p:tavLst>
                                    </p:anim>
                                    <p:set>
                                      <p:cBhvr>
                                        <p:cTn id="1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C3A33DF-D310-49A8-940B-7C603510C9B2}"/>
              </a:ext>
            </a:extLst>
          </p:cNvPr>
          <p:cNvSpPr txBox="1"/>
          <p:nvPr/>
        </p:nvSpPr>
        <p:spPr>
          <a:xfrm>
            <a:off x="1594624" y="11151"/>
            <a:ext cx="9694127" cy="1323439"/>
          </a:xfrm>
          <a:prstGeom prst="rect">
            <a:avLst/>
          </a:prstGeom>
          <a:noFill/>
        </p:spPr>
        <p:txBody>
          <a:bodyPr wrap="square" rtlCol="0">
            <a:spAutoFit/>
          </a:bodyPr>
          <a:lstStyle/>
          <a:p>
            <a:pPr>
              <a:defRPr/>
            </a:pP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3.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Chọn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hoặc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 </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5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23 VBTTV)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xmlns="" id="{370057C9-3F54-4F2D-AC88-29E37D9D3EB4}"/>
              </a:ext>
            </a:extLst>
          </p:cNvPr>
          <p:cNvSpPr txBox="1"/>
          <p:nvPr/>
        </p:nvSpPr>
        <p:spPr>
          <a:xfrm>
            <a:off x="1978066" y="903249"/>
            <a:ext cx="931068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hình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t</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ừ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chứa</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i="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iêu</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36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ư</a:t>
            </a:r>
            <a:r>
              <a:rPr lang="en-US" sz="3600" i="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ơu</a:t>
            </a:r>
            <a:r>
              <a:rPr lang="en-US" sz="3600" i="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gọi</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tên</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loài</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3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9" name="Picture 8" descr="Screen Clipping">
            <a:extLst>
              <a:ext uri="{FF2B5EF4-FFF2-40B4-BE49-F238E27FC236}">
                <a16:creationId xmlns:a16="http://schemas.microsoft.com/office/drawing/2014/main" xmlns="" id="{D3A0DBB2-8FEB-4EAF-9C59-0B6176CAEFA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5322"/>
          <a:stretch/>
        </p:blipFill>
        <p:spPr>
          <a:xfrm>
            <a:off x="2113570" y="2232636"/>
            <a:ext cx="8570472" cy="2521787"/>
          </a:xfrm>
          <a:prstGeom prst="rect">
            <a:avLst/>
          </a:prstGeom>
        </p:spPr>
      </p:pic>
      <p:sp>
        <p:nvSpPr>
          <p:cNvPr id="21" name="TextBox 20">
            <a:extLst>
              <a:ext uri="{FF2B5EF4-FFF2-40B4-BE49-F238E27FC236}">
                <a16:creationId xmlns:a16="http://schemas.microsoft.com/office/drawing/2014/main" xmlns="" id="{F89EAE85-44D2-4A67-8175-1BEB4E5818E4}"/>
              </a:ext>
            </a:extLst>
          </p:cNvPr>
          <p:cNvSpPr txBox="1"/>
          <p:nvPr/>
        </p:nvSpPr>
        <p:spPr>
          <a:xfrm>
            <a:off x="2939027" y="4949755"/>
            <a:ext cx="2093596" cy="58477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diều</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hâu</a:t>
            </a:r>
            <a:endPar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xmlns="" id="{AFCD1907-2CDF-4221-A277-94146886BFBA}"/>
              </a:ext>
            </a:extLst>
          </p:cNvPr>
          <p:cNvSpPr txBox="1"/>
          <p:nvPr/>
        </p:nvSpPr>
        <p:spPr>
          <a:xfrm>
            <a:off x="5797742" y="4937409"/>
            <a:ext cx="1595261" cy="58477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đà</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điểu</a:t>
            </a:r>
            <a:endPar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xmlns="" id="{2DCBDEA3-22ED-4FA1-9735-5F36C2136922}"/>
              </a:ext>
            </a:extLst>
          </p:cNvPr>
          <p:cNvSpPr txBox="1"/>
          <p:nvPr/>
        </p:nvSpPr>
        <p:spPr>
          <a:xfrm>
            <a:off x="8428374" y="4937999"/>
            <a:ext cx="1872364" cy="584775"/>
          </a:xfrm>
          <a:prstGeom prst="rect">
            <a:avLst/>
          </a:prstGeom>
          <a:noFill/>
        </p:spPr>
        <p:txBody>
          <a:bodyPr wrap="square" rtlCol="0">
            <a:spAutoFit/>
          </a:bodyPr>
          <a:lstStyle/>
          <a:p>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hươu</a:t>
            </a:r>
            <a:r>
              <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C00000"/>
                </a:solidFill>
                <a:latin typeface="Times New Roman" panose="02020603050405020304" pitchFamily="18" charset="0"/>
                <a:ea typeface="Arial-Rounded" panose="020B0500000000000000" pitchFamily="34" charset="0"/>
                <a:cs typeface="Times New Roman" panose="02020603050405020304" pitchFamily="18" charset="0"/>
              </a:rPr>
              <a:t>nai</a:t>
            </a:r>
            <a:endParaRPr lang="en-US" sz="320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0944957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xmlns=""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xmlns=""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xmlns=""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xmlns=""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xmlns=""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370093" y="742454"/>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Nghe – viết chính </a:t>
            </a:r>
            <a:r>
              <a:rPr lang="en-US" sz="3200" dirty="0" err="1">
                <a:solidFill>
                  <a:srgbClr val="002060"/>
                </a:solidFill>
                <a:latin typeface="Times New Roman" pitchFamily="18" charset="0"/>
                <a:ea typeface="Arial-Rounded" panose="020B0500000000000000" pitchFamily="34" charset="0"/>
                <a:cs typeface="Times New Roman" pitchFamily="18" charset="0"/>
              </a:rPr>
              <a:t>tả</a:t>
            </a:r>
            <a:r>
              <a:rPr lang="en-US" sz="3200" dirty="0">
                <a:solidFill>
                  <a:srgbClr val="002060"/>
                </a:solidFill>
                <a:latin typeface="Times New Roman" pitchFamily="18" charset="0"/>
                <a:ea typeface="Arial-Rounded" panose="020B0500000000000000" pitchFamily="34" charset="0"/>
                <a:cs typeface="Times New Roman" pitchFamily="18" charset="0"/>
              </a:rPr>
              <a:t> 1 </a:t>
            </a:r>
            <a:r>
              <a:rPr lang="en-US" sz="3200" dirty="0" err="1">
                <a:solidFill>
                  <a:srgbClr val="002060"/>
                </a:solidFill>
                <a:latin typeface="Times New Roman" pitchFamily="18" charset="0"/>
                <a:ea typeface="Arial-Rounded" panose="020B0500000000000000" pitchFamily="34" charset="0"/>
                <a:cs typeface="Times New Roman" pitchFamily="18" charset="0"/>
              </a:rPr>
              <a:t>đoạn</a:t>
            </a:r>
            <a:r>
              <a:rPr lang="en-US" sz="3200" dirty="0">
                <a:solidFill>
                  <a:srgbClr val="002060"/>
                </a:solidFill>
                <a:latin typeface="Times New Roman" pitchFamily="18" charset="0"/>
                <a:ea typeface="Arial-Rounded" panose="020B0500000000000000" pitchFamily="34" charset="0"/>
                <a:cs typeface="Times New Roman" pitchFamily="18" charset="0"/>
              </a:rPr>
              <a:t> </a:t>
            </a:r>
            <a:r>
              <a:rPr lang="en-US" sz="3200" dirty="0" err="1">
                <a:solidFill>
                  <a:srgbClr val="002060"/>
                </a:solidFill>
                <a:latin typeface="Times New Roman" pitchFamily="18" charset="0"/>
                <a:ea typeface="Arial-Rounded" panose="020B0500000000000000" pitchFamily="34" charset="0"/>
                <a:cs typeface="Times New Roman" pitchFamily="18" charset="0"/>
              </a:rPr>
              <a:t>văn</a:t>
            </a:r>
            <a:r>
              <a:rPr lang="en-US" sz="3200" dirty="0">
                <a:solidFill>
                  <a:srgbClr val="002060"/>
                </a:solidFill>
                <a:latin typeface="Times New Roman" pitchFamily="18" charset="0"/>
                <a:ea typeface="Arial-Rounded" panose="020B0500000000000000" pitchFamily="34" charset="0"/>
                <a:cs typeface="Times New Roman" pitchFamily="18" charset="0"/>
              </a:rPr>
              <a:t>.</a:t>
            </a:r>
          </a:p>
        </p:txBody>
      </p:sp>
      <p:sp>
        <p:nvSpPr>
          <p:cNvPr id="9" name="TextBox 8"/>
          <p:cNvSpPr txBox="1"/>
          <p:nvPr/>
        </p:nvSpPr>
        <p:spPr>
          <a:xfrm>
            <a:off x="4926818" y="2302357"/>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098427" y="3985353"/>
            <a:ext cx="7189414" cy="615489"/>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Phân biệt, làm đúng bài tập chính tả.</a:t>
            </a:r>
          </a:p>
        </p:txBody>
      </p:sp>
      <p:sp>
        <p:nvSpPr>
          <p:cNvPr id="11" name="TextBox 10"/>
          <p:cNvSpPr txBox="1"/>
          <p:nvPr/>
        </p:nvSpPr>
        <p:spPr>
          <a:xfrm>
            <a:off x="4514718" y="5618911"/>
            <a:ext cx="7189414" cy="1107931"/>
          </a:xfrm>
          <a:prstGeom prst="rect">
            <a:avLst/>
          </a:prstGeom>
          <a:noFill/>
        </p:spPr>
        <p:txBody>
          <a:bodyPr wrap="square" lIns="121855" tIns="60928" rIns="121855" bIns="60928" rtlCol="0">
            <a:spAutoFit/>
          </a:bodyPr>
          <a:lstStyle/>
          <a:p>
            <a:r>
              <a:rPr lang="en-US" sz="3200" dirty="0">
                <a:solidFill>
                  <a:srgbClr val="002060"/>
                </a:solidFill>
                <a:latin typeface="Times New Roman" pitchFamily="18" charset="0"/>
                <a:ea typeface="Arial-Rounded" panose="020B0500000000000000" pitchFamily="34" charset="0"/>
                <a:cs typeface="Times New Roman" pitchFamily="18" charset="0"/>
              </a:rPr>
              <a:t>Giữ gìn vở cẩn thận, viết chữ đúng đều nét.</a:t>
            </a:r>
          </a:p>
        </p:txBody>
      </p:sp>
      <p:sp>
        <p:nvSpPr>
          <p:cNvPr id="12" name="文本框 22">
            <a:extLst>
              <a:ext uri="{FF2B5EF4-FFF2-40B4-BE49-F238E27FC236}">
                <a16:creationId xmlns:a16="http://schemas.microsoft.com/office/drawing/2014/main" xmlns="" id="{0C9928D3-15CE-463A-8DD4-D2BDB8DB2C15}"/>
              </a:ext>
            </a:extLst>
          </p:cNvPr>
          <p:cNvSpPr txBox="1"/>
          <p:nvPr/>
        </p:nvSpPr>
        <p:spPr>
          <a:xfrm>
            <a:off x="849653" y="1523401"/>
            <a:ext cx="2016325" cy="3416320"/>
          </a:xfrm>
          <a:prstGeom prst="rect">
            <a:avLst/>
          </a:prstGeom>
          <a:noFill/>
        </p:spPr>
        <p:txBody>
          <a:bodyPr wrap="square" rtlCol="0">
            <a:spAutoFit/>
          </a:bodyPr>
          <a:lstStyle/>
          <a:p>
            <a:r>
              <a:rPr lang="en-US" altLang="zh-CN" sz="5400" dirty="0" smtClean="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2218300191"/>
      </p:ext>
    </p:extLst>
  </p:cSld>
  <p:clrMapOvr>
    <a:masterClrMapping/>
  </p:clrMapOvr>
  <mc:AlternateContent xmlns:mc="http://schemas.openxmlformats.org/markup-compatibility/2006">
    <mc:Choice xmlns:p14="http://schemas.microsoft.com/office/powerpoint/2010/main" Requires="p14">
      <p:transition spd="slow" p14:dur="1400" advTm="7600">
        <p14:ripple/>
      </p:transition>
    </mc:Choice>
    <mc:Fallback>
      <p:transition spd="slow" advTm="7600">
        <p:fade/>
      </p:transition>
    </mc:Fallback>
  </mc:AlternateContent>
  <p:timing>
    <p:tnLst>
      <p:par>
        <p:cTn id="1" dur="indefinite" restart="never" nodeType="tmRoot"/>
      </p:par>
    </p:tnLst>
  </p:timing>
</p:sld>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472</Words>
  <Application>Microsoft Office PowerPoint</Application>
  <PresentationFormat>Widescreen</PresentationFormat>
  <Paragraphs>63</Paragraphs>
  <Slides>11</Slides>
  <Notes>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vt:i4>
      </vt:variant>
    </vt:vector>
  </HeadingPairs>
  <TitlesOfParts>
    <vt:vector size="24" baseType="lpstr">
      <vt:lpstr>宋体</vt:lpstr>
      <vt:lpstr>Arial</vt:lpstr>
      <vt:lpstr>Arial Rounded MT Bold</vt:lpstr>
      <vt:lpstr>Arial-Rounded</vt:lpstr>
      <vt:lpstr>Calibri</vt:lpstr>
      <vt:lpstr>HP001 4 hàng</vt:lpstr>
      <vt:lpstr>iCiel Cadena</vt:lpstr>
      <vt:lpstr>Times New Roman</vt:lpstr>
      <vt:lpstr>思源黑体 CN Bold</vt:lpstr>
      <vt:lpstr>等线</vt:lpstr>
      <vt:lpstr>等线 Light</vt:lpstr>
      <vt:lpstr>千图网拥有20W+精美PPT模板 更多PPT模板下载至：www.58pic.com/office/ppt​​</vt:lpstr>
      <vt:lpstr>Office 主题​​</vt:lpstr>
      <vt:lpstr>PowerPoint Presentation</vt:lpstr>
      <vt:lpstr>PowerPoint Presentation</vt:lpstr>
      <vt:lpstr>     Chân khủng long thẳng và rất khoẻ. Vì thế chúng có thể đi khắp một vùng rộng lớn để kiếm ăn. Khủng long có khả năng săn mồi tốt nhờ có đôi mắt tinh tường cùng cái mũi và đôi tai thính.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My PC</cp:lastModifiedBy>
  <cp:revision>22</cp:revision>
  <dcterms:created xsi:type="dcterms:W3CDTF">2021-08-01T08:27:13Z</dcterms:created>
  <dcterms:modified xsi:type="dcterms:W3CDTF">2022-02-20T03:31:32Z</dcterms:modified>
</cp:coreProperties>
</file>