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0" r:id="rId4"/>
    <p:sldMasterId id="2147483704" r:id="rId5"/>
    <p:sldMasterId id="2147483706" r:id="rId6"/>
  </p:sldMasterIdLst>
  <p:notesMasterIdLst>
    <p:notesMasterId r:id="rId25"/>
  </p:notesMasterIdLst>
  <p:sldIdLst>
    <p:sldId id="2007577140" r:id="rId7"/>
    <p:sldId id="2007577141" r:id="rId8"/>
    <p:sldId id="260" r:id="rId9"/>
    <p:sldId id="2007577065" r:id="rId10"/>
    <p:sldId id="2007577138" r:id="rId11"/>
    <p:sldId id="2007577067" r:id="rId12"/>
    <p:sldId id="2007577068" r:id="rId13"/>
    <p:sldId id="2007577069" r:id="rId14"/>
    <p:sldId id="2007577139" r:id="rId15"/>
    <p:sldId id="2007577070" r:id="rId16"/>
    <p:sldId id="267" r:id="rId17"/>
    <p:sldId id="2007577071" r:id="rId18"/>
    <p:sldId id="2007577072" r:id="rId19"/>
    <p:sldId id="2007577073" r:id="rId20"/>
    <p:sldId id="2007577074" r:id="rId21"/>
    <p:sldId id="2007577075" r:id="rId22"/>
    <p:sldId id="2007577142" r:id="rId23"/>
    <p:sldId id="28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0B935-B7FA-4E0C-8FF9-B4D357E0AFA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4940D-38F7-4EFB-9184-5AF9DB4C6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94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593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817025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664298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152469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9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8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2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51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8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1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74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5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83228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93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37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47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76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3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30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42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823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974616"/>
      </p:ext>
    </p:extLst>
  </p:cSld>
  <p:clrMapOvr>
    <a:masterClrMapping/>
  </p:clrMapOvr>
  <p:transition spd="med" advClick="0" advTm="400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186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850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535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1403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1986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3530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5393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519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9551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368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482759"/>
      </p:ext>
    </p:extLst>
  </p:cSld>
  <p:clrMapOvr>
    <a:masterClrMapping/>
  </p:clrMapOvr>
  <p:transition spd="med" advClick="0" advTm="4000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1353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99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9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2489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48247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489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10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89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89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89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89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89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89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97916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9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2489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857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005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137715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432374"/>
      </p:ext>
    </p:extLst>
  </p:cSld>
  <p:clrMapOvr>
    <a:masterClrMapping/>
  </p:clrMapOvr>
  <p:transition spd="med" advClick="0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060803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351967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655171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A09BB0F-D6CC-4905-B919-B457DEEC345E}"/>
              </a:ext>
            </a:extLst>
          </p:cNvPr>
          <p:cNvSpPr txBox="1"/>
          <p:nvPr userDrawn="1"/>
        </p:nvSpPr>
        <p:spPr>
          <a:xfrm>
            <a:off x="5249008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8511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42E703-6161-4BB4-AA8C-10B110A215C2}"/>
              </a:ext>
            </a:extLst>
          </p:cNvPr>
          <p:cNvSpPr txBox="1"/>
          <p:nvPr userDrawn="1"/>
        </p:nvSpPr>
        <p:spPr>
          <a:xfrm>
            <a:off x="5222631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2449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2C813A-0135-4D10-819B-17EB32663B77}"/>
              </a:ext>
            </a:extLst>
          </p:cNvPr>
          <p:cNvSpPr txBox="1"/>
          <p:nvPr userDrawn="1"/>
        </p:nvSpPr>
        <p:spPr>
          <a:xfrm>
            <a:off x="5424854" y="6501870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8541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96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4DFE0B-740D-4032-8B67-D1F8B4C6A3A6}"/>
              </a:ext>
            </a:extLst>
          </p:cNvPr>
          <p:cNvSpPr txBox="1"/>
          <p:nvPr userDrawn="1"/>
        </p:nvSpPr>
        <p:spPr>
          <a:xfrm>
            <a:off x="5249008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r>
              <a:rPr lang="en-US" sz="1200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7356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9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5B48A23-F086-E848-93F2-BE7280BF92FE}"/>
              </a:ext>
            </a:extLst>
          </p:cNvPr>
          <p:cNvSpPr/>
          <p:nvPr userDrawn="1"/>
        </p:nvSpPr>
        <p:spPr>
          <a:xfrm>
            <a:off x="8639429" y="6570745"/>
            <a:ext cx="2704587" cy="311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423" kern="0" dirty="0">
                <a:solidFill>
                  <a:srgbClr val="000000"/>
                </a:solidFill>
                <a:cs typeface="Arial"/>
                <a:sym typeface="Arial"/>
              </a:rPr>
              <a:t>FeistyForwarders_0968120672</a:t>
            </a:r>
            <a:endParaRPr lang="x-none" sz="1423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69878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5E2A01A-37E7-4E49-A4B0-0BE4C4D94941}"/>
              </a:ext>
            </a:extLst>
          </p:cNvPr>
          <p:cNvGrpSpPr/>
          <p:nvPr/>
        </p:nvGrpSpPr>
        <p:grpSpPr>
          <a:xfrm>
            <a:off x="1920506" y="1673056"/>
            <a:ext cx="7789935" cy="4530836"/>
            <a:chOff x="733060" y="1264223"/>
            <a:chExt cx="6053756" cy="356533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733060" y="1264223"/>
              <a:ext cx="6053756" cy="356533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F041EC8-55B2-4FCF-BB45-E1C5B0EA5B49}"/>
                </a:ext>
              </a:extLst>
            </p:cNvPr>
            <p:cNvSpPr txBox="1"/>
            <p:nvPr/>
          </p:nvSpPr>
          <p:spPr>
            <a:xfrm>
              <a:off x="1417547" y="3274197"/>
              <a:ext cx="5074408" cy="976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977" b="1" kern="0" dirty="0">
                  <a:solidFill>
                    <a:srgbClr val="17479D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LUYỆN TỪ VÀ CÂU</a:t>
              </a:r>
              <a:endParaRPr lang="en-US" sz="4977" b="1" kern="0" dirty="0">
                <a:solidFill>
                  <a:srgbClr val="17479D"/>
                </a:solidFill>
                <a:cs typeface="Arial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572C51F-CECB-48A7-8A70-7BA2BE8A7350}"/>
                </a:ext>
              </a:extLst>
            </p:cNvPr>
            <p:cNvSpPr txBox="1"/>
            <p:nvPr/>
          </p:nvSpPr>
          <p:spPr>
            <a:xfrm>
              <a:off x="2613544" y="2558663"/>
              <a:ext cx="3041009" cy="976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977" b="1" kern="0" dirty="0">
                  <a:solidFill>
                    <a:srgbClr val="FFAB40">
                      <a:lumMod val="50000"/>
                    </a:srgbClr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TIẾT 4</a:t>
              </a:r>
              <a:endParaRPr lang="en-US" sz="4977" b="1" kern="0" dirty="0">
                <a:solidFill>
                  <a:srgbClr val="FFAB40">
                    <a:lumMod val="50000"/>
                  </a:srgbClr>
                </a:solidFill>
                <a:cs typeface="Arial"/>
                <a:sym typeface="Arial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877" y="3934457"/>
            <a:ext cx="3129884" cy="312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ABE493B-C361-D140-AF6F-789172AC0776}"/>
              </a:ext>
            </a:extLst>
          </p:cNvPr>
          <p:cNvSpPr txBox="1"/>
          <p:nvPr/>
        </p:nvSpPr>
        <p:spPr>
          <a:xfrm>
            <a:off x="2801300" y="300149"/>
            <a:ext cx="8213809" cy="1296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7822" kern="0" dirty="0">
                <a:solidFill>
                  <a:srgbClr val="FFFFFF"/>
                </a:solidFill>
                <a:latin typeface="Times New Roman" panose="02020603050405020304" pitchFamily="18" charset="0"/>
                <a:cs typeface="Arial"/>
                <a:sym typeface="Arial"/>
              </a:rPr>
              <a:t>MÙA VÀNG</a:t>
            </a:r>
            <a:endParaRPr lang="en-US" sz="7822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8D2033A-B95D-044E-8D6F-2A9B3A36C44A}"/>
              </a:ext>
            </a:extLst>
          </p:cNvPr>
          <p:cNvGrpSpPr/>
          <p:nvPr/>
        </p:nvGrpSpPr>
        <p:grpSpPr>
          <a:xfrm>
            <a:off x="643410" y="584536"/>
            <a:ext cx="2901249" cy="1232441"/>
            <a:chOff x="360464" y="617893"/>
            <a:chExt cx="1631953" cy="69324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23E092A3-81CB-744F-BCEF-B9B8271992C6}"/>
                </a:ext>
              </a:extLst>
            </p:cNvPr>
            <p:cNvSpPr txBox="1"/>
            <p:nvPr/>
          </p:nvSpPr>
          <p:spPr>
            <a:xfrm>
              <a:off x="378770" y="617893"/>
              <a:ext cx="1613647" cy="667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7110" kern="0" dirty="0">
                  <a:solidFill>
                    <a:srgbClr val="FFAB40">
                      <a:lumMod val="50000"/>
                    </a:srgbClr>
                  </a:solidFill>
                  <a:cs typeface="Arial"/>
                  <a:sym typeface="Arial"/>
                </a:rPr>
                <a:t>BÀI</a:t>
              </a:r>
              <a:r>
                <a:rPr lang="en-US" sz="3200" kern="0" dirty="0">
                  <a:solidFill>
                    <a:srgbClr val="FFAB40">
                      <a:lumMod val="50000"/>
                    </a:srgbClr>
                  </a:solidFill>
                  <a:cs typeface="Arial"/>
                  <a:sym typeface="Arial"/>
                </a:rPr>
                <a:t> </a:t>
              </a:r>
              <a:r>
                <a:rPr lang="en-US" sz="7110" kern="0" dirty="0">
                  <a:solidFill>
                    <a:srgbClr val="FFAB40">
                      <a:lumMod val="50000"/>
                    </a:srgbClr>
                  </a:solidFill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E7852C75-953D-2C4B-B8AF-7B036E84DE61}"/>
                </a:ext>
              </a:extLst>
            </p:cNvPr>
            <p:cNvSpPr txBox="1"/>
            <p:nvPr/>
          </p:nvSpPr>
          <p:spPr>
            <a:xfrm>
              <a:off x="360464" y="643747"/>
              <a:ext cx="1613647" cy="667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7110" kern="0" dirty="0">
                  <a:solidFill>
                    <a:srgbClr val="FFAB40"/>
                  </a:solidFill>
                  <a:cs typeface="Arial"/>
                  <a:sym typeface="Arial"/>
                </a:rPr>
                <a:t>BÀI</a:t>
              </a:r>
              <a:r>
                <a:rPr lang="en-US" sz="3200" kern="0" dirty="0">
                  <a:solidFill>
                    <a:srgbClr val="FFAB40"/>
                  </a:solidFill>
                  <a:cs typeface="Arial"/>
                  <a:sym typeface="Arial"/>
                </a:rPr>
                <a:t> </a:t>
              </a:r>
              <a:r>
                <a:rPr lang="en-US" sz="7110" kern="0" dirty="0">
                  <a:solidFill>
                    <a:srgbClr val="FFAB40"/>
                  </a:solidFill>
                  <a:cs typeface="Arial"/>
                  <a:sym typeface="Arial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958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CC6C47-2F6D-44FD-BCBE-C9E0E61605D0}"/>
              </a:ext>
            </a:extLst>
          </p:cNvPr>
          <p:cNvSpPr txBox="1"/>
          <p:nvPr/>
        </p:nvSpPr>
        <p:spPr>
          <a:xfrm>
            <a:off x="228787" y="1407536"/>
            <a:ext cx="11527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2: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 động chăm sóc cây.</a:t>
            </a:r>
          </a:p>
        </p:txBody>
      </p:sp>
    </p:spTree>
    <p:extLst>
      <p:ext uri="{BB962C8B-B14F-4D97-AF65-F5344CB8AC3E}">
        <p14:creationId xmlns:p14="http://schemas.microsoft.com/office/powerpoint/2010/main" val="417318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75676" y="196271"/>
            <a:ext cx="2655000" cy="702365"/>
            <a:chOff x="4295171" y="647375"/>
            <a:chExt cx="2655000" cy="702365"/>
          </a:xfrm>
        </p:grpSpPr>
        <p:sp>
          <p:nvSpPr>
            <p:cNvPr id="124" name="Rounded Rectangle 123"/>
            <p:cNvSpPr/>
            <p:nvPr/>
          </p:nvSpPr>
          <p:spPr>
            <a:xfrm>
              <a:off x="4313333" y="65218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295171" y="647375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02CE7F1-42A5-4819-B9D5-4D6F794C1023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C879497-4400-4FD9-9864-4EBB91C4A066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5B54224-AEC3-4916-93C5-08FCBA5BE603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B9F673D-98D0-4896-AED3-5C9C19FBCE7E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4D47649-C8EF-4DD0-A9C7-4B148138D432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9BE7991E-5364-4EA0-A28D-0BB8D15D8B0D}"/>
              </a:ext>
            </a:extLst>
          </p:cNvPr>
          <p:cNvSpPr txBox="1"/>
          <p:nvPr/>
        </p:nvSpPr>
        <p:spPr>
          <a:xfrm>
            <a:off x="4185162" y="-64835"/>
            <a:ext cx="7887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5406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CC6C47-2F6D-44FD-BCBE-C9E0E61605D0}"/>
              </a:ext>
            </a:extLst>
          </p:cNvPr>
          <p:cNvSpPr txBox="1"/>
          <p:nvPr/>
        </p:nvSpPr>
        <p:spPr>
          <a:xfrm>
            <a:off x="1360911" y="315590"/>
            <a:ext cx="9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chăm sóc cây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F231DB-B415-4DF0-BA53-6CDFD49E2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7" y="1447939"/>
            <a:ext cx="5495925" cy="3834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F8B94A6-F9FF-43E1-BD99-94EBF379F3C3}"/>
              </a:ext>
            </a:extLst>
          </p:cNvPr>
          <p:cNvSpPr/>
          <p:nvPr/>
        </p:nvSpPr>
        <p:spPr>
          <a:xfrm>
            <a:off x="1819922" y="5706677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0DF06CE-28C0-4828-B670-246E593CF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148" y="1503748"/>
            <a:ext cx="6124575" cy="37784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D2317D6-F72D-4A49-B874-A54983FE35C4}"/>
              </a:ext>
            </a:extLst>
          </p:cNvPr>
          <p:cNvSpPr/>
          <p:nvPr/>
        </p:nvSpPr>
        <p:spPr>
          <a:xfrm>
            <a:off x="8172310" y="5597881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5551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F8B94A6-F9FF-43E1-BD99-94EBF379F3C3}"/>
              </a:ext>
            </a:extLst>
          </p:cNvPr>
          <p:cNvSpPr/>
          <p:nvPr/>
        </p:nvSpPr>
        <p:spPr>
          <a:xfrm>
            <a:off x="2015231" y="5548542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D2317D6-F72D-4A49-B874-A54983FE35C4}"/>
              </a:ext>
            </a:extLst>
          </p:cNvPr>
          <p:cNvSpPr/>
          <p:nvPr/>
        </p:nvSpPr>
        <p:spPr>
          <a:xfrm>
            <a:off x="8172310" y="5548542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78B5717-8283-4A6B-9EFF-91650C519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7" y="1379013"/>
            <a:ext cx="5880821" cy="3832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D17D71F-4D48-404C-8AD0-6800ECA1B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976" y="1379013"/>
            <a:ext cx="5838825" cy="38321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9CC6C47-2F6D-44FD-BCBE-C9E0E61605D0}"/>
              </a:ext>
            </a:extLst>
          </p:cNvPr>
          <p:cNvSpPr txBox="1"/>
          <p:nvPr/>
        </p:nvSpPr>
        <p:spPr>
          <a:xfrm>
            <a:off x="1360911" y="315590"/>
            <a:ext cx="9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chăm sóc cây</a:t>
            </a:r>
          </a:p>
        </p:txBody>
      </p:sp>
    </p:spTree>
    <p:extLst>
      <p:ext uri="{BB962C8B-B14F-4D97-AF65-F5344CB8AC3E}">
        <p14:creationId xmlns:p14="http://schemas.microsoft.com/office/powerpoint/2010/main" val="1702287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D2317D6-F72D-4A49-B874-A54983FE35C4}"/>
              </a:ext>
            </a:extLst>
          </p:cNvPr>
          <p:cNvSpPr/>
          <p:nvPr/>
        </p:nvSpPr>
        <p:spPr>
          <a:xfrm>
            <a:off x="1961966" y="5569721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EF1851-198F-499E-B860-49FE51F08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4" y="1090566"/>
            <a:ext cx="5144611" cy="4286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E8DC829-3C95-474B-88C9-8DE5B0029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240" y="1254726"/>
            <a:ext cx="5996705" cy="399780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DC83D07-6A99-4C69-9320-449D1BA2762B}"/>
              </a:ext>
            </a:extLst>
          </p:cNvPr>
          <p:cNvSpPr/>
          <p:nvPr/>
        </p:nvSpPr>
        <p:spPr>
          <a:xfrm>
            <a:off x="7708776" y="5569720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9CC6C47-2F6D-44FD-BCBE-C9E0E61605D0}"/>
              </a:ext>
            </a:extLst>
          </p:cNvPr>
          <p:cNvSpPr txBox="1"/>
          <p:nvPr/>
        </p:nvSpPr>
        <p:spPr>
          <a:xfrm>
            <a:off x="1360911" y="315590"/>
            <a:ext cx="9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chăm sóc cây</a:t>
            </a:r>
          </a:p>
        </p:txBody>
      </p:sp>
    </p:spTree>
    <p:extLst>
      <p:ext uri="{BB962C8B-B14F-4D97-AF65-F5344CB8AC3E}">
        <p14:creationId xmlns:p14="http://schemas.microsoft.com/office/powerpoint/2010/main" val="613510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CC6C47-2F6D-44FD-BCBE-C9E0E61605D0}"/>
              </a:ext>
            </a:extLst>
          </p:cNvPr>
          <p:cNvSpPr txBox="1"/>
          <p:nvPr/>
        </p:nvSpPr>
        <p:spPr>
          <a:xfrm>
            <a:off x="730965" y="1671241"/>
            <a:ext cx="101521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 hợp từ ngữ ở cột A với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ngữ </a:t>
            </a:r>
            <a:r>
              <a:rPr 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 để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câu.</a:t>
            </a:r>
          </a:p>
        </p:txBody>
      </p:sp>
    </p:spTree>
    <p:extLst>
      <p:ext uri="{BB962C8B-B14F-4D97-AF65-F5344CB8AC3E}">
        <p14:creationId xmlns:p14="http://schemas.microsoft.com/office/powerpoint/2010/main" val="637722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5763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903ED49-D931-4DCB-B39C-FFF2E219D18D}"/>
              </a:ext>
            </a:extLst>
          </p:cNvPr>
          <p:cNvSpPr/>
          <p:nvPr/>
        </p:nvSpPr>
        <p:spPr>
          <a:xfrm>
            <a:off x="1961964" y="520361"/>
            <a:ext cx="1713390" cy="6480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63E07F-B109-416B-AAEC-AFF2F63E0384}"/>
              </a:ext>
            </a:extLst>
          </p:cNvPr>
          <p:cNvSpPr/>
          <p:nvPr/>
        </p:nvSpPr>
        <p:spPr>
          <a:xfrm>
            <a:off x="7941490" y="584319"/>
            <a:ext cx="1713390" cy="6480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5B09EBF-1F72-4D8B-86FD-3E2E84697BA9}"/>
              </a:ext>
            </a:extLst>
          </p:cNvPr>
          <p:cNvSpPr/>
          <p:nvPr/>
        </p:nvSpPr>
        <p:spPr>
          <a:xfrm>
            <a:off x="730965" y="1532084"/>
            <a:ext cx="3991955" cy="796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A6C6AD5-F7F0-4296-AA86-F549996383E4}"/>
              </a:ext>
            </a:extLst>
          </p:cNvPr>
          <p:cNvSpPr/>
          <p:nvPr/>
        </p:nvSpPr>
        <p:spPr>
          <a:xfrm>
            <a:off x="730965" y="2602244"/>
            <a:ext cx="3991955" cy="796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3E629B4-ED16-4952-AFF8-F687AFB5AEF8}"/>
              </a:ext>
            </a:extLst>
          </p:cNvPr>
          <p:cNvSpPr/>
          <p:nvPr/>
        </p:nvSpPr>
        <p:spPr>
          <a:xfrm>
            <a:off x="730965" y="3728334"/>
            <a:ext cx="3991955" cy="13955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2AD3B233-3A97-4A19-A3BF-DC3C5B8E6455}"/>
              </a:ext>
            </a:extLst>
          </p:cNvPr>
          <p:cNvSpPr/>
          <p:nvPr/>
        </p:nvSpPr>
        <p:spPr>
          <a:xfrm>
            <a:off x="6026778" y="1532084"/>
            <a:ext cx="5832053" cy="7969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9BA64D36-3D75-4ED8-84DA-885FDC87D664}"/>
              </a:ext>
            </a:extLst>
          </p:cNvPr>
          <p:cNvSpPr/>
          <p:nvPr/>
        </p:nvSpPr>
        <p:spPr>
          <a:xfrm>
            <a:off x="6095999" y="2602244"/>
            <a:ext cx="5709824" cy="7969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FAD8C1F-FCEA-4458-A092-420955CBECA0}"/>
              </a:ext>
            </a:extLst>
          </p:cNvPr>
          <p:cNvSpPr/>
          <p:nvPr/>
        </p:nvSpPr>
        <p:spPr>
          <a:xfrm>
            <a:off x="6095999" y="3957054"/>
            <a:ext cx="5709824" cy="72223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8B3F7D48-B6A8-4BCD-8D30-88072F6B5505}"/>
              </a:ext>
            </a:extLst>
          </p:cNvPr>
          <p:cNvCxnSpPr>
            <a:cxnSpLocks/>
            <a:stCxn id="4" idx="3"/>
            <a:endCxn id="12" idx="1"/>
          </p:cNvCxnSpPr>
          <p:nvPr/>
        </p:nvCxnSpPr>
        <p:spPr>
          <a:xfrm>
            <a:off x="4722920" y="1930562"/>
            <a:ext cx="130385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2ED13CC2-D191-4D8C-9FC1-DCB2FD5F29FA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4722920" y="2992862"/>
            <a:ext cx="1373079" cy="13253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F8005A7A-2FC2-4331-BD98-2D53A85F82BE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4722920" y="3000722"/>
            <a:ext cx="1373079" cy="13780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ectangle: Rounded Corners 11">
            <a:extLst>
              <a:ext uri="{FF2B5EF4-FFF2-40B4-BE49-F238E27FC236}">
                <a16:creationId xmlns:a16="http://schemas.microsoft.com/office/drawing/2014/main" xmlns="" id="{2AD3B233-3A97-4A19-A3BF-DC3C5B8E6455}"/>
              </a:ext>
            </a:extLst>
          </p:cNvPr>
          <p:cNvSpPr/>
          <p:nvPr/>
        </p:nvSpPr>
        <p:spPr>
          <a:xfrm>
            <a:off x="783973" y="6110608"/>
            <a:ext cx="11074858" cy="79695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em trồng cây để giúp thành phố thêm xanh.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xmlns="" id="{2AD3B233-3A97-4A19-A3BF-DC3C5B8E6455}"/>
              </a:ext>
            </a:extLst>
          </p:cNvPr>
          <p:cNvSpPr/>
          <p:nvPr/>
        </p:nvSpPr>
        <p:spPr>
          <a:xfrm>
            <a:off x="783973" y="6123002"/>
            <a:ext cx="11074858" cy="79695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cuốc đất để trồng rau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1">
            <a:extLst>
              <a:ext uri="{FF2B5EF4-FFF2-40B4-BE49-F238E27FC236}">
                <a16:creationId xmlns:a16="http://schemas.microsoft.com/office/drawing/2014/main" xmlns="" id="{2AD3B233-3A97-4A19-A3BF-DC3C5B8E6455}"/>
              </a:ext>
            </a:extLst>
          </p:cNvPr>
          <p:cNvSpPr/>
          <p:nvPr/>
        </p:nvSpPr>
        <p:spPr>
          <a:xfrm>
            <a:off x="880955" y="6082532"/>
            <a:ext cx="11074858" cy="79695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nhân đô thị làm rào chắn để bảo vệ cây.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903ED49-D931-4DCB-B39C-FFF2E219D18D}"/>
              </a:ext>
            </a:extLst>
          </p:cNvPr>
          <p:cNvSpPr/>
          <p:nvPr/>
        </p:nvSpPr>
        <p:spPr>
          <a:xfrm>
            <a:off x="1282654" y="5265494"/>
            <a:ext cx="2968774" cy="64807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903ED49-D931-4DCB-B39C-FFF2E219D18D}"/>
              </a:ext>
            </a:extLst>
          </p:cNvPr>
          <p:cNvSpPr/>
          <p:nvPr/>
        </p:nvSpPr>
        <p:spPr>
          <a:xfrm>
            <a:off x="7313798" y="5284253"/>
            <a:ext cx="2968774" cy="64807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 lợi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722920" y="6745099"/>
            <a:ext cx="5237019" cy="270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630655" y="6761152"/>
            <a:ext cx="2120192" cy="9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719936" y="6690986"/>
            <a:ext cx="2443108" cy="270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6337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20" grpId="0" animBg="1"/>
      <p:bldP spid="22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BE493B-C361-D140-AF6F-789172AC0776}"/>
              </a:ext>
            </a:extLst>
          </p:cNvPr>
          <p:cNvSpPr txBox="1"/>
          <p:nvPr/>
        </p:nvSpPr>
        <p:spPr>
          <a:xfrm>
            <a:off x="2682616" y="538694"/>
            <a:ext cx="8213809" cy="9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5689" kern="0" dirty="0">
                <a:solidFill>
                  <a:srgbClr val="FFFFFF"/>
                </a:solidFill>
                <a:cs typeface="Arial"/>
                <a:sym typeface="Arial"/>
              </a:rPr>
              <a:t>YÊU CẦU CẦN ĐẠT</a:t>
            </a:r>
            <a:endParaRPr lang="en-US" sz="5689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F041EC8-55B2-4FCF-BB45-E1C5B0EA5B49}"/>
              </a:ext>
            </a:extLst>
          </p:cNvPr>
          <p:cNvSpPr txBox="1"/>
          <p:nvPr/>
        </p:nvSpPr>
        <p:spPr>
          <a:xfrm>
            <a:off x="1098190" y="2184570"/>
            <a:ext cx="10442852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-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Biết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một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số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loại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là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lương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thực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và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ăn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quả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. </a:t>
            </a:r>
            <a:endParaRPr lang="en-US" sz="4267" b="1" kern="0" dirty="0">
              <a:solidFill>
                <a:srgbClr val="17479D"/>
              </a:solidFill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F041EC8-55B2-4FCF-BB45-E1C5B0EA5B49}"/>
              </a:ext>
            </a:extLst>
          </p:cNvPr>
          <p:cNvSpPr txBox="1"/>
          <p:nvPr/>
        </p:nvSpPr>
        <p:spPr>
          <a:xfrm>
            <a:off x="1098189" y="4277450"/>
            <a:ext cx="10442852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-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Nắm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được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các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từ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ngữ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chỉ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hoạt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động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chăm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sóc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.</a:t>
            </a:r>
            <a:endParaRPr lang="en-US" sz="4267" b="1" kern="0" dirty="0">
              <a:solidFill>
                <a:srgbClr val="17479D"/>
              </a:solidFill>
              <a:cs typeface="Arial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53"/>
          <a:stretch/>
        </p:blipFill>
        <p:spPr bwMode="auto">
          <a:xfrm>
            <a:off x="528683" y="122169"/>
            <a:ext cx="2589451" cy="20624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F041EC8-55B2-4FCF-BB45-E1C5B0EA5B49}"/>
              </a:ext>
            </a:extLst>
          </p:cNvPr>
          <p:cNvSpPr txBox="1"/>
          <p:nvPr/>
        </p:nvSpPr>
        <p:spPr>
          <a:xfrm>
            <a:off x="3054757" y="698547"/>
            <a:ext cx="6529716" cy="1102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977" b="1" kern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Arial"/>
                <a:sym typeface="Arial"/>
              </a:rPr>
              <a:t>YÊU CẦU CẦN ĐẠT</a:t>
            </a:r>
            <a:endParaRPr lang="en-US" sz="4977" b="1" kern="0" dirty="0">
              <a:solidFill>
                <a:schemeClr val="accent1">
                  <a:lumMod val="50000"/>
                </a:scheme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908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3C0946B-8596-41AE-826C-CB1D0F7A1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6484912" y="-1276"/>
            <a:ext cx="5707087" cy="3430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1388297"/>
            <a:ext cx="6502323" cy="54697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AF36C5B-544C-4465-BF68-E96543FA8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7240153" y="1880886"/>
            <a:ext cx="4951846" cy="50169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3DA95A3-DE1C-4F5B-AB72-03CDB6FF8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1" y="0"/>
            <a:ext cx="5689678" cy="376177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F16612A4-CAB9-4A66-ABD4-F8503C3C5F37}"/>
              </a:ext>
            </a:extLst>
          </p:cNvPr>
          <p:cNvGrpSpPr/>
          <p:nvPr/>
        </p:nvGrpSpPr>
        <p:grpSpPr>
          <a:xfrm>
            <a:off x="2364936" y="2051505"/>
            <a:ext cx="7917564" cy="2665450"/>
            <a:chOff x="2364936" y="2051505"/>
            <a:chExt cx="7917564" cy="2665450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5B917BA8-C6A6-433D-9077-EF5F564C1CE1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xmlns="" id="{5F6365CF-F53D-43C6-BCE7-BF3FCA52DEDA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xmlns="" id="{4EBA1B63-E0F8-43FE-8861-35B86B1DB06D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xmlns="" id="{E9B24768-1EB9-4F89-84F2-F9E780B90DC9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C32C0BDC-400A-4396-AE9E-FD83351A6C72}"/>
              </a:ext>
            </a:extLst>
          </p:cNvPr>
          <p:cNvSpPr/>
          <p:nvPr/>
        </p:nvSpPr>
        <p:spPr>
          <a:xfrm>
            <a:off x="2816870" y="2668198"/>
            <a:ext cx="716574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smtClean="0">
                <a:solidFill>
                  <a:srgbClr val="A26D3D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Định hướng tiếp theo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A26D3D"/>
              </a:solidFill>
              <a:effectLst/>
              <a:uLnTx/>
              <a:uFillTx/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1834BFB7-EDB9-42CF-91DA-47612E2802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4058140" y="1308122"/>
            <a:ext cx="1040692" cy="1141913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97EA54EA-08A6-4F5B-A051-45EB7EFD4E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7830157" y="4231852"/>
            <a:ext cx="783500" cy="859705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7323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BE493B-C361-D140-AF6F-789172AC0776}"/>
              </a:ext>
            </a:extLst>
          </p:cNvPr>
          <p:cNvSpPr txBox="1"/>
          <p:nvPr/>
        </p:nvSpPr>
        <p:spPr>
          <a:xfrm>
            <a:off x="2682616" y="538694"/>
            <a:ext cx="8213809" cy="9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5689" kern="0" dirty="0">
                <a:solidFill>
                  <a:srgbClr val="FFFFFF"/>
                </a:solidFill>
                <a:cs typeface="Arial"/>
                <a:sym typeface="Arial"/>
              </a:rPr>
              <a:t>YÊU CẦU CẦN ĐẠT</a:t>
            </a:r>
            <a:endParaRPr lang="en-US" sz="5689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F041EC8-55B2-4FCF-BB45-E1C5B0EA5B49}"/>
              </a:ext>
            </a:extLst>
          </p:cNvPr>
          <p:cNvSpPr txBox="1"/>
          <p:nvPr/>
        </p:nvSpPr>
        <p:spPr>
          <a:xfrm>
            <a:off x="1098190" y="2184570"/>
            <a:ext cx="10442852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-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Biết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một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số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loại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là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lương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thực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và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ăn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quả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. </a:t>
            </a:r>
            <a:endParaRPr lang="en-US" sz="4267" b="1" kern="0" dirty="0">
              <a:solidFill>
                <a:srgbClr val="17479D"/>
              </a:solidFill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F041EC8-55B2-4FCF-BB45-E1C5B0EA5B49}"/>
              </a:ext>
            </a:extLst>
          </p:cNvPr>
          <p:cNvSpPr txBox="1"/>
          <p:nvPr/>
        </p:nvSpPr>
        <p:spPr>
          <a:xfrm>
            <a:off x="1098189" y="4277450"/>
            <a:ext cx="10442852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-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Nắm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được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các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từ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ngữ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chỉ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hoạt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động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chăm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sóc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.</a:t>
            </a:r>
            <a:endParaRPr lang="en-US" sz="4267" b="1" kern="0" dirty="0">
              <a:solidFill>
                <a:srgbClr val="17479D"/>
              </a:solidFill>
              <a:cs typeface="Arial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53"/>
          <a:stretch/>
        </p:blipFill>
        <p:spPr bwMode="auto">
          <a:xfrm>
            <a:off x="528683" y="122169"/>
            <a:ext cx="2589451" cy="20624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F041EC8-55B2-4FCF-BB45-E1C5B0EA5B49}"/>
              </a:ext>
            </a:extLst>
          </p:cNvPr>
          <p:cNvSpPr txBox="1"/>
          <p:nvPr/>
        </p:nvSpPr>
        <p:spPr>
          <a:xfrm>
            <a:off x="3054757" y="698547"/>
            <a:ext cx="6529716" cy="1102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977" b="1" kern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Arial"/>
                <a:sym typeface="Arial"/>
              </a:rPr>
              <a:t>YÊU CẦU CẦN ĐẠT</a:t>
            </a:r>
            <a:endParaRPr lang="en-US" sz="4977" b="1" kern="0" dirty="0">
              <a:solidFill>
                <a:schemeClr val="accent1">
                  <a:lumMod val="50000"/>
                </a:scheme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910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81A45A-BB2E-4820-8251-88BCB79E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81" y="143051"/>
            <a:ext cx="11610743" cy="64460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335C7F1-7D73-42EF-972E-05DE2BB5909A}"/>
              </a:ext>
            </a:extLst>
          </p:cNvPr>
          <p:cNvSpPr txBox="1"/>
          <p:nvPr/>
        </p:nvSpPr>
        <p:spPr>
          <a:xfrm>
            <a:off x="2168828" y="1061007"/>
            <a:ext cx="7441222" cy="594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116939">
              <a:lnSpc>
                <a:spcPct val="107000"/>
              </a:lnSpc>
              <a:spcAft>
                <a:spcPts val="1304"/>
              </a:spcAft>
              <a:defRPr/>
            </a:pPr>
            <a:r>
              <a:rPr lang="en-US" sz="3047" b="1" dirty="0" smtClean="0">
                <a:solidFill>
                  <a:prstClr val="white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47" b="1" dirty="0" smtClean="0">
                <a:solidFill>
                  <a:prstClr val="white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tư ngày 9 tháng 2 năm 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6A14355-88C9-4328-B899-C6DA64E46706}"/>
              </a:ext>
            </a:extLst>
          </p:cNvPr>
          <p:cNvSpPr txBox="1"/>
          <p:nvPr/>
        </p:nvSpPr>
        <p:spPr>
          <a:xfrm>
            <a:off x="4489186" y="1714455"/>
            <a:ext cx="3714753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16939">
              <a:defRPr/>
            </a:pPr>
            <a:r>
              <a:rPr lang="en-US" sz="3047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Tiếng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047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endParaRPr lang="en-US" sz="3047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C4F570E-D48C-4A89-99AF-1DA755DAD7A3}"/>
              </a:ext>
            </a:extLst>
          </p:cNvPr>
          <p:cNvSpPr txBox="1"/>
          <p:nvPr/>
        </p:nvSpPr>
        <p:spPr>
          <a:xfrm>
            <a:off x="2600886" y="2378209"/>
            <a:ext cx="8229410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16939">
              <a:defRPr/>
            </a:pPr>
            <a:r>
              <a:rPr lang="en-US" sz="3047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Luyện tập; Mở </a:t>
            </a:r>
            <a:r>
              <a:rPr lang="en-US" sz="305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ǟ</a:t>
            </a:r>
            <a:r>
              <a:rPr lang="en-US" sz="3047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ộng</a:t>
            </a:r>
            <a:r>
              <a:rPr lang="en-US" sz="3047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</a:rPr>
              <a:t>vốn từ về cây </a:t>
            </a:r>
            <a:r>
              <a:rPr lang="en-US" sz="3047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c</a:t>
            </a:r>
            <a:r>
              <a:rPr lang="en-US" sz="3050" b="1" dirty="0" err="1" smtClean="0">
                <a:solidFill>
                  <a:schemeClr val="bg1"/>
                </a:solidFill>
                <a:latin typeface="HP001 4 hàng" panose="020B0603050302020204" pitchFamily="34" charset="-93"/>
              </a:rPr>
              <a:t>Ē</a:t>
            </a:r>
            <a:r>
              <a:rPr lang="en-US" sz="3050" b="1" dirty="0" smtClean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047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– </a:t>
            </a:r>
            <a:r>
              <a:rPr lang="en-US" sz="3047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tr</a:t>
            </a:r>
            <a:r>
              <a:rPr lang="en-US" sz="3047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28</a:t>
            </a:r>
            <a:endParaRPr lang="en-US" sz="3047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971304" y="771896"/>
            <a:ext cx="11875" cy="513014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827452"/>
      </p:ext>
    </p:extLst>
  </p:cSld>
  <p:clrMapOvr>
    <a:masterClrMapping/>
  </p:clrMapOvr>
  <p:transition spd="med" advClick="0" advTm="4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CC6C47-2F6D-44FD-BCBE-C9E0E61605D0}"/>
              </a:ext>
            </a:extLst>
          </p:cNvPr>
          <p:cNvSpPr txBox="1"/>
          <p:nvPr/>
        </p:nvSpPr>
        <p:spPr>
          <a:xfrm>
            <a:off x="570872" y="1248474"/>
            <a:ext cx="102561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lương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5999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xmlns="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xmlns="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xmlns="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281731" y="3598564"/>
            <a:ext cx="3493248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" name="video tv">
            <a:hlinkClick r:id="" action="ppaction://media"/>
            <a:extLst>
              <a:ext uri="{FF2B5EF4-FFF2-40B4-BE49-F238E27FC236}">
                <a16:creationId xmlns:a16="http://schemas.microsoft.com/office/drawing/2014/main" xmlns="" id="{D0FDF2BE-78FA-4D8B-AE44-1CC7B4356E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81" y="386980"/>
            <a:ext cx="11013205" cy="619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8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xmlns="" id="{0DAB42A5-2F2A-4AD2-98CD-C023B64B1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38188"/>
              </p:ext>
            </p:extLst>
          </p:nvPr>
        </p:nvGraphicFramePr>
        <p:xfrm>
          <a:off x="1260629" y="870012"/>
          <a:ext cx="9867036" cy="4546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012">
                  <a:extLst>
                    <a:ext uri="{9D8B030D-6E8A-4147-A177-3AD203B41FA5}">
                      <a16:colId xmlns:a16="http://schemas.microsoft.com/office/drawing/2014/main" xmlns="" val="2479339495"/>
                    </a:ext>
                  </a:extLst>
                </a:gridCol>
                <a:gridCol w="3289012">
                  <a:extLst>
                    <a:ext uri="{9D8B030D-6E8A-4147-A177-3AD203B41FA5}">
                      <a16:colId xmlns:a16="http://schemas.microsoft.com/office/drawing/2014/main" xmlns="" val="3683682670"/>
                    </a:ext>
                  </a:extLst>
                </a:gridCol>
                <a:gridCol w="3289012">
                  <a:extLst>
                    <a:ext uri="{9D8B030D-6E8A-4147-A177-3AD203B41FA5}">
                      <a16:colId xmlns:a16="http://schemas.microsoft.com/office/drawing/2014/main" xmlns="" val="3645742424"/>
                    </a:ext>
                  </a:extLst>
                </a:gridCol>
              </a:tblGrid>
              <a:tr h="95878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2066629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9726828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6798607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03074169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22871464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09529052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0284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76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" name="video tv">
            <a:hlinkClick r:id="" action="ppaction://media"/>
            <a:extLst>
              <a:ext uri="{FF2B5EF4-FFF2-40B4-BE49-F238E27FC236}">
                <a16:creationId xmlns:a16="http://schemas.microsoft.com/office/drawing/2014/main" xmlns="" id="{D0FDF2BE-78FA-4D8B-AE44-1CC7B4356E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480" y="663072"/>
            <a:ext cx="11013205" cy="61949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B11F940-BEB2-4D97-8347-E99FFEA99416}"/>
              </a:ext>
            </a:extLst>
          </p:cNvPr>
          <p:cNvSpPr/>
          <p:nvPr/>
        </p:nvSpPr>
        <p:spPr>
          <a:xfrm>
            <a:off x="630315" y="0"/>
            <a:ext cx="4252403" cy="559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8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xmlns="" id="{0DAB42A5-2F2A-4AD2-98CD-C023B64B1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390305"/>
              </p:ext>
            </p:extLst>
          </p:nvPr>
        </p:nvGraphicFramePr>
        <p:xfrm>
          <a:off x="1009403" y="804715"/>
          <a:ext cx="7271532" cy="4693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1293">
                  <a:extLst>
                    <a:ext uri="{9D8B030D-6E8A-4147-A177-3AD203B41FA5}">
                      <a16:colId xmlns:a16="http://schemas.microsoft.com/office/drawing/2014/main" xmlns="" val="2479339495"/>
                    </a:ext>
                  </a:extLst>
                </a:gridCol>
                <a:gridCol w="3256395">
                  <a:extLst>
                    <a:ext uri="{9D8B030D-6E8A-4147-A177-3AD203B41FA5}">
                      <a16:colId xmlns:a16="http://schemas.microsoft.com/office/drawing/2014/main" xmlns="" val="3683682670"/>
                    </a:ext>
                  </a:extLst>
                </a:gridCol>
                <a:gridCol w="2423844">
                  <a:extLst>
                    <a:ext uri="{9D8B030D-6E8A-4147-A177-3AD203B41FA5}">
                      <a16:colId xmlns:a16="http://schemas.microsoft.com/office/drawing/2014/main" xmlns="" val="3645742424"/>
                    </a:ext>
                  </a:extLst>
                </a:gridCol>
              </a:tblGrid>
              <a:tr h="85304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2066629"/>
                  </a:ext>
                </a:extLst>
              </a:tr>
              <a:tr h="56948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Vải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9726828"/>
                  </a:ext>
                </a:extLst>
              </a:tr>
              <a:tr h="56948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Xoài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6798607"/>
                  </a:ext>
                </a:extLst>
              </a:tr>
              <a:tr h="56948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Ổi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03074169"/>
                  </a:ext>
                </a:extLst>
              </a:tr>
              <a:tr h="56948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Bưởi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22871464"/>
                  </a:ext>
                </a:extLst>
              </a:tr>
              <a:tr h="56948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Mít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09529052"/>
                  </a:ext>
                </a:extLst>
              </a:tr>
              <a:tr h="34467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mì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0284343"/>
                  </a:ext>
                </a:extLst>
              </a:tr>
            </a:tbl>
          </a:graphicData>
        </a:graphic>
      </p:graphicFrame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22FA8C67-C6EA-4627-B0FA-C15E14F5CE44}"/>
              </a:ext>
            </a:extLst>
          </p:cNvPr>
          <p:cNvSpPr/>
          <p:nvPr/>
        </p:nvSpPr>
        <p:spPr>
          <a:xfrm>
            <a:off x="8455927" y="0"/>
            <a:ext cx="3736073" cy="2039102"/>
          </a:xfrm>
          <a:prstGeom prst="wedgeEllipseCallout">
            <a:avLst>
              <a:gd name="adj1" fmla="val -54192"/>
              <a:gd name="adj2" fmla="val 600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615D2A4-1B85-4D37-A3A4-5FB3E0EABEC9}"/>
              </a:ext>
            </a:extLst>
          </p:cNvPr>
          <p:cNvSpPr txBox="1"/>
          <p:nvPr/>
        </p:nvSpPr>
        <p:spPr>
          <a:xfrm>
            <a:off x="8744761" y="306254"/>
            <a:ext cx="32873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092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5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382</Words>
  <Application>Microsoft Office PowerPoint</Application>
  <PresentationFormat>Widescreen</PresentationFormat>
  <Paragraphs>84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微软雅黑</vt:lpstr>
      <vt:lpstr>Arial</vt:lpstr>
      <vt:lpstr>Arial-Rounded</vt:lpstr>
      <vt:lpstr>Calibri</vt:lpstr>
      <vt:lpstr>Calibri Light</vt:lpstr>
      <vt:lpstr>DengXian</vt:lpstr>
      <vt:lpstr>HP001 4 hàng</vt:lpstr>
      <vt:lpstr>Kalam</vt:lpstr>
      <vt:lpstr>Montserrat</vt:lpstr>
      <vt:lpstr>Raleway</vt:lpstr>
      <vt:lpstr>Times New Roman</vt:lpstr>
      <vt:lpstr>小单纯体</vt:lpstr>
      <vt:lpstr>思源黑体 CN Regular</vt:lpstr>
      <vt:lpstr>等线</vt:lpstr>
      <vt:lpstr>等线 Light</vt:lpstr>
      <vt:lpstr>Office 主题​​</vt:lpstr>
      <vt:lpstr>4_Office 主题​​</vt:lpstr>
      <vt:lpstr>2_Office 主题</vt:lpstr>
      <vt:lpstr>1_Office Theme</vt:lpstr>
      <vt:lpstr>2_Office Theme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 PC</cp:lastModifiedBy>
  <cp:revision>18</cp:revision>
  <dcterms:created xsi:type="dcterms:W3CDTF">2021-08-01T03:37:24Z</dcterms:created>
  <dcterms:modified xsi:type="dcterms:W3CDTF">2022-02-08T16:33:09Z</dcterms:modified>
</cp:coreProperties>
</file>