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0" d="100"/>
          <a:sy n="80" d="100"/>
        </p:scale>
        <p:origin x="3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0FB4F-4A07-4FDF-811A-0C76BDF17D96}" type="datetimeFigureOut">
              <a:rPr lang="vi-VN" smtClean="0"/>
              <a:t>11/02/2022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0F77B-D801-4B11-A8A6-03B8A6301A4D}" type="slidenum">
              <a:rPr lang="vi-VN" smtClean="0"/>
              <a:t>‹#›</a:t>
            </a:fld>
            <a:endParaRPr lang="vi-VN"/>
          </a:p>
        </p:txBody>
      </p:sp>
    </p:spTree>
    <p:extLst>
      <p:ext uri="{BB962C8B-B14F-4D97-AF65-F5344CB8AC3E}">
        <p14:creationId xmlns:p14="http://schemas.microsoft.com/office/powerpoint/2010/main" val="1408549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783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85956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D821E29-C31C-4E28-975E-408C6EB5D44B}" type="datetimeFigureOut">
              <a:rPr lang="vi-VN" smtClean="0"/>
              <a:t>11/02/2022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52920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21E29-C31C-4E28-975E-408C6EB5D44B}" type="datetimeFigureOut">
              <a:rPr lang="vi-VN" smtClean="0"/>
              <a:t>11/02/2022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17440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21E29-C31C-4E28-975E-408C6EB5D44B}" type="datetimeFigureOut">
              <a:rPr lang="vi-VN" smtClean="0"/>
              <a:t>11/02/2022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32127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988427"/>
      </p:ext>
    </p:extLst>
  </p:cSld>
  <p:clrMapOvr>
    <a:masterClrMapping/>
  </p:clrMapOvr>
  <mc:AlternateContent xmlns:mc="http://schemas.openxmlformats.org/markup-compatibility/2006">
    <mc:Choice xmlns:p14="http://schemas.microsoft.com/office/powerpoint/2010/main" Requires="p14">
      <p:transition spd="slow" p14:dur="3500" advClick="0" advTm="3000">
        <p:random/>
      </p:transition>
    </mc:Choice>
    <mc:Fallback>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9831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21E29-C31C-4E28-975E-408C6EB5D44B}" type="datetimeFigureOut">
              <a:rPr lang="vi-VN" smtClean="0"/>
              <a:t>11/02/2022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70206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21E29-C31C-4E28-975E-408C6EB5D44B}" type="datetimeFigureOut">
              <a:rPr lang="vi-VN" smtClean="0"/>
              <a:t>11/02/2022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381627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D821E29-C31C-4E28-975E-408C6EB5D44B}" type="datetimeFigureOut">
              <a:rPr lang="vi-VN" smtClean="0"/>
              <a:t>11/02/2022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13178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D821E29-C31C-4E28-975E-408C6EB5D44B}" type="datetimeFigureOut">
              <a:rPr lang="vi-VN" smtClean="0"/>
              <a:t>11/02/2022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67144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D821E29-C31C-4E28-975E-408C6EB5D44B}" type="datetimeFigureOut">
              <a:rPr lang="vi-VN" smtClean="0"/>
              <a:t>11/02/2022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74642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21E29-C31C-4E28-975E-408C6EB5D44B}" type="datetimeFigureOut">
              <a:rPr lang="vi-VN" smtClean="0"/>
              <a:t>11/02/2022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30000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21E29-C31C-4E28-975E-408C6EB5D44B}" type="datetimeFigureOut">
              <a:rPr lang="vi-VN" smtClean="0"/>
              <a:t>11/02/2022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364862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21E29-C31C-4E28-975E-408C6EB5D44B}" type="datetimeFigureOut">
              <a:rPr lang="vi-VN" smtClean="0"/>
              <a:t>11/02/2022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AEAB0D-5F90-461E-9B04-4880C6DA320F}" type="slidenum">
              <a:rPr lang="vi-VN" smtClean="0"/>
              <a:t>‹#›</a:t>
            </a:fld>
            <a:endParaRPr lang="vi-VN"/>
          </a:p>
        </p:txBody>
      </p:sp>
    </p:spTree>
    <p:extLst>
      <p:ext uri="{BB962C8B-B14F-4D97-AF65-F5344CB8AC3E}">
        <p14:creationId xmlns:p14="http://schemas.microsoft.com/office/powerpoint/2010/main" val="249163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21E29-C31C-4E28-975E-408C6EB5D44B}" type="datetimeFigureOut">
              <a:rPr lang="vi-VN" smtClean="0"/>
              <a:t>11/02/2022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EAB0D-5F90-461E-9B04-4880C6DA320F}" type="slidenum">
              <a:rPr lang="vi-VN" smtClean="0"/>
              <a:t>‹#›</a:t>
            </a:fld>
            <a:endParaRPr lang="vi-VN"/>
          </a:p>
        </p:txBody>
      </p:sp>
    </p:spTree>
    <p:extLst>
      <p:ext uri="{BB962C8B-B14F-4D97-AF65-F5344CB8AC3E}">
        <p14:creationId xmlns:p14="http://schemas.microsoft.com/office/powerpoint/2010/main" val="1780831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3.jp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0B86ED-B9B4-45F3-94A8-9617A3CB47F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931FCD43-E6AF-401A-B248-BC6D726C4B69}"/>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D8235E60-1C91-4B04-B877-80E945C5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5" name="Picture 4">
            <a:extLst>
              <a:ext uri="{FF2B5EF4-FFF2-40B4-BE49-F238E27FC236}">
                <a16:creationId xmlns="" xmlns:a16="http://schemas.microsoft.com/office/drawing/2014/main" id="{AE1A37A9-5289-4AEC-8881-2B2FE3F2E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6" name="Group 5">
            <a:extLst>
              <a:ext uri="{FF2B5EF4-FFF2-40B4-BE49-F238E27FC236}">
                <a16:creationId xmlns="" xmlns:a16="http://schemas.microsoft.com/office/drawing/2014/main" id="{78D92BD4-C1A5-4C7C-98D8-BE7AD84D7217}"/>
              </a:ext>
            </a:extLst>
          </p:cNvPr>
          <p:cNvGrpSpPr/>
          <p:nvPr/>
        </p:nvGrpSpPr>
        <p:grpSpPr>
          <a:xfrm>
            <a:off x="1312510" y="1782097"/>
            <a:ext cx="9566979" cy="2941742"/>
            <a:chOff x="1233756" y="3227454"/>
            <a:chExt cx="9566979" cy="2941742"/>
          </a:xfrm>
          <a:solidFill>
            <a:srgbClr val="FF0066"/>
          </a:solidFill>
        </p:grpSpPr>
        <p:sp>
          <p:nvSpPr>
            <p:cNvPr id="7" name="Rectangle: Rounded Corners 6">
              <a:extLst>
                <a:ext uri="{FF2B5EF4-FFF2-40B4-BE49-F238E27FC236}">
                  <a16:creationId xmlns="" xmlns:a16="http://schemas.microsoft.com/office/drawing/2014/main" id="{FD6A4BD1-E1A7-4760-8107-2BC720B21D86}"/>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F45F1B52-9865-494D-B91B-ACF38EA5361C}"/>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B5EF7A5C-9ADE-4524-9C34-E15DB00781D2}"/>
              </a:ext>
            </a:extLst>
          </p:cNvPr>
          <p:cNvSpPr txBox="1"/>
          <p:nvPr/>
        </p:nvSpPr>
        <p:spPr>
          <a:xfrm>
            <a:off x="3143732" y="525937"/>
            <a:ext cx="5747022" cy="954107"/>
          </a:xfrm>
          <a:prstGeom prst="rect">
            <a:avLst/>
          </a:prstGeom>
          <a:noFill/>
        </p:spPr>
        <p:txBody>
          <a:bodyPr wrap="none" rtlCol="0">
            <a:spAutoFit/>
          </a:bodyPr>
          <a:lstStyle/>
          <a:p>
            <a:pPr algn="ctr"/>
            <a:r>
              <a:rPr lang="en-US"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PHÒNG GD &amp;ĐT LONG BIÊN</a:t>
            </a:r>
          </a:p>
          <a:p>
            <a:pPr algn="ctr"/>
            <a:r>
              <a:rPr lang="en-US"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 TIỂU HỌC NGỌC LÂM</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762AFA3D-DD2D-48FD-A678-99A303EC1FF6}"/>
              </a:ext>
            </a:extLst>
          </p:cNvPr>
          <p:cNvSpPr txBox="1"/>
          <p:nvPr/>
        </p:nvSpPr>
        <p:spPr>
          <a:xfrm>
            <a:off x="2611831" y="2440315"/>
            <a:ext cx="6810825" cy="830997"/>
          </a:xfrm>
          <a:prstGeom prst="rect">
            <a:avLst/>
          </a:prstGeom>
          <a:noFill/>
        </p:spPr>
        <p:txBody>
          <a:bodyPr wrap="square" rtlCol="0">
            <a:spAutoFit/>
          </a:bodyPr>
          <a:lstStyle/>
          <a:p>
            <a:pPr algn="ctr"/>
            <a:r>
              <a:rPr lang="en-US" sz="4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 </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 2</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6">
            <a:extLst>
              <a:ext uri="{FF2B5EF4-FFF2-40B4-BE49-F238E27FC236}">
                <a16:creationId xmlns="" xmlns:a16="http://schemas.microsoft.com/office/drawing/2014/main" id="{99B33DA4-2A27-4BB9-9B04-DAE86C35A4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2" name="图片 9">
            <a:extLst>
              <a:ext uri="{FF2B5EF4-FFF2-40B4-BE49-F238E27FC236}">
                <a16:creationId xmlns="" xmlns:a16="http://schemas.microsoft.com/office/drawing/2014/main" id="{B0B23C7C-F98E-45FE-8F81-B3B318B66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3" name="图片 10">
            <a:extLst>
              <a:ext uri="{FF2B5EF4-FFF2-40B4-BE49-F238E27FC236}">
                <a16:creationId xmlns="" xmlns:a16="http://schemas.microsoft.com/office/drawing/2014/main" id="{FFFA0E9A-BF3A-461A-8B2C-E86191CBE7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250216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2426099" y="62587"/>
            <a:ext cx="7082091" cy="74251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rPr>
              <a:t>Chọn </a:t>
            </a:r>
            <a:r>
              <a:rPr kumimoji="0" lang="vi-VN" sz="3200" b="1" i="1"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g</a:t>
            </a:r>
            <a:r>
              <a:rPr kumimoji="0" lang="vi-VN" sz="32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rPr>
              <a:t>hoặc </a:t>
            </a:r>
            <a:r>
              <a:rPr kumimoji="0" lang="vi-VN" sz="3200" b="1" i="1"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1410996" y="3593345"/>
            <a:ext cx="9112295" cy="3046988"/>
            <a:chOff x="-822308" y="273206"/>
            <a:chExt cx="6374316" cy="2285241"/>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822308" y="273206"/>
              <a:ext cx="6374316" cy="2285241"/>
            </a:xfrm>
            <a:prstGeom prst="rect">
              <a:avLst/>
            </a:prstGeom>
            <a:grpFill/>
            <a:ln w="19050">
              <a:noFill/>
              <a:extLst>
                <a:ext uri="{C807C97D-BFC1-408E-A445-0C87EB9F89A2}">
                  <ask:lineSketchStyleProps xmln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Chị</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tre</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chải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tóc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ao</a:t>
              </a:r>
              <a:endPar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Nàng mây áo trắn</a:t>
              </a:r>
              <a:r>
                <a:rPr kumimoji="0" lang="en-US" sz="3200" b="0" i="0" u="none" strike="noStrike" kern="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g   </a:t>
              </a:r>
              <a:r>
                <a:rPr kumimoji="0" lang="vi-VN" sz="3200" b="0" i="0" u="none" strike="noStrike" kern="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é vào soi      ương.</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x-none" sz="3200" b="0" i="0" u="none" strike="noStrike" kern="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a:t>
              </a:r>
              <a:r>
                <a:rPr kumimoji="0" lang="x-none"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2324473" y="1308431"/>
              <a:ext cx="405844"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3889138" y="1308431"/>
              <a:ext cx="382401"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5963928" y="4935714"/>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gh</a:t>
            </a:r>
            <a:endParaRPr kumimoji="0" lang="x-none"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 xmlns:a16="http://schemas.microsoft.com/office/drawing/2014/main" id="{F0764737-0A8E-7740-B92E-A5CA1D85AC22}"/>
              </a:ext>
            </a:extLst>
          </p:cNvPr>
          <p:cNvSpPr/>
          <p:nvPr/>
        </p:nvSpPr>
        <p:spPr>
          <a:xfrm>
            <a:off x="8224417" y="4971529"/>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896069" y="763688"/>
            <a:ext cx="4187443" cy="3200977"/>
          </a:xfrm>
          <a:prstGeom prst="rect">
            <a:avLst/>
          </a:prstGeom>
        </p:spPr>
      </p:pic>
    </p:spTree>
    <p:extLst>
      <p:ext uri="{BB962C8B-B14F-4D97-AF65-F5344CB8AC3E}">
        <p14:creationId xmlns:p14="http://schemas.microsoft.com/office/powerpoint/2010/main" val="738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2754637" y="439997"/>
            <a:ext cx="7082091" cy="64633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2436983" y="994132"/>
            <a:ext cx="8437308" cy="64633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Times New Roman" panose="02020603050405020304" pitchFamily="18" charset="0"/>
                <a:cs typeface="Times New Roman" panose="02020603050405020304" pitchFamily="18" charset="0"/>
                <a:sym typeface="Arial"/>
              </a:rPr>
              <a:t>a)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Tìm tiếng ghép được với </a:t>
            </a:r>
            <a:r>
              <a:rPr kumimoji="0" lang="vi-VN"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sinh</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hoặc </a:t>
            </a:r>
            <a:r>
              <a:rPr kumimoji="0" lang="vi-VN"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xinh</a:t>
            </a:r>
          </a:p>
        </p:txBody>
      </p:sp>
      <p:graphicFrame>
        <p:nvGraphicFramePr>
          <p:cNvPr id="41" name="Table 40">
            <a:extLst>
              <a:ext uri="{FF2B5EF4-FFF2-40B4-BE49-F238E27FC236}">
                <a16:creationId xmlns="" xmlns:a16="http://schemas.microsoft.com/office/drawing/2014/main" id="{038106F6-31C4-9840-A0A9-663273ED371D}"/>
              </a:ext>
            </a:extLst>
          </p:cNvPr>
          <p:cNvGraphicFramePr>
            <a:graphicFrameLocks noGrp="1"/>
          </p:cNvGraphicFramePr>
          <p:nvPr>
            <p:extLst/>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 xmlns:a16="http://schemas.microsoft.com/office/drawing/2014/main" val="1162369807"/>
                    </a:ext>
                  </a:extLst>
                </a:gridCol>
                <a:gridCol w="5560704">
                  <a:extLst>
                    <a:ext uri="{9D8B030D-6E8A-4147-A177-3AD203B41FA5}">
                      <a16:colId xmlns=""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485440108"/>
                  </a:ext>
                </a:extLst>
              </a:tr>
            </a:tbl>
          </a:graphicData>
        </a:graphic>
      </p:graphicFrame>
      <p:sp>
        <p:nvSpPr>
          <p:cNvPr id="45" name="TextBox 44">
            <a:extLst>
              <a:ext uri="{FF2B5EF4-FFF2-40B4-BE49-F238E27FC236}">
                <a16:creationId xmlns=""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sinh nhật</a:t>
            </a:r>
            <a:r>
              <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
        <p:nvSpPr>
          <p:cNvPr id="46" name="TextBox 45">
            <a:extLst>
              <a:ext uri="{FF2B5EF4-FFF2-40B4-BE49-F238E27FC236}">
                <a16:creationId xmlns=""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học sinh </a:t>
            </a:r>
            <a:r>
              <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
        <p:nvSpPr>
          <p:cNvPr id="47" name="TextBox 46">
            <a:extLst>
              <a:ext uri="{FF2B5EF4-FFF2-40B4-BE49-F238E27FC236}">
                <a16:creationId xmlns=""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xinh xắn</a:t>
            </a:r>
            <a:r>
              <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
        <p:nvSpPr>
          <p:cNvPr id="48" name="TextBox 47">
            <a:extLst>
              <a:ext uri="{FF2B5EF4-FFF2-40B4-BE49-F238E27FC236}">
                <a16:creationId xmlns="" xmlns:a16="http://schemas.microsoft.com/office/drawing/2014/main" id="{A8B8BFA0-2F90-AA42-9C9D-A13EE371B5A5}"/>
              </a:ext>
            </a:extLst>
          </p:cNvPr>
          <p:cNvSpPr txBox="1"/>
          <p:nvPr/>
        </p:nvSpPr>
        <p:spPr>
          <a:xfrm>
            <a:off x="2436983" y="3771969"/>
            <a:ext cx="8437308" cy="64633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Times New Roman" panose="02020603050405020304" pitchFamily="18" charset="0"/>
                <a:cs typeface="Times New Roman" panose="02020603050405020304" pitchFamily="18" charset="0"/>
                <a:sym typeface="Arial"/>
              </a:rPr>
              <a:t>b)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Tìm từ có tiếng chứa </a:t>
            </a:r>
            <a:r>
              <a:rPr kumimoji="0" lang="vi-VN"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uc</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hoặc </a:t>
            </a:r>
            <a:r>
              <a:rPr kumimoji="0" lang="vi-VN"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ut</a:t>
            </a:r>
          </a:p>
        </p:txBody>
      </p:sp>
      <p:graphicFrame>
        <p:nvGraphicFramePr>
          <p:cNvPr id="49" name="Table 48">
            <a:extLst>
              <a:ext uri="{FF2B5EF4-FFF2-40B4-BE49-F238E27FC236}">
                <a16:creationId xmlns="" xmlns:a16="http://schemas.microsoft.com/office/drawing/2014/main" id="{D4961AD0-E996-6B4C-8B8C-AF9EF1405BE8}"/>
              </a:ext>
            </a:extLst>
          </p:cNvPr>
          <p:cNvGraphicFramePr>
            <a:graphicFrameLocks noGrp="1"/>
          </p:cNvGraphicFramePr>
          <p:nvPr>
            <p:extLst/>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 xmlns:a16="http://schemas.microsoft.com/office/drawing/2014/main" val="1162369807"/>
                    </a:ext>
                  </a:extLst>
                </a:gridCol>
                <a:gridCol w="5560704">
                  <a:extLst>
                    <a:ext uri="{9D8B030D-6E8A-4147-A177-3AD203B41FA5}">
                      <a16:colId xmlns="" xmlns:a16="http://schemas.microsoft.com/office/drawing/2014/main" val="1509586747"/>
                    </a:ext>
                  </a:extLst>
                </a:gridCol>
              </a:tblGrid>
              <a:tr h="1042995">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353857809"/>
                  </a:ext>
                </a:extLst>
              </a:tr>
              <a:tr h="909540">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485440108"/>
                  </a:ext>
                </a:extLst>
              </a:tr>
            </a:tbl>
          </a:graphicData>
        </a:graphic>
      </p:graphicFrame>
      <p:sp>
        <p:nvSpPr>
          <p:cNvPr id="50" name="TextBox 49">
            <a:extLst>
              <a:ext uri="{FF2B5EF4-FFF2-40B4-BE49-F238E27FC236}">
                <a16:creationId xmlns="" xmlns:a16="http://schemas.microsoft.com/office/drawing/2014/main" id="{F02494C1-01BA-D247-9E04-15A69F1AE482}"/>
              </a:ext>
            </a:extLst>
          </p:cNvPr>
          <p:cNvSpPr txBox="1"/>
          <p:nvPr/>
        </p:nvSpPr>
        <p:spPr>
          <a:xfrm>
            <a:off x="6050264" y="4767415"/>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súc miệng</a:t>
            </a:r>
            <a:r>
              <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
        <p:nvSpPr>
          <p:cNvPr id="51" name="TextBox 50">
            <a:extLst>
              <a:ext uri="{FF2B5EF4-FFF2-40B4-BE49-F238E27FC236}">
                <a16:creationId xmlns="" xmlns:a16="http://schemas.microsoft.com/office/drawing/2014/main" id="{7FAAD921-770B-F946-B8A6-EA426D5210A5}"/>
              </a:ext>
            </a:extLst>
          </p:cNvPr>
          <p:cNvSpPr txBox="1"/>
          <p:nvPr/>
        </p:nvSpPr>
        <p:spPr>
          <a:xfrm>
            <a:off x="7702519"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khúc nhạc</a:t>
            </a:r>
            <a:endPar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2" name="TextBox 51">
            <a:extLst>
              <a:ext uri="{FF2B5EF4-FFF2-40B4-BE49-F238E27FC236}">
                <a16:creationId xmlns=""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bút chì</a:t>
            </a:r>
            <a:r>
              <a:rPr kumimoji="0" lang="x-none"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3797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Hoạt</a:t>
            </a:r>
            <a:r>
              <a:rPr lang="en-US" altLang="zh-CN" sz="6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60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động</a:t>
            </a:r>
            <a:r>
              <a:rPr lang="en-US" altLang="zh-CN" sz="6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60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tiếp</a:t>
            </a:r>
            <a:r>
              <a:rPr lang="en-US" altLang="zh-CN" sz="6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60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nối</a:t>
            </a:r>
            <a:endPar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2397371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4" name="Rectangle 3">
            <a:extLst>
              <a:ext uri="{FF2B5EF4-FFF2-40B4-BE49-F238E27FC236}">
                <a16:creationId xmlns="" xmlns:a16="http://schemas.microsoft.com/office/drawing/2014/main" id="{7DDB786E-AACD-47A3-BA91-9A4A8DC7A014}"/>
              </a:ext>
            </a:extLst>
          </p:cNvPr>
          <p:cNvSpPr/>
          <p:nvPr/>
        </p:nvSpPr>
        <p:spPr>
          <a:xfrm>
            <a:off x="2453784" y="1203420"/>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dirty="0">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dirty="0">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dirty="0">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1452513500"/>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 xmlns:a16="http://schemas.microsoft.com/office/drawing/2014/main" id="{5A63B608-23EF-4F26-B83A-98934782C019}"/>
              </a:ext>
            </a:extLst>
          </p:cNvPr>
          <p:cNvSpPr txBox="1"/>
          <p:nvPr/>
        </p:nvSpPr>
        <p:spPr>
          <a:xfrm>
            <a:off x="4189511" y="2345332"/>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altLang="zh-CN" sz="7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图片 20">
            <a:extLst>
              <a:ext uri="{FF2B5EF4-FFF2-40B4-BE49-F238E27FC236}">
                <a16:creationId xmlns=""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715496519"/>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89670"/>
          </a:xfrm>
          <a:prstGeom prst="rect">
            <a:avLst/>
          </a:prstGeom>
        </p:spPr>
      </p:pic>
      <p:sp>
        <p:nvSpPr>
          <p:cNvPr id="5" name="TextBox 4"/>
          <p:cNvSpPr txBox="1"/>
          <p:nvPr/>
        </p:nvSpPr>
        <p:spPr>
          <a:xfrm>
            <a:off x="2276992" y="1080536"/>
            <a:ext cx="7188009" cy="523220"/>
          </a:xfrm>
          <a:prstGeom prst="rect">
            <a:avLst/>
          </a:prstGeom>
          <a:noFill/>
        </p:spPr>
        <p:txBody>
          <a:bodyPr wrap="square" rtlCol="0">
            <a:spAutoFit/>
          </a:bodyPr>
          <a:lstStyle/>
          <a:p>
            <a:pPr defTabSz="685783">
              <a:defRPr/>
            </a:pPr>
            <a:r>
              <a:rPr lang="en-US" sz="2800" b="1" dirty="0" err="1">
                <a:solidFill>
                  <a:prstClr val="white"/>
                </a:solidFill>
                <a:latin typeface="HP001 4 hàng" panose="020B0603050302020204" pitchFamily="34" charset="0"/>
              </a:rPr>
              <a:t>Thứ</a:t>
            </a:r>
            <a:r>
              <a:rPr lang="en-US" sz="2800" b="1" dirty="0">
                <a:solidFill>
                  <a:prstClr val="white"/>
                </a:solidFill>
                <a:latin typeface="HP001 4 hàng" panose="020B0603050302020204" pitchFamily="34" charset="0"/>
              </a:rPr>
              <a:t> </a:t>
            </a:r>
            <a:r>
              <a:rPr lang="en-US" sz="2800" b="1" dirty="0" err="1" smtClean="0">
                <a:solidFill>
                  <a:prstClr val="white"/>
                </a:solidFill>
                <a:latin typeface="HP001 4 hàng" panose="020B0603050302020204" pitchFamily="34" charset="0"/>
              </a:rPr>
              <a:t>năm</a:t>
            </a:r>
            <a:r>
              <a:rPr lang="en-US" sz="2800" b="1" dirty="0" smtClean="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ngày</a:t>
            </a:r>
            <a:r>
              <a:rPr lang="en-US" sz="2800" b="1" dirty="0">
                <a:solidFill>
                  <a:prstClr val="white"/>
                </a:solidFill>
                <a:latin typeface="HP001 4 hàng" panose="020B0603050302020204" pitchFamily="34" charset="0"/>
              </a:rPr>
              <a:t> </a:t>
            </a:r>
            <a:r>
              <a:rPr lang="en-US" sz="2800" b="1" dirty="0" smtClean="0">
                <a:solidFill>
                  <a:prstClr val="white"/>
                </a:solidFill>
                <a:latin typeface="HP001 4 hàng" panose="020B0603050302020204" pitchFamily="34" charset="0"/>
              </a:rPr>
              <a:t>27 </a:t>
            </a:r>
            <a:r>
              <a:rPr lang="en-US" sz="2800" b="1" dirty="0" err="1">
                <a:solidFill>
                  <a:prstClr val="white"/>
                </a:solidFill>
                <a:latin typeface="HP001 4 hàng" panose="020B0603050302020204" pitchFamily="34" charset="0"/>
              </a:rPr>
              <a:t>tháng</a:t>
            </a:r>
            <a:r>
              <a:rPr lang="en-US" sz="2800" b="1" dirty="0">
                <a:solidFill>
                  <a:prstClr val="white"/>
                </a:solidFill>
                <a:latin typeface="HP001 4 hàng" panose="020B0603050302020204" pitchFamily="34" charset="0"/>
              </a:rPr>
              <a:t> 1 </a:t>
            </a:r>
            <a:r>
              <a:rPr lang="en-US" sz="2800" b="1" dirty="0" err="1">
                <a:solidFill>
                  <a:prstClr val="white"/>
                </a:solidFill>
                <a:latin typeface="HP001 4 hàng" panose="020B0603050302020204" pitchFamily="34" charset="0"/>
              </a:rPr>
              <a:t>năm</a:t>
            </a:r>
            <a:r>
              <a:rPr lang="en-US" sz="2800" b="1" dirty="0">
                <a:solidFill>
                  <a:prstClr val="white"/>
                </a:solidFill>
                <a:latin typeface="HP001 4 hàng" panose="020B0603050302020204" pitchFamily="34" charset="0"/>
              </a:rPr>
              <a:t> 2022</a:t>
            </a:r>
          </a:p>
        </p:txBody>
      </p:sp>
      <p:sp>
        <p:nvSpPr>
          <p:cNvPr id="6" name="TextBox 5"/>
          <p:cNvSpPr txBox="1"/>
          <p:nvPr/>
        </p:nvSpPr>
        <p:spPr>
          <a:xfrm>
            <a:off x="4133783" y="1736446"/>
            <a:ext cx="1962217" cy="523220"/>
          </a:xfrm>
          <a:prstGeom prst="rect">
            <a:avLst/>
          </a:prstGeom>
          <a:noFill/>
        </p:spPr>
        <p:txBody>
          <a:bodyPr wrap="square" rtlCol="0">
            <a:spAutoFit/>
          </a:bodyPr>
          <a:lstStyle/>
          <a:p>
            <a:pPr defTabSz="685783">
              <a:defRPr/>
            </a:pPr>
            <a:r>
              <a:rPr lang="en-US" sz="2800" b="1" dirty="0" smtClean="0">
                <a:solidFill>
                  <a:prstClr val="white"/>
                </a:solidFill>
                <a:latin typeface="HP001 4 hàng" panose="020B0603050302020204" pitchFamily="34" charset="0"/>
              </a:rPr>
              <a:t> </a:t>
            </a:r>
            <a:r>
              <a:rPr lang="en-US" sz="2800" b="1" dirty="0" err="1" smtClean="0">
                <a:solidFill>
                  <a:prstClr val="white"/>
                </a:solidFill>
                <a:latin typeface="HP001 4 hàng" panose="020B0603050302020204" pitchFamily="34" charset="0"/>
              </a:rPr>
              <a:t>Tiếng</a:t>
            </a:r>
            <a:r>
              <a:rPr lang="en-US" sz="2800" b="1" dirty="0" smtClean="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Việt</a:t>
            </a:r>
            <a:endParaRPr lang="en-US" sz="2800" b="1" dirty="0">
              <a:solidFill>
                <a:prstClr val="white"/>
              </a:solidFill>
              <a:latin typeface="HP001 4 hàng" panose="020B0603050302020204" pitchFamily="34" charset="0"/>
            </a:endParaRPr>
          </a:p>
        </p:txBody>
      </p:sp>
      <p:sp>
        <p:nvSpPr>
          <p:cNvPr id="7" name="TextBox 6"/>
          <p:cNvSpPr txBox="1"/>
          <p:nvPr/>
        </p:nvSpPr>
        <p:spPr>
          <a:xfrm>
            <a:off x="3657029" y="2392356"/>
            <a:ext cx="5644448" cy="523220"/>
          </a:xfrm>
          <a:prstGeom prst="rect">
            <a:avLst/>
          </a:prstGeom>
          <a:noFill/>
        </p:spPr>
        <p:txBody>
          <a:bodyPr wrap="square" rtlCol="0">
            <a:spAutoFit/>
          </a:bodyPr>
          <a:lstStyle/>
          <a:p>
            <a:pPr defTabSz="685783">
              <a:defRPr/>
            </a:pPr>
            <a:r>
              <a:rPr lang="en-US" sz="2800" b="1" dirty="0" err="1" smtClean="0">
                <a:solidFill>
                  <a:srgbClr val="FFFF00"/>
                </a:solidFill>
                <a:latin typeface="HP001 4 hàng" panose="020B0603050302020204" pitchFamily="34" charset="0"/>
              </a:rPr>
              <a:t>Nghe</a:t>
            </a:r>
            <a:r>
              <a:rPr lang="en-US" sz="2800" b="1" dirty="0" smtClean="0">
                <a:solidFill>
                  <a:srgbClr val="FFFF00"/>
                </a:solidFill>
                <a:latin typeface="HP001 4 hàng" panose="020B0603050302020204" pitchFamily="34" charset="0"/>
              </a:rPr>
              <a:t> – </a:t>
            </a:r>
            <a:r>
              <a:rPr lang="en-US" sz="2800" b="1" dirty="0" err="1" smtClean="0">
                <a:solidFill>
                  <a:srgbClr val="FFFF00"/>
                </a:solidFill>
                <a:latin typeface="HP001 4 hàng" panose="020B0603050302020204" pitchFamily="34" charset="0"/>
              </a:rPr>
              <a:t>viết</a:t>
            </a:r>
            <a:r>
              <a:rPr lang="en-US" sz="2800" b="1" dirty="0" smtClean="0">
                <a:solidFill>
                  <a:srgbClr val="FFFF00"/>
                </a:solidFill>
                <a:latin typeface="HP001 4 hàng" panose="020B0603050302020204" pitchFamily="34" charset="0"/>
              </a:rPr>
              <a:t>: </a:t>
            </a:r>
            <a:r>
              <a:rPr lang="en-US" sz="2800" b="1" dirty="0" err="1" smtClean="0">
                <a:solidFill>
                  <a:srgbClr val="FFFF00"/>
                </a:solidFill>
                <a:latin typeface="HP001 4 hàng" panose="020B0603050302020204" pitchFamily="34" charset="0"/>
              </a:rPr>
              <a:t>Tết</a:t>
            </a:r>
            <a:r>
              <a:rPr lang="en-US" sz="2800" b="1" dirty="0" smtClean="0">
                <a:solidFill>
                  <a:srgbClr val="FFFF00"/>
                </a:solidFill>
                <a:latin typeface="HP001 4 hàng" panose="020B0603050302020204" pitchFamily="34" charset="0"/>
              </a:rPr>
              <a:t> </a:t>
            </a:r>
            <a:r>
              <a:rPr lang="en-US" sz="2800" b="1" dirty="0" err="1" smtClean="0">
                <a:solidFill>
                  <a:srgbClr val="FFFF00"/>
                </a:solidFill>
                <a:latin typeface="HP001 4 hàng" panose="020B0603050302020204" pitchFamily="34" charset="0"/>
              </a:rPr>
              <a:t>đến</a:t>
            </a:r>
            <a:r>
              <a:rPr lang="en-US" sz="2800" b="1" dirty="0" smtClean="0">
                <a:solidFill>
                  <a:srgbClr val="FFFF00"/>
                </a:solidFill>
                <a:latin typeface="HP001 4 hàng" panose="020B0603050302020204" pitchFamily="34" charset="0"/>
              </a:rPr>
              <a:t> </a:t>
            </a:r>
            <a:r>
              <a:rPr lang="en-US" sz="2800" b="1" dirty="0" err="1" smtClean="0">
                <a:solidFill>
                  <a:srgbClr val="FFFF00"/>
                </a:solidFill>
                <a:latin typeface="HP001 4 hàng" panose="020B0603050302020204" pitchFamily="34" charset="0"/>
              </a:rPr>
              <a:t>rồi</a:t>
            </a:r>
            <a:endParaRPr lang="en-US" sz="2800" b="1" dirty="0">
              <a:solidFill>
                <a:srgbClr val="FFFF00"/>
              </a:solidFill>
              <a:latin typeface="HP001 4 hàng" panose="020B0603050302020204" pitchFamily="34" charset="0"/>
            </a:endParaRPr>
          </a:p>
        </p:txBody>
      </p:sp>
      <p:cxnSp>
        <p:nvCxnSpPr>
          <p:cNvPr id="3" name="Straight Connector 2"/>
          <p:cNvCxnSpPr/>
          <p:nvPr/>
        </p:nvCxnSpPr>
        <p:spPr>
          <a:xfrm>
            <a:off x="1721922" y="653143"/>
            <a:ext cx="0" cy="5486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764187"/>
      </p:ext>
    </p:extLst>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3">
            <a:extLst>
              <a:ext uri="{FF2B5EF4-FFF2-40B4-BE49-F238E27FC236}">
                <a16:creationId xmlns="" xmlns:a16="http://schemas.microsoft.com/office/drawing/2014/main" id="{B084D209-23B3-4351-8DDB-9DF7E55EAE1B}"/>
              </a:ext>
            </a:extLst>
          </p:cNvPr>
          <p:cNvPicPr>
            <a:picLocks noChangeAspect="1"/>
          </p:cNvPicPr>
          <p:nvPr/>
        </p:nvPicPr>
        <p:blipFill>
          <a:blip r:embed="rId2"/>
          <a:stretch>
            <a:fillRect/>
          </a:stretch>
        </p:blipFill>
        <p:spPr>
          <a:xfrm>
            <a:off x="1677646" y="2199689"/>
            <a:ext cx="1015992" cy="755971"/>
          </a:xfrm>
          <a:prstGeom prst="rect">
            <a:avLst/>
          </a:prstGeom>
        </p:spPr>
      </p:pic>
      <p:pic>
        <p:nvPicPr>
          <p:cNvPr id="7" name="图片 54">
            <a:extLst>
              <a:ext uri="{FF2B5EF4-FFF2-40B4-BE49-F238E27FC236}">
                <a16:creationId xmlns="" xmlns:a16="http://schemas.microsoft.com/office/drawing/2014/main" id="{8A48957D-0930-4CC6-BD89-09BECFA4F117}"/>
              </a:ext>
            </a:extLst>
          </p:cNvPr>
          <p:cNvPicPr>
            <a:picLocks noChangeAspect="1"/>
          </p:cNvPicPr>
          <p:nvPr/>
        </p:nvPicPr>
        <p:blipFill>
          <a:blip r:embed="rId2"/>
          <a:stretch>
            <a:fillRect/>
          </a:stretch>
        </p:blipFill>
        <p:spPr>
          <a:xfrm>
            <a:off x="1605758" y="3603451"/>
            <a:ext cx="1015992" cy="755971"/>
          </a:xfrm>
          <a:prstGeom prst="rect">
            <a:avLst/>
          </a:prstGeom>
        </p:spPr>
      </p:pic>
      <p:sp>
        <p:nvSpPr>
          <p:cNvPr id="8" name="文本框 22">
            <a:extLst>
              <a:ext uri="{FF2B5EF4-FFF2-40B4-BE49-F238E27FC236}">
                <a16:creationId xmlns="" xmlns:a16="http://schemas.microsoft.com/office/drawing/2014/main" id="{0C9928D3-15CE-463A-8DD4-D2BDB8DB2C15}"/>
              </a:ext>
            </a:extLst>
          </p:cNvPr>
          <p:cNvSpPr txBox="1"/>
          <p:nvPr/>
        </p:nvSpPr>
        <p:spPr>
          <a:xfrm>
            <a:off x="4191727" y="943171"/>
            <a:ext cx="4115355" cy="715709"/>
          </a:xfrm>
          <a:prstGeom prst="rect">
            <a:avLst/>
          </a:prstGeom>
          <a:noFill/>
        </p:spPr>
        <p:txBody>
          <a:bodyPr wrap="square" rtlCol="0">
            <a:spAutoFit/>
          </a:bodyPr>
          <a:lstStyle/>
          <a:p>
            <a:r>
              <a:rPr lang="vi-VN" altLang="zh-CN" sz="405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05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9" name="TextBox 8">
            <a:extLst>
              <a:ext uri="{FF2B5EF4-FFF2-40B4-BE49-F238E27FC236}">
                <a16:creationId xmlns="" xmlns:a16="http://schemas.microsoft.com/office/drawing/2014/main" id="{F8E31A8D-1ACD-499F-A029-A548BFAB4EF3}"/>
              </a:ext>
            </a:extLst>
          </p:cNvPr>
          <p:cNvSpPr txBox="1"/>
          <p:nvPr/>
        </p:nvSpPr>
        <p:spPr>
          <a:xfrm>
            <a:off x="2788884" y="2070549"/>
            <a:ext cx="7844281" cy="954107"/>
          </a:xfrm>
          <a:prstGeom prst="rect">
            <a:avLst/>
          </a:prstGeom>
          <a:noFill/>
        </p:spPr>
        <p:txBody>
          <a:bodyPr wrap="square">
            <a:spAutoFit/>
          </a:bodyPr>
          <a:lstStyle/>
          <a:p>
            <a:pPr algn="just"/>
            <a:r>
              <a:rPr lang="vi-VN"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Viết</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đúng</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chính</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tả</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một</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văn</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ngắn</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bài</a:t>
            </a:r>
            <a:r>
              <a:rPr lang="en-US" sz="2800" dirty="0"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Tết</a:t>
            </a:r>
            <a:r>
              <a:rPr lang="en-US" sz="2800" dirty="0"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đến</a:t>
            </a:r>
            <a:r>
              <a:rPr lang="en-US" sz="2800" dirty="0"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rồi</a:t>
            </a:r>
            <a:r>
              <a:rPr lang="en-US" sz="2800" dirty="0"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theo</a:t>
            </a:r>
            <a:r>
              <a:rPr lang="en-US" sz="2800" dirty="0" smtClean="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hình</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thức</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nghe</a:t>
            </a:r>
            <a:r>
              <a:rPr lang="en-US"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 – </a:t>
            </a:r>
            <a:r>
              <a:rPr lang="en-US" sz="2800" dirty="0" err="1">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viết</a:t>
            </a:r>
            <a:r>
              <a:rPr lang="vi-VN" sz="28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1A1D5846-644B-4362-ACAC-34CDDE66F124}"/>
              </a:ext>
            </a:extLst>
          </p:cNvPr>
          <p:cNvSpPr txBox="1"/>
          <p:nvPr/>
        </p:nvSpPr>
        <p:spPr>
          <a:xfrm>
            <a:off x="2788884" y="3436325"/>
            <a:ext cx="7844281" cy="954107"/>
          </a:xfrm>
          <a:prstGeom prst="rect">
            <a:avLst/>
          </a:prstGeom>
          <a:noFill/>
        </p:spPr>
        <p:txBody>
          <a:bodyPr wrap="square">
            <a:spAutoFit/>
          </a:bodyPr>
          <a:lstStyle/>
          <a:p>
            <a:pPr algn="just"/>
            <a:r>
              <a:rPr lang="vi-VN"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B</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iết</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cách</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văn</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biết</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viết</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hoa</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chữ</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cái</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câu</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1" name="图片 54">
            <a:extLst>
              <a:ext uri="{FF2B5EF4-FFF2-40B4-BE49-F238E27FC236}">
                <a16:creationId xmlns="" xmlns:a16="http://schemas.microsoft.com/office/drawing/2014/main" id="{BF079657-1FFE-4780-8D68-69B58F68674A}"/>
              </a:ext>
            </a:extLst>
          </p:cNvPr>
          <p:cNvPicPr>
            <a:picLocks noChangeAspect="1"/>
          </p:cNvPicPr>
          <p:nvPr/>
        </p:nvPicPr>
        <p:blipFill>
          <a:blip r:embed="rId2"/>
          <a:stretch>
            <a:fillRect/>
          </a:stretch>
        </p:blipFill>
        <p:spPr>
          <a:xfrm>
            <a:off x="1677646" y="4802100"/>
            <a:ext cx="1015992" cy="755971"/>
          </a:xfrm>
          <a:prstGeom prst="rect">
            <a:avLst/>
          </a:prstGeom>
        </p:spPr>
      </p:pic>
      <p:sp>
        <p:nvSpPr>
          <p:cNvPr id="12" name="TextBox 11">
            <a:extLst>
              <a:ext uri="{FF2B5EF4-FFF2-40B4-BE49-F238E27FC236}">
                <a16:creationId xmlns="" xmlns:a16="http://schemas.microsoft.com/office/drawing/2014/main" id="{FAB6DA8E-861F-4FA2-B8DB-03A331906277}"/>
              </a:ext>
            </a:extLst>
          </p:cNvPr>
          <p:cNvSpPr txBox="1"/>
          <p:nvPr/>
        </p:nvSpPr>
        <p:spPr>
          <a:xfrm>
            <a:off x="2848868" y="4802101"/>
            <a:ext cx="7746747" cy="954107"/>
          </a:xfrm>
          <a:prstGeom prst="rect">
            <a:avLst/>
          </a:prstGeom>
          <a:noFill/>
        </p:spPr>
        <p:txBody>
          <a:bodyPr wrap="square">
            <a:spAutoFit/>
          </a:bodyPr>
          <a:lstStyle/>
          <a:p>
            <a:r>
              <a:rPr lang="vi-VN"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Làm</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bài</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tập</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tả</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phân</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smtClean="0">
                <a:latin typeface="Times New Roman" panose="02020603050405020304" pitchFamily="18" charset="0"/>
                <a:ea typeface="SimSun" panose="02010600030101010101" pitchFamily="2" charset="-122"/>
                <a:cs typeface="Times New Roman" panose="02020603050405020304" pitchFamily="18" charset="0"/>
              </a:rPr>
              <a:t>g/</a:t>
            </a:r>
            <a:r>
              <a:rPr lang="en-US" sz="2800" dirty="0" err="1" smtClean="0">
                <a:latin typeface="Times New Roman" panose="02020603050405020304" pitchFamily="18" charset="0"/>
                <a:ea typeface="SimSun" panose="02010600030101010101" pitchFamily="2" charset="-122"/>
                <a:cs typeface="Times New Roman" panose="02020603050405020304" pitchFamily="18" charset="0"/>
              </a:rPr>
              <a:t>gh</a:t>
            </a:r>
            <a:r>
              <a:rPr lang="en-US" sz="2800" dirty="0" smtClean="0">
                <a:latin typeface="Times New Roman" panose="02020603050405020304" pitchFamily="18" charset="0"/>
                <a:ea typeface="SimSun" panose="02010600030101010101" pitchFamily="2" charset="-122"/>
                <a:cs typeface="Times New Roman" panose="02020603050405020304" pitchFamily="18" charset="0"/>
              </a:rPr>
              <a:t>, s/x </a:t>
            </a:r>
            <a:r>
              <a:rPr lang="en-US" sz="2800" dirty="0" err="1">
                <a:latin typeface="Times New Roman" panose="02020603050405020304" pitchFamily="18" charset="0"/>
                <a:ea typeface="SimSun" panose="02010600030101010101" pitchFamily="2" charset="-122"/>
                <a:cs typeface="Times New Roman" panose="02020603050405020304" pitchFamily="18" charset="0"/>
              </a:rPr>
              <a:t>hoặc</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smtClean="0">
                <a:latin typeface="Times New Roman" panose="02020603050405020304" pitchFamily="18" charset="0"/>
                <a:ea typeface="SimSun" panose="02010600030101010101" pitchFamily="2" charset="-122"/>
                <a:cs typeface="Times New Roman" panose="02020603050405020304" pitchFamily="18" charset="0"/>
              </a:rPr>
              <a:t>uc</a:t>
            </a:r>
            <a:r>
              <a:rPr lang="en-US" sz="2800" dirty="0" smtClean="0">
                <a:latin typeface="Times New Roman" panose="02020603050405020304" pitchFamily="18" charset="0"/>
                <a:ea typeface="SimSun" panose="02010600030101010101" pitchFamily="2" charset="-122"/>
                <a:cs typeface="Times New Roman" panose="02020603050405020304" pitchFamily="18" charset="0"/>
              </a:rPr>
              <a:t>/</a:t>
            </a:r>
            <a:r>
              <a:rPr lang="en-US" sz="2800" dirty="0" err="1" smtClean="0">
                <a:latin typeface="Times New Roman" panose="02020603050405020304" pitchFamily="18" charset="0"/>
                <a:ea typeface="SimSun" panose="02010600030101010101" pitchFamily="2" charset="-122"/>
                <a:cs typeface="Times New Roman" panose="02020603050405020304" pitchFamily="18" charset="0"/>
              </a:rPr>
              <a:t>ut</a:t>
            </a:r>
            <a:r>
              <a:rPr lang="vi-VN" sz="28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78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par>
                                <p:cTn id="19" presetID="56" presetClass="entr" presetSubtype="0" fill="hold" nodeType="withEffect">
                                  <p:stCondLst>
                                    <p:cond delay="0"/>
                                  </p:stCondLst>
                                  <p:iterate type="lt">
                                    <p:tmPct val="3000"/>
                                  </p:iterate>
                                  <p:childTnLst>
                                    <p:set>
                                      <p:cBhvr>
                                        <p:cTn id="20" dur="1" fill="hold">
                                          <p:stCondLst>
                                            <p:cond delay="0"/>
                                          </p:stCondLst>
                                        </p:cTn>
                                        <p:tgtEl>
                                          <p:spTgt spid="8">
                                            <p:txEl>
                                              <p:pRg st="0" end="0"/>
                                            </p:txEl>
                                          </p:spTgt>
                                        </p:tgtEl>
                                        <p:attrNameLst>
                                          <p:attrName>style.visibility</p:attrName>
                                        </p:attrNameLst>
                                      </p:cBhvr>
                                      <p:to>
                                        <p:strVal val="visible"/>
                                      </p:to>
                                    </p:set>
                                    <p:anim by="(-#ppt_w*2)" calcmode="lin" valueType="num">
                                      <p:cBhvr rctx="PPT">
                                        <p:cTn id="21" dur="500" autoRev="1" fill="hold">
                                          <p:stCondLst>
                                            <p:cond delay="0"/>
                                          </p:stCondLst>
                                        </p:cTn>
                                        <p:tgtEl>
                                          <p:spTgt spid="8">
                                            <p:txEl>
                                              <p:pRg st="0" end="0"/>
                                            </p:txEl>
                                          </p:spTgt>
                                        </p:tgtEl>
                                        <p:attrNameLst>
                                          <p:attrName>ppt_w</p:attrName>
                                        </p:attrNameLst>
                                      </p:cBhvr>
                                    </p:anim>
                                    <p:anim by="(#ppt_w*0.50)" calcmode="lin" valueType="num">
                                      <p:cBhvr>
                                        <p:cTn id="22" dur="500" decel="50000" autoRev="1" fill="hold">
                                          <p:stCondLst>
                                            <p:cond delay="0"/>
                                          </p:stCondLst>
                                        </p:cTn>
                                        <p:tgtEl>
                                          <p:spTgt spid="8">
                                            <p:txEl>
                                              <p:pRg st="0" end="0"/>
                                            </p:txEl>
                                          </p:spTgt>
                                        </p:tgtEl>
                                        <p:attrNameLst>
                                          <p:attrName>ppt_x</p:attrName>
                                        </p:attrNameLst>
                                      </p:cBhvr>
                                    </p:anim>
                                    <p:anim from="(-#ppt_h/2)" to="(#ppt_y)" calcmode="lin" valueType="num">
                                      <p:cBhvr>
                                        <p:cTn id="23" dur="1000" fill="hold">
                                          <p:stCondLst>
                                            <p:cond delay="0"/>
                                          </p:stCondLst>
                                        </p:cTn>
                                        <p:tgtEl>
                                          <p:spTgt spid="8">
                                            <p:txEl>
                                              <p:pRg st="0" end="0"/>
                                            </p:txEl>
                                          </p:spTgt>
                                        </p:tgtEl>
                                        <p:attrNameLst>
                                          <p:attrName>ppt_y</p:attrName>
                                        </p:attrNameLst>
                                      </p:cBhvr>
                                    </p:anim>
                                    <p:animRot by="21600000">
                                      <p:cBhvr>
                                        <p:cTn id="24" dur="1000" fill="hold">
                                          <p:stCondLst>
                                            <p:cond delay="0"/>
                                          </p:stCondLst>
                                        </p:cTn>
                                        <p:tgtEl>
                                          <p:spTgt spid="8">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style.rotation</p:attrName>
                                        </p:attrNameLst>
                                      </p:cBhvr>
                                      <p:tavLst>
                                        <p:tav tm="0">
                                          <p:val>
                                            <p:fltVal val="720"/>
                                          </p:val>
                                        </p:tav>
                                        <p:tav tm="100000">
                                          <p:val>
                                            <p:fltVal val="0"/>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3448095" y="727931"/>
            <a:ext cx="6026836"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NGHE- VIẾT</a:t>
            </a:r>
            <a:endParaRPr kumimoji="0" lang="en-US" sz="5333"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 xmlns:a16="http://schemas.microsoft.com/office/drawing/2014/main" id="{F1BA6EFB-CB7A-094B-AC9D-B222BDD328B2}"/>
              </a:ext>
            </a:extLst>
          </p:cNvPr>
          <p:cNvSpPr txBox="1"/>
          <p:nvPr/>
        </p:nvSpPr>
        <p:spPr>
          <a:xfrm>
            <a:off x="4582438" y="2099100"/>
            <a:ext cx="3297698"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sym typeface="Arial"/>
              </a:rPr>
              <a:t>TẾT ĐẾN RỒI</a:t>
            </a:r>
          </a:p>
        </p:txBody>
      </p:sp>
      <p:sp>
        <p:nvSpPr>
          <p:cNvPr id="5" name="TextBox 4">
            <a:extLst>
              <a:ext uri="{FF2B5EF4-FFF2-40B4-BE49-F238E27FC236}">
                <a16:creationId xmlns="" xmlns:a16="http://schemas.microsoft.com/office/drawing/2014/main" id="{9FA24853-01FC-A946-88A2-4E5CEA158308}"/>
              </a:ext>
            </a:extLst>
          </p:cNvPr>
          <p:cNvSpPr txBox="1"/>
          <p:nvPr/>
        </p:nvSpPr>
        <p:spPr>
          <a:xfrm>
            <a:off x="3147325" y="3224049"/>
            <a:ext cx="8437308" cy="7080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rPr>
              <a:t>Nghe - viết.</a:t>
            </a:r>
            <a:endParaRPr kumimoji="0" lang="vi-VN" sz="2667" b="0"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323" y="3430137"/>
            <a:ext cx="406360" cy="384000"/>
          </a:xfrm>
          <a:prstGeom prst="rect">
            <a:avLst/>
          </a:prstGeom>
        </p:spPr>
      </p:pic>
      <p:pic>
        <p:nvPicPr>
          <p:cNvPr id="7" name="Picture 6">
            <a:extLst>
              <a:ext uri="{FF2B5EF4-FFF2-40B4-BE49-F238E27FC236}">
                <a16:creationId xmlns=""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23683" y="4324608"/>
            <a:ext cx="384000" cy="384000"/>
          </a:xfrm>
          <a:prstGeom prst="rect">
            <a:avLst/>
          </a:prstGeom>
        </p:spPr>
      </p:pic>
      <p:sp>
        <p:nvSpPr>
          <p:cNvPr id="8" name="TextBox 7">
            <a:extLst>
              <a:ext uri="{FF2B5EF4-FFF2-40B4-BE49-F238E27FC236}">
                <a16:creationId xmlns="" xmlns:a16="http://schemas.microsoft.com/office/drawing/2014/main" id="{6743BCB4-7CDF-1743-B06E-85D66E7CF6B8}"/>
              </a:ext>
            </a:extLst>
          </p:cNvPr>
          <p:cNvSpPr txBox="1"/>
          <p:nvPr/>
        </p:nvSpPr>
        <p:spPr>
          <a:xfrm>
            <a:off x="3147325" y="4112332"/>
            <a:ext cx="8437308" cy="7080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rPr>
              <a:t>Bài tập chính tả: g/ gh.</a:t>
            </a:r>
            <a:endParaRPr kumimoji="0" lang="vi-VN" sz="2667" b="0"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704A1E3D-E4D2-8C42-B66F-F1851A550471}"/>
              </a:ext>
            </a:extLst>
          </p:cNvPr>
          <p:cNvSpPr txBox="1"/>
          <p:nvPr/>
        </p:nvSpPr>
        <p:spPr>
          <a:xfrm>
            <a:off x="3147325" y="5000615"/>
            <a:ext cx="8437308" cy="7080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rPr>
              <a:t>Bài tập lựa chọn.</a:t>
            </a:r>
            <a:endParaRPr kumimoji="0" lang="vi-VN" sz="2667" b="0" i="0" u="none" strike="noStrike" kern="0" cap="none" spc="0" normalizeH="0" baseline="0" noProof="0" dirty="0">
              <a:ln>
                <a:noFill/>
              </a:ln>
              <a:solidFill>
                <a:srgbClr val="FFAB40">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5952" y="5206719"/>
            <a:ext cx="384000" cy="384000"/>
          </a:xfrm>
          <a:prstGeom prst="rect">
            <a:avLst/>
          </a:prstGeom>
        </p:spPr>
      </p:pic>
      <p:pic>
        <p:nvPicPr>
          <p:cNvPr id="13" name="Picture 12">
            <a:extLst>
              <a:ext uri="{FF2B5EF4-FFF2-40B4-BE49-F238E27FC236}">
                <a16:creationId xmlns="" xmlns:a16="http://schemas.microsoft.com/office/drawing/2014/main" id="{FD379354-498C-844A-86F1-DD9EE483B1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84410" y="166218"/>
            <a:ext cx="1865304" cy="1607885"/>
          </a:xfrm>
          <a:prstGeom prst="ellipse">
            <a:avLst/>
          </a:prstGeom>
        </p:spPr>
      </p:pic>
    </p:spTree>
    <p:extLst>
      <p:ext uri="{BB962C8B-B14F-4D97-AF65-F5344CB8AC3E}">
        <p14:creationId xmlns:p14="http://schemas.microsoft.com/office/powerpoint/2010/main" val="22202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2391697" y="567293"/>
            <a:ext cx="7154436" cy="92333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pic>
        <p:nvPicPr>
          <p:cNvPr id="4" name="Picture 3"/>
          <p:cNvPicPr>
            <a:picLocks noChangeAspect="1"/>
          </p:cNvPicPr>
          <p:nvPr/>
        </p:nvPicPr>
        <p:blipFill>
          <a:blip r:embed="rId2"/>
          <a:stretch>
            <a:fillRect/>
          </a:stretch>
        </p:blipFill>
        <p:spPr>
          <a:xfrm>
            <a:off x="0" y="0"/>
            <a:ext cx="12192000" cy="6813869"/>
          </a:xfrm>
          <a:prstGeom prst="rect">
            <a:avLst/>
          </a:prstGeom>
        </p:spPr>
      </p:pic>
    </p:spTree>
    <p:extLst>
      <p:ext uri="{BB962C8B-B14F-4D97-AF65-F5344CB8AC3E}">
        <p14:creationId xmlns:p14="http://schemas.microsoft.com/office/powerpoint/2010/main" val="212063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EA7E676-EDBD-463D-B0E3-4F37DE44B9CF}"/>
              </a:ext>
            </a:extLst>
          </p:cNvPr>
          <p:cNvSpPr txBox="1"/>
          <p:nvPr/>
        </p:nvSpPr>
        <p:spPr>
          <a:xfrm>
            <a:off x="2501905" y="858913"/>
            <a:ext cx="7154436" cy="110799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E29F1167-CFCC-446C-8C70-4C127286DA82}"/>
              </a:ext>
            </a:extLst>
          </p:cNvPr>
          <p:cNvSpPr/>
          <p:nvPr/>
        </p:nvSpPr>
        <p:spPr>
          <a:xfrm>
            <a:off x="2577320" y="175207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bánh chưng</a:t>
            </a:r>
          </a:p>
        </p:txBody>
      </p:sp>
      <p:sp>
        <p:nvSpPr>
          <p:cNvPr id="9" name="Oval 8">
            <a:extLst>
              <a:ext uri="{FF2B5EF4-FFF2-40B4-BE49-F238E27FC236}">
                <a16:creationId xmlns=""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0" name="Rectangle 9">
            <a:extLst>
              <a:ext uri="{FF2B5EF4-FFF2-40B4-BE49-F238E27FC236}">
                <a16:creationId xmlns="" xmlns:a16="http://schemas.microsoft.com/office/drawing/2014/main" id="{D53EA8CF-25DF-4DCF-82AC-68348353762E}"/>
              </a:ext>
            </a:extLst>
          </p:cNvPr>
          <p:cNvSpPr/>
          <p:nvPr/>
        </p:nvSpPr>
        <p:spPr>
          <a:xfrm>
            <a:off x="2577320" y="2536664"/>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mạnh khoẻ</a:t>
            </a:r>
          </a:p>
        </p:txBody>
      </p:sp>
      <p:sp>
        <p:nvSpPr>
          <p:cNvPr id="11" name="Oval 10">
            <a:extLst>
              <a:ext uri="{FF2B5EF4-FFF2-40B4-BE49-F238E27FC236}">
                <a16:creationId xmlns=""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Rectangle 11">
            <a:extLst>
              <a:ext uri="{FF2B5EF4-FFF2-40B4-BE49-F238E27FC236}">
                <a16:creationId xmlns="" xmlns:a16="http://schemas.microsoft.com/office/drawing/2014/main" id="{72A67D13-0C72-40E9-A948-233FE39F1E69}"/>
              </a:ext>
            </a:extLst>
          </p:cNvPr>
          <p:cNvSpPr/>
          <p:nvPr/>
        </p:nvSpPr>
        <p:spPr>
          <a:xfrm>
            <a:off x="2577320" y="4154520"/>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quây quần</a:t>
            </a:r>
          </a:p>
        </p:txBody>
      </p:sp>
      <p:sp>
        <p:nvSpPr>
          <p:cNvPr id="13" name="Oval 12">
            <a:extLst>
              <a:ext uri="{FF2B5EF4-FFF2-40B4-BE49-F238E27FC236}">
                <a16:creationId xmlns=""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Rectangle 16">
            <a:extLst>
              <a:ext uri="{FF2B5EF4-FFF2-40B4-BE49-F238E27FC236}">
                <a16:creationId xmlns="" xmlns:a16="http://schemas.microsoft.com/office/drawing/2014/main" id="{91BB0E29-AB7E-4F64-B8C3-4A94DA7F3D7C}"/>
              </a:ext>
            </a:extLst>
          </p:cNvPr>
          <p:cNvSpPr/>
          <p:nvPr/>
        </p:nvSpPr>
        <p:spPr>
          <a:xfrm>
            <a:off x="2577320" y="334559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giỏi giang</a:t>
            </a:r>
          </a:p>
        </p:txBody>
      </p:sp>
      <p:sp>
        <p:nvSpPr>
          <p:cNvPr id="18" name="Oval 17">
            <a:extLst>
              <a:ext uri="{FF2B5EF4-FFF2-40B4-BE49-F238E27FC236}">
                <a16:creationId xmlns=""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45235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mj-lt"/>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mj-lt"/>
              <a:ea typeface="+mn-ea"/>
              <a:cs typeface="Arial"/>
              <a:sym typeface="Arial"/>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2518775" y="730882"/>
            <a:ext cx="7154436" cy="107734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mj-lt"/>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mj-lt"/>
              <a:ea typeface="+mn-ea"/>
              <a:cs typeface="Arial"/>
              <a:sym typeface="Arial"/>
            </a:endParaRPr>
          </a:p>
        </p:txBody>
      </p:sp>
    </p:spTree>
    <p:extLst>
      <p:ext uri="{BB962C8B-B14F-4D97-AF65-F5344CB8AC3E}">
        <p14:creationId xmlns:p14="http://schemas.microsoft.com/office/powerpoint/2010/main" val="935330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047" y="538524"/>
            <a:ext cx="9161905" cy="5780952"/>
          </a:xfrm>
          <a:prstGeom prst="rect">
            <a:avLst/>
          </a:prstGeom>
        </p:spPr>
      </p:pic>
      <p:pic>
        <p:nvPicPr>
          <p:cNvPr id="2" name="Picture 1"/>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11153311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Words>
  <Application>Microsoft Office PowerPoint</Application>
  <PresentationFormat>Widescreen</PresentationFormat>
  <Paragraphs>53</Paragraphs>
  <Slides>13</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SimSun</vt:lpstr>
      <vt:lpstr>SimSun</vt:lpstr>
      <vt:lpstr>Arial</vt:lpstr>
      <vt:lpstr>Arial-Rounded</vt:lpstr>
      <vt:lpstr>Calibri</vt:lpstr>
      <vt:lpstr>Calibri Light</vt:lpstr>
      <vt:lpstr>HP001 4 hàng</vt:lpstr>
      <vt:lpstr>Times New Roman</vt:lpstr>
      <vt:lpstr>UTM Avo</vt:lpstr>
      <vt:lpstr>小单纯体</vt:lpstr>
      <vt:lpstr>思源黑体 CN Bold</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My PC</cp:lastModifiedBy>
  <cp:revision>1</cp:revision>
  <dcterms:created xsi:type="dcterms:W3CDTF">2022-02-11T04:45:34Z</dcterms:created>
  <dcterms:modified xsi:type="dcterms:W3CDTF">2022-02-11T04:46:06Z</dcterms:modified>
</cp:coreProperties>
</file>