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  <p:sldMasterId id="2147483685" r:id="rId4"/>
  </p:sldMasterIdLst>
  <p:notesMasterIdLst>
    <p:notesMasterId r:id="rId23"/>
  </p:notesMasterIdLst>
  <p:sldIdLst>
    <p:sldId id="278" r:id="rId5"/>
    <p:sldId id="256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68" r:id="rId14"/>
    <p:sldId id="270" r:id="rId15"/>
    <p:sldId id="257" r:id="rId16"/>
    <p:sldId id="279" r:id="rId17"/>
    <p:sldId id="259" r:id="rId18"/>
    <p:sldId id="260" r:id="rId19"/>
    <p:sldId id="269" r:id="rId20"/>
    <p:sldId id="266" r:id="rId21"/>
    <p:sldId id="26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ED4D"/>
    <a:srgbClr val="9DF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26" autoAdjust="0"/>
    <p:restoredTop sz="94660"/>
  </p:normalViewPr>
  <p:slideViewPr>
    <p:cSldViewPr snapToGrid="0">
      <p:cViewPr varScale="1">
        <p:scale>
          <a:sx n="80" d="100"/>
          <a:sy n="80" d="100"/>
        </p:scale>
        <p:origin x="15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EEB57E-A555-47AD-A1F2-550D1BC014C5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4F556B-8FEB-48C1-B5F8-F58043FC4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5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 smtClean="0"/>
              <a:t>Bài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giải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thiết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kế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bởi</a:t>
            </a:r>
            <a:r>
              <a:rPr lang="en-US" b="1" baseline="0" dirty="0" smtClean="0"/>
              <a:t>: HUY DUẨN – fb: </a:t>
            </a:r>
            <a:r>
              <a:rPr lang="en-US" b="1" baseline="0" dirty="0" err="1" smtClean="0"/>
              <a:t>Huy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Duẩn</a:t>
            </a:r>
            <a:r>
              <a:rPr lang="en-US" b="1" baseline="0" dirty="0" smtClean="0"/>
              <a:t> – </a:t>
            </a:r>
            <a:r>
              <a:rPr lang="en-US" b="1" baseline="0" dirty="0" err="1" smtClean="0"/>
              <a:t>gmail</a:t>
            </a:r>
            <a:r>
              <a:rPr lang="en-US" b="1" baseline="0" dirty="0" smtClean="0"/>
              <a:t>: huyduan2410@gmail.com</a:t>
            </a:r>
            <a:endParaRPr lang="en-US" b="1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AD792-3645-4211-9B38-2EDC5C47A377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265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3624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Thầy</a:t>
            </a:r>
            <a:r>
              <a:rPr lang="en-US" dirty="0" smtClean="0"/>
              <a:t> </a:t>
            </a:r>
            <a:r>
              <a:rPr lang="en-US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ô </a:t>
            </a:r>
            <a:r>
              <a:rPr lang="en-US" baseline="0" dirty="0" err="1" smtClean="0"/>
              <a:t>bên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cột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377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CBB29B-02E5-44C1-896D-9796997AD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F5A44D4-2CE9-4BC5-94FA-2016D0023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E3A4D96-D4C2-456B-BC80-B0F8E55A4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1D015B6-C71E-41B8-8D7C-FD02590AC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5CB518A-B6CA-40FA-A4F2-2A483DC86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958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2F575B-4FF4-4131-9D56-0FFDDDC54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7A916E8-44AD-4E27-9287-386CE0188D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395E8B-17AA-4846-ACEB-46124BC7C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E4CC7DE-13EB-44E9-AE07-E9E889C14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86132A-3289-4CCD-BAA8-1D1C42964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22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F2AC6A8-D829-482F-89B8-E6EE20C2D6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7F97D30-CB5A-4EFF-B455-DE08A0E571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3EC9DF-C15E-4A1F-BFC0-B30F8D740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534D057-3E0C-4CF9-860B-97A341166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3076073-9D71-4938-AF6F-4D22C19C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9897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 colo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145433" y="194699"/>
            <a:ext cx="2409600" cy="1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l"/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 algn="l"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53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A3E4AD68-C04E-4C30-9AEF-EBC652EC5E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="" xmlns:a16="http://schemas.microsoft.com/office/drawing/2014/main" id="{762EAA10-EE19-4B5B-B0F5-2EA96089AD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1C6D016E-B230-4414-BC1E-93CEF1E33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BA2F-E6B2-4352-B18F-BC62816419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21389369-33F7-45BB-A004-47AFB9E0A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28F0EC4F-E403-473B-A623-C9B25F61B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9BC99-F8A5-4104-A387-1B9D844201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4723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7E76522A-0CEA-4F62-A9BC-BC7202B1A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9E1B09F7-D3BE-465B-AE27-2605EF188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16E9F4DC-DF6F-47A6-966A-95CD44598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BA2F-E6B2-4352-B18F-BC62816419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406874F5-BCFC-428F-8A8C-DC8BA534F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1A804177-2FFF-436A-888A-4D546CB0C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9BC99-F8A5-4104-A387-1B9D844201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9537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6BEEF1D5-9F3C-4DDF-965E-67C818FE1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785E8F8E-2007-4C75-B8CB-C953F6102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AA30F111-C46D-4D1D-B82E-BAFF7FDAF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BA2F-E6B2-4352-B18F-BC62816419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4B59DFD7-56DF-4CFB-B5EB-8BABAE576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53446295-C256-4C80-B177-770A8B0D6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9BC99-F8A5-4104-A387-1B9D844201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1590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31B5359B-5BE1-4D50-A95C-54B76247B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689677E2-27AE-4E95-B068-94BDBEA9BA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9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F4C3B98E-CB48-4E0B-889F-8C32F801C1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9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5DEAA276-0404-4188-A6EF-6F2CB70BC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BA2F-E6B2-4352-B18F-BC62816419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BB74AE47-C66E-49BD-922A-D6E9DD16A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E409E6E5-036C-4BBA-BAD1-2181D3238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9BC99-F8A5-4104-A387-1B9D844201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3152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CF032827-0809-4F11-8930-E2964813D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5AF85F1F-B8F1-4396-AE60-8D3B1E0309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FDD35350-DE56-4C30-B244-9863825103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="" xmlns:a16="http://schemas.microsoft.com/office/drawing/2014/main" id="{FDDB2624-DC3F-4FCB-9DDF-40511E4C08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="" xmlns:a16="http://schemas.microsoft.com/office/drawing/2014/main" id="{7FAC6092-7BD3-4CF4-8B30-1282ACDF1C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="" xmlns:a16="http://schemas.microsoft.com/office/drawing/2014/main" id="{B759F8DE-6E51-4D55-95A9-D92129585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BA2F-E6B2-4352-B18F-BC62816419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="" xmlns:a16="http://schemas.microsoft.com/office/drawing/2014/main" id="{8F2F7E4E-E9CB-48C9-A0A9-99D820E32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="" xmlns:a16="http://schemas.microsoft.com/office/drawing/2014/main" id="{4EE429A9-0A60-4A29-A641-5776265B6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9BC99-F8A5-4104-A387-1B9D844201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8574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573B2B03-9DC1-4905-B166-FD47BBA2D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="" xmlns:a16="http://schemas.microsoft.com/office/drawing/2014/main" id="{A1C4F033-1B6E-4666-8EEA-F1BE8A559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BA2F-E6B2-4352-B18F-BC62816419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="" xmlns:a16="http://schemas.microsoft.com/office/drawing/2014/main" id="{C343E278-1555-4E9A-9CD3-B82A8BF7E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="" xmlns:a16="http://schemas.microsoft.com/office/drawing/2014/main" id="{71875AF9-9D07-45C3-BECA-9A8CE97AE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9BC99-F8A5-4104-A387-1B9D844201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5096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="" xmlns:a16="http://schemas.microsoft.com/office/drawing/2014/main" id="{FC30AC4A-1092-4165-A117-24A86F51E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BA2F-E6B2-4352-B18F-BC62816419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="" xmlns:a16="http://schemas.microsoft.com/office/drawing/2014/main" id="{403CCA2F-6136-4B3B-87D2-2DE91B3B4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="" xmlns:a16="http://schemas.microsoft.com/office/drawing/2014/main" id="{5AB34916-A37B-4F9C-8415-B1E99CECC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9BC99-F8A5-4104-A387-1B9D844201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432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1A1A26-E57F-4D27-8EE9-E139D4F3D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33BD74F-A6A9-446D-8895-7905F73D07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3096B6-E30C-4D23-B9FF-C03DC6EE6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9C1069-0F11-478A-A742-9D3A8FCE3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0379582-9C1C-4C97-B578-2AF1D9E97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6518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1061BEF7-5A07-4406-9BAC-32EDA3BD5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3AB8829A-99FB-4294-B5E9-28BD44A2B6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1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B29C7892-570B-4855-8D3E-EBBDEC8489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6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1" indent="0">
              <a:buNone/>
              <a:defRPr sz="1051"/>
            </a:lvl2pPr>
            <a:lvl3pPr marL="685783" indent="0">
              <a:buNone/>
              <a:defRPr sz="900"/>
            </a:lvl3pPr>
            <a:lvl4pPr marL="1028674" indent="0">
              <a:buNone/>
              <a:defRPr sz="751"/>
            </a:lvl4pPr>
            <a:lvl5pPr marL="1371566" indent="0">
              <a:buNone/>
              <a:defRPr sz="751"/>
            </a:lvl5pPr>
            <a:lvl6pPr marL="1714457" indent="0">
              <a:buNone/>
              <a:defRPr sz="751"/>
            </a:lvl6pPr>
            <a:lvl7pPr marL="2057349" indent="0">
              <a:buNone/>
              <a:defRPr sz="751"/>
            </a:lvl7pPr>
            <a:lvl8pPr marL="2400240" indent="0">
              <a:buNone/>
              <a:defRPr sz="751"/>
            </a:lvl8pPr>
            <a:lvl9pPr marL="2743131" indent="0">
              <a:buNone/>
              <a:defRPr sz="75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2E74FE8E-328A-4C8E-82C8-89DD515A1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BA2F-E6B2-4352-B18F-BC62816419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8D7D624D-59A9-42EB-900A-F4FDD6286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0474E4D9-731D-4E5A-A26D-69A9C26FF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9BC99-F8A5-4104-A387-1B9D844201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6535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1A892C8F-B5E3-445D-80C6-35A396C08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="" xmlns:a16="http://schemas.microsoft.com/office/drawing/2014/main" id="{874BA73E-2C5B-4633-89F6-1A5E82B719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1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91" indent="0">
              <a:buNone/>
              <a:defRPr sz="2100"/>
            </a:lvl2pPr>
            <a:lvl3pPr marL="685783" indent="0">
              <a:buNone/>
              <a:defRPr sz="18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9" indent="0">
              <a:buNone/>
              <a:defRPr sz="1500"/>
            </a:lvl7pPr>
            <a:lvl8pPr marL="2400240" indent="0">
              <a:buNone/>
              <a:defRPr sz="1500"/>
            </a:lvl8pPr>
            <a:lvl9pPr marL="2743131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D8A18D08-B5E1-46AB-A2BE-D43371E4AA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6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1" indent="0">
              <a:buNone/>
              <a:defRPr sz="1051"/>
            </a:lvl2pPr>
            <a:lvl3pPr marL="685783" indent="0">
              <a:buNone/>
              <a:defRPr sz="900"/>
            </a:lvl3pPr>
            <a:lvl4pPr marL="1028674" indent="0">
              <a:buNone/>
              <a:defRPr sz="751"/>
            </a:lvl4pPr>
            <a:lvl5pPr marL="1371566" indent="0">
              <a:buNone/>
              <a:defRPr sz="751"/>
            </a:lvl5pPr>
            <a:lvl6pPr marL="1714457" indent="0">
              <a:buNone/>
              <a:defRPr sz="751"/>
            </a:lvl6pPr>
            <a:lvl7pPr marL="2057349" indent="0">
              <a:buNone/>
              <a:defRPr sz="751"/>
            </a:lvl7pPr>
            <a:lvl8pPr marL="2400240" indent="0">
              <a:buNone/>
              <a:defRPr sz="751"/>
            </a:lvl8pPr>
            <a:lvl9pPr marL="2743131" indent="0">
              <a:buNone/>
              <a:defRPr sz="75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22F3CD5A-0B5B-4F1D-9D55-FDC289BD1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BA2F-E6B2-4352-B18F-BC62816419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699B3651-27CC-46C8-B0C7-68E706955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B21EA471-642E-41C2-BB26-7636A626E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9BC99-F8A5-4104-A387-1B9D844201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5044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F11B3C3D-A3F3-49B3-9FA5-99F4DB6E6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A8E89E84-9AEB-4A34-881C-9D1741511C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17BC4504-09CA-4624-8DBD-B565C3818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BA2F-E6B2-4352-B18F-BC62816419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57CBBAE1-F89F-436C-B91B-9D2339C67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3A4EA226-D448-42FE-A27E-D1F246FA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9BC99-F8A5-4104-A387-1B9D844201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7689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="" xmlns:a16="http://schemas.microsoft.com/office/drawing/2014/main" id="{7BEFBE8C-B3DD-47A4-919A-49A7F14197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365126"/>
            <a:ext cx="2628900" cy="5811839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93E493F2-AC18-4F11-A5B5-AD8B6ADD2F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199" y="365126"/>
            <a:ext cx="7734300" cy="5811839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83EA50CD-1590-4FE2-A9AA-42BB63065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BA2F-E6B2-4352-B18F-BC62816419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BAE6A03B-85E7-40EF-8818-0CD5FD0CD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EA505106-4B18-4CC2-90A2-F75E1A7FA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9BC99-F8A5-4104-A387-1B9D844201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9928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38E99-A13B-4123-9171-962B953453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27E0C-C903-4A97-AD53-BFB11F5C0C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1154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38E99-A13B-4123-9171-962B953453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27E0C-C903-4A97-AD53-BFB11F5C0C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049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38E99-A13B-4123-9171-962B953453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27E0C-C903-4A97-AD53-BFB11F5C0C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0105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38E99-A13B-4123-9171-962B953453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27E0C-C903-4A97-AD53-BFB11F5C0C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965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38E99-A13B-4123-9171-962B953453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27E0C-C903-4A97-AD53-BFB11F5C0C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4414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38E99-A13B-4123-9171-962B953453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27E0C-C903-4A97-AD53-BFB11F5C0C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242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D43DF2-8775-45A3-B568-67E187983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F68F2D3-9763-4211-9CA2-CFAFCC098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CDB7D0F-62A8-4110-ADB2-09903FEEE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F5A414-55D3-4BF9-92F9-9855A2DB7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DB0456A-00D1-4278-AB89-D67B5D8DF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9510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38E99-A13B-4123-9171-962B953453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27E0C-C903-4A97-AD53-BFB11F5C0C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3224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4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38E99-A13B-4123-9171-962B953453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27E0C-C903-4A97-AD53-BFB11F5C0C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1571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38E99-A13B-4123-9171-962B953453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27E0C-C903-4A97-AD53-BFB11F5C0C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4595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38E99-A13B-4123-9171-962B953453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27E0C-C903-4A97-AD53-BFB11F5C0C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6411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38E99-A13B-4123-9171-962B953453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27E0C-C903-4A97-AD53-BFB11F5C0C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6865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38E99-A13B-4123-9171-962B953453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27E0C-C903-4A97-AD53-BFB11F5C0C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146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38E99-A13B-4123-9171-962B953453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27E0C-C903-4A97-AD53-BFB11F5C0C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5952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38E99-A13B-4123-9171-962B953453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27E0C-C903-4A97-AD53-BFB11F5C0C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3300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38E99-A13B-4123-9171-962B953453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27E0C-C903-4A97-AD53-BFB11F5C0C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9052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38E99-A13B-4123-9171-962B953453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27E0C-C903-4A97-AD53-BFB11F5C0C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123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7005D3-94F8-4C3A-9FCB-FBEC58215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5B0455-0598-4209-B1D0-5CD834DDF3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3D91314-29B1-41E1-A1DB-D56E36E88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BFBEB4A-D8F3-4BAB-804A-5FAFCE4C9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C135DFC-AA01-45DF-B9AB-CD92F8F8C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B726A60-65BA-40AF-B832-8B208E592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689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38E99-A13B-4123-9171-962B953453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27E0C-C903-4A97-AD53-BFB11F5C0C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9784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38E99-A13B-4123-9171-962B953453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27E0C-C903-4A97-AD53-BFB11F5C0C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6340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4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38E99-A13B-4123-9171-962B953453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27E0C-C903-4A97-AD53-BFB11F5C0C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0733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38E99-A13B-4123-9171-962B953453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27E0C-C903-4A97-AD53-BFB11F5C0C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6851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38E99-A13B-4123-9171-962B953453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27E0C-C903-4A97-AD53-BFB11F5C0C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9418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38E99-A13B-4123-9171-962B953453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27E0C-C903-4A97-AD53-BFB11F5C0C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202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377AFB-13BC-450B-BF0C-B8102FCBE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44BBA1F-7C9C-4FD3-9B56-F139D2DEE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B0DBA7F-18A5-4404-8197-4CA3FA92D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7D4C977-8293-4554-B681-7E525CFE6E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9E22DAE-149F-45E1-9C1F-A298BDB31C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66DA6CB-FCF9-4413-8DEF-9C16A5023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37857A5-9C0A-4F52-BE78-F2BAB8DF1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EC4967D-B4A4-4DFE-AC27-0E6D2A34E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549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54233E-9E66-48DD-B51D-48AFB66EA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6297A88-1381-42C2-975B-A201A18CF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E7259D3-C8CD-49EA-BC8E-B957D4EE8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F74B5D1-FA28-4943-A6B0-B4E7DAD61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672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75FE1F8-D97A-4DD7-85BE-084273637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F410529-5F98-4967-B835-3D58EE4BD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A432DA-B5C5-4FA8-A9BF-F3BEB2C40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23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CF00C3-A75E-41B6-823F-A9BC053BB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FC119BC-5C9D-481A-A835-3D41D1EF0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6FEF1BB-E4E0-4FA0-A70B-B975705773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06E1450-AADE-47DF-BECC-1779F070E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A6317DE-14EC-4087-9F2C-293759DBD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2A5C266-ED62-4CC6-9896-17540985F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808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27E028-2EAA-44ED-95DD-8EF30548E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9C2705C-4A4F-420D-BDEC-B38916676A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C978377-E8DF-4198-8E8D-8A29EFAB61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1B9164D-CFEF-45B7-8129-DD599AA3B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6C1EB80-189F-4A9D-9FD1-E493EA725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96A01E2-1D5A-43B8-8785-BF3D5D5B3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136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AC0A37B-0B6B-43A6-8F17-8566683C0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0DDC6D4-0D3A-4ACB-B001-512682EB2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7FCD898-4AD5-4BEF-899A-1DE45F94DA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06B03-135E-4169-9B02-3E1AF83E1D74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BF3FC8-4B16-4148-859D-694583CDB5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D0D778F-9CF3-47FC-9AC5-EDA5F2C071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194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="" xmlns:a16="http://schemas.microsoft.com/office/drawing/2014/main" id="{F8DF1DA6-26E5-4DBF-9940-E8B2CA465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E5F4CCAC-6E0D-4C90-BC3F-CE1BCAEFC0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9E235AF1-C9E8-4BA7-A6E1-2DAAC54037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49BA2F-E6B2-4352-B18F-BC6281641914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322D774A-51F5-4A45-A36A-D6F007066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04B02A71-0E50-413A-98AF-610EFF9AE9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69BC99-F8A5-4104-A387-1B9D844201DE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1444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9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1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4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838E99-A13B-4123-9171-962B953453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27E0C-C903-4A97-AD53-BFB11F5C0C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797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838E99-A13B-4123-9171-962B953453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27E0C-C903-4A97-AD53-BFB11F5C0C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358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microsoft.com/office/2007/relationships/hdphoto" Target="../media/hdphoto2.wdp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microsoft.com/office/2007/relationships/hdphoto" Target="../media/hdphoto1.wdp"/><Relationship Id="rId7" Type="http://schemas.openxmlformats.org/officeDocument/2006/relationships/image" Target="../media/image4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microsoft.com/office/2007/relationships/hdphoto" Target="../media/hdphoto4.wdp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hdphoto" Target="../media/hdphoto1.wdp"/><Relationship Id="rId7" Type="http://schemas.openxmlformats.org/officeDocument/2006/relationships/image" Target="../media/image5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microsoft.com/office/2007/relationships/hdphoto" Target="../media/hdphoto1.wdp"/><Relationship Id="rId7" Type="http://schemas.openxmlformats.org/officeDocument/2006/relationships/image" Target="../media/image5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7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9.png"/><Relationship Id="rId7" Type="http://schemas.openxmlformats.org/officeDocument/2006/relationships/image" Target="../media/image1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2.png"/><Relationship Id="rId11" Type="http://schemas.openxmlformats.org/officeDocument/2006/relationships/image" Target="../media/image17.gif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openxmlformats.org/officeDocument/2006/relationships/image" Target="../media/image16.png"/><Relationship Id="rId18" Type="http://schemas.openxmlformats.org/officeDocument/2006/relationships/image" Target="../media/image24.png"/><Relationship Id="rId3" Type="http://schemas.openxmlformats.org/officeDocument/2006/relationships/audio" Target="../media/audio2.wav"/><Relationship Id="rId21" Type="http://schemas.openxmlformats.org/officeDocument/2006/relationships/slide" Target="slide9.xml"/><Relationship Id="rId7" Type="http://schemas.openxmlformats.org/officeDocument/2006/relationships/image" Target="../media/image12.png"/><Relationship Id="rId12" Type="http://schemas.openxmlformats.org/officeDocument/2006/relationships/image" Target="../media/image21.gif"/><Relationship Id="rId17" Type="http://schemas.openxmlformats.org/officeDocument/2006/relationships/slide" Target="slide7.xml"/><Relationship Id="rId25" Type="http://schemas.openxmlformats.org/officeDocument/2006/relationships/slide" Target="slide10.xml"/><Relationship Id="rId2" Type="http://schemas.openxmlformats.org/officeDocument/2006/relationships/audio" Target="../media/audio1.wav"/><Relationship Id="rId16" Type="http://schemas.openxmlformats.org/officeDocument/2006/relationships/image" Target="../media/image23.gif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1.png"/><Relationship Id="rId11" Type="http://schemas.openxmlformats.org/officeDocument/2006/relationships/image" Target="../media/image20.gif"/><Relationship Id="rId24" Type="http://schemas.openxmlformats.org/officeDocument/2006/relationships/image" Target="../media/image27.png"/><Relationship Id="rId5" Type="http://schemas.openxmlformats.org/officeDocument/2006/relationships/image" Target="../media/image10.png"/><Relationship Id="rId15" Type="http://schemas.openxmlformats.org/officeDocument/2006/relationships/image" Target="../media/image22.gif"/><Relationship Id="rId23" Type="http://schemas.openxmlformats.org/officeDocument/2006/relationships/slide" Target="slide6.xml"/><Relationship Id="rId10" Type="http://schemas.openxmlformats.org/officeDocument/2006/relationships/image" Target="../media/image19.gif"/><Relationship Id="rId19" Type="http://schemas.openxmlformats.org/officeDocument/2006/relationships/slide" Target="slide8.xml"/><Relationship Id="rId4" Type="http://schemas.openxmlformats.org/officeDocument/2006/relationships/image" Target="../media/image9.png"/><Relationship Id="rId9" Type="http://schemas.openxmlformats.org/officeDocument/2006/relationships/image" Target="../media/image18.gif"/><Relationship Id="rId14" Type="http://schemas.openxmlformats.org/officeDocument/2006/relationships/image" Target="../media/image17.gif"/><Relationship Id="rId22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4.wav"/><Relationship Id="rId7" Type="http://schemas.openxmlformats.org/officeDocument/2006/relationships/image" Target="../media/image30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10" Type="http://schemas.openxmlformats.org/officeDocument/2006/relationships/slide" Target="slide5.xml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audio" Target="../media/audio4.wav"/><Relationship Id="rId7" Type="http://schemas.openxmlformats.org/officeDocument/2006/relationships/image" Target="../media/image3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6.png"/><Relationship Id="rId5" Type="http://schemas.openxmlformats.org/officeDocument/2006/relationships/slide" Target="slide4.xml"/><Relationship Id="rId10" Type="http://schemas.openxmlformats.org/officeDocument/2006/relationships/slide" Target="slide5.xml"/><Relationship Id="rId4" Type="http://schemas.openxmlformats.org/officeDocument/2006/relationships/image" Target="../media/image9.png"/><Relationship Id="rId9" Type="http://schemas.openxmlformats.org/officeDocument/2006/relationships/image" Target="../media/image30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audio" Target="../media/audio4.wav"/><Relationship Id="rId7" Type="http://schemas.openxmlformats.org/officeDocument/2006/relationships/image" Target="../media/image34.jpeg"/><Relationship Id="rId12" Type="http://schemas.openxmlformats.org/officeDocument/2006/relationships/slide" Target="slide5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3.png"/><Relationship Id="rId11" Type="http://schemas.openxmlformats.org/officeDocument/2006/relationships/image" Target="../media/image30.gif"/><Relationship Id="rId5" Type="http://schemas.openxmlformats.org/officeDocument/2006/relationships/slide" Target="slide4.xml"/><Relationship Id="rId10" Type="http://schemas.openxmlformats.org/officeDocument/2006/relationships/image" Target="../media/image37.jpeg"/><Relationship Id="rId4" Type="http://schemas.openxmlformats.org/officeDocument/2006/relationships/image" Target="../media/image9.png"/><Relationship Id="rId9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4.wav"/><Relationship Id="rId7" Type="http://schemas.openxmlformats.org/officeDocument/2006/relationships/image" Target="../media/image30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10" Type="http://schemas.openxmlformats.org/officeDocument/2006/relationships/slide" Target="slide5.xml"/><Relationship Id="rId4" Type="http://schemas.openxmlformats.org/officeDocument/2006/relationships/image" Target="../media/image9.png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8;p1"/>
          <p:cNvSpPr txBox="1"/>
          <p:nvPr/>
        </p:nvSpPr>
        <p:spPr>
          <a:xfrm>
            <a:off x="2147248" y="1990299"/>
            <a:ext cx="7848600" cy="3393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CHÀO MỪNG CÁC 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ĐẾN VỚI TIẾT HỌC</a:t>
            </a:r>
            <a:endParaRPr sz="7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783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9" r="140"/>
          <a:stretch/>
        </p:blipFill>
        <p:spPr>
          <a:xfrm>
            <a:off x="0" y="4724400"/>
            <a:ext cx="12181114" cy="213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11339" y="697550"/>
            <a:ext cx="574356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  <a:spcBef>
                <a:spcPts val="667"/>
              </a:spcBef>
            </a:pP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YÊU CẦU CẦN ĐẠT:</a:t>
            </a:r>
            <a:endParaRPr lang="vi-VN" sz="4400" b="1" dirty="0">
              <a:solidFill>
                <a:srgbClr val="0070C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804163" y="1760656"/>
            <a:ext cx="8816776" cy="845635"/>
            <a:chOff x="2262744" y="1494923"/>
            <a:chExt cx="8016240" cy="665162"/>
          </a:xfrm>
        </p:grpSpPr>
        <p:grpSp>
          <p:nvGrpSpPr>
            <p:cNvPr id="8" name="Group 3"/>
            <p:cNvGrpSpPr>
              <a:grpSpLocks/>
            </p:cNvGrpSpPr>
            <p:nvPr/>
          </p:nvGrpSpPr>
          <p:grpSpPr bwMode="auto">
            <a:xfrm>
              <a:off x="2262744" y="1494923"/>
              <a:ext cx="762000" cy="665162"/>
              <a:chOff x="1110" y="2656"/>
              <a:chExt cx="1549" cy="1351"/>
            </a:xfrm>
          </p:grpSpPr>
          <p:sp>
            <p:nvSpPr>
              <p:cNvPr id="15" name="AutoShape 4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AutoShape 5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AutoShape 6"/>
              <p:cNvSpPr>
                <a:spLocks noChangeArrowheads="1"/>
              </p:cNvSpPr>
              <p:nvPr/>
            </p:nvSpPr>
            <p:spPr bwMode="gray">
              <a:xfrm>
                <a:off x="1200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00B0F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2133" b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sp>
          <p:nvSpPr>
            <p:cNvPr id="10" name="Line 11"/>
            <p:cNvSpPr>
              <a:spLocks noChangeShapeType="1"/>
            </p:cNvSpPr>
            <p:nvPr/>
          </p:nvSpPr>
          <p:spPr bwMode="auto">
            <a:xfrm>
              <a:off x="2872344" y="210452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26" name="Picture 2" descr="Premium Vector | Cute happy kid girl read under the t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7" b="100000" l="479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4" r="8957"/>
          <a:stretch/>
        </p:blipFill>
        <p:spPr bwMode="auto">
          <a:xfrm>
            <a:off x="-203852" y="2632952"/>
            <a:ext cx="3149600" cy="408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Rainbow Clipart For Free Download - Kids School Clipart , Free Transparent  Clipart - ClipartK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2" b="99729" l="556" r="10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6296">
            <a:off x="8826775" y="295248"/>
            <a:ext cx="3331541" cy="155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71"/>
          <p:cNvSpPr txBox="1"/>
          <p:nvPr/>
        </p:nvSpPr>
        <p:spPr>
          <a:xfrm>
            <a:off x="3697287" y="1672535"/>
            <a:ext cx="7389813" cy="13849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just" eaLnBrk="0" hangingPunct="0"/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 sinh được phát triển vốn từ chỉ đặc điểm (liên quan đến đồ vật thường thấy ở trường, lớp) </a:t>
            </a:r>
            <a:endParaRPr lang="zh-CN" altLang="en-US" sz="2800" b="1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71"/>
          <p:cNvSpPr txBox="1"/>
          <p:nvPr/>
        </p:nvSpPr>
        <p:spPr>
          <a:xfrm>
            <a:off x="3737510" y="3131006"/>
            <a:ext cx="7463890" cy="95410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 sinh </a:t>
            </a:r>
            <a:r>
              <a:rPr lang="en-US" altLang="zh-CN" sz="28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ặt được câu nêu đặc điểm của đồ vật.</a:t>
            </a:r>
            <a:endParaRPr lang="zh-CN" altLang="en-US" sz="2800" b="1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804163" y="4192713"/>
            <a:ext cx="8816776" cy="782968"/>
            <a:chOff x="2262744" y="1494923"/>
            <a:chExt cx="8016240" cy="665162"/>
          </a:xfrm>
        </p:grpSpPr>
        <p:grpSp>
          <p:nvGrpSpPr>
            <p:cNvPr id="20" name="Group 3"/>
            <p:cNvGrpSpPr>
              <a:grpSpLocks/>
            </p:cNvGrpSpPr>
            <p:nvPr/>
          </p:nvGrpSpPr>
          <p:grpSpPr bwMode="auto">
            <a:xfrm>
              <a:off x="2262744" y="1494923"/>
              <a:ext cx="762000" cy="665162"/>
              <a:chOff x="1110" y="2656"/>
              <a:chExt cx="1549" cy="1351"/>
            </a:xfrm>
          </p:grpSpPr>
          <p:sp>
            <p:nvSpPr>
              <p:cNvPr id="28" name="AutoShape 4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vi-VN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AutoShape 5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vi-VN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AutoShape 6"/>
              <p:cNvSpPr>
                <a:spLocks noChangeArrowheads="1"/>
              </p:cNvSpPr>
              <p:nvPr/>
            </p:nvSpPr>
            <p:spPr bwMode="gray">
              <a:xfrm>
                <a:off x="1200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82ED4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r>
                  <a:rPr lang="en-US" sz="2133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en-US" sz="2133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3" name="Line 11"/>
            <p:cNvSpPr>
              <a:spLocks noChangeShapeType="1"/>
            </p:cNvSpPr>
            <p:nvPr/>
          </p:nvSpPr>
          <p:spPr bwMode="auto">
            <a:xfrm>
              <a:off x="2872344" y="210452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1" name="TextBox 71"/>
          <p:cNvSpPr txBox="1"/>
          <p:nvPr/>
        </p:nvSpPr>
        <p:spPr>
          <a:xfrm>
            <a:off x="3697287" y="4122890"/>
            <a:ext cx="7463890" cy="95410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/>
            <a:r>
              <a:rPr lang="pl-PL" sz="2800" b="1" dirty="0">
                <a:latin typeface="Arial" panose="020B0604020202020204" pitchFamily="34" charset="0"/>
                <a:cs typeface="Arial" panose="020B0604020202020204" pitchFamily="34" charset="0"/>
              </a:rPr>
              <a:t>HS phát </a:t>
            </a:r>
            <a:r>
              <a:rPr lang="pl-PL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triển năng </a:t>
            </a:r>
            <a:r>
              <a:rPr lang="pl-PL" sz="2800" b="1" dirty="0">
                <a:latin typeface="Arial" panose="020B0604020202020204" pitchFamily="34" charset="0"/>
                <a:cs typeface="Arial" panose="020B0604020202020204" pitchFamily="34" charset="0"/>
              </a:rPr>
              <a:t>lực ngôn </a:t>
            </a:r>
            <a:r>
              <a:rPr lang="pl-PL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và các năng lực khác; thêm yêu thích môn học</a:t>
            </a:r>
            <a:endParaRPr lang="zh-CN" altLang="en-US" sz="2800" b="1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6" name="AutoShape 6"/>
          <p:cNvSpPr>
            <a:spLocks noChangeArrowheads="1"/>
          </p:cNvSpPr>
          <p:nvPr/>
        </p:nvSpPr>
        <p:spPr bwMode="gray">
          <a:xfrm>
            <a:off x="2827458" y="3042112"/>
            <a:ext cx="729886" cy="676331"/>
          </a:xfrm>
          <a:prstGeom prst="hexagon">
            <a:avLst>
              <a:gd name="adj" fmla="val 28896"/>
              <a:gd name="vf" fmla="val 11547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133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22128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/>
      <p:bldP spid="35" grpId="0"/>
      <p:bldP spid="31" grpId="0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10F53E9E-BCC6-4B2F-8A3E-FBCDFB98E7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="" xmlns:a16="http://schemas.microsoft.com/office/drawing/2014/main" id="{D8C3CFFA-2C09-49ED-8C07-90584DE159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FDE38CCF-0D04-4978-A934-0C35A03A12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7251"/>
            <a:ext cx="9119407" cy="5111750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="" xmlns:a16="http://schemas.microsoft.com/office/drawing/2014/main" id="{BAA8C0E9-0A35-4197-8528-C71F3CCEAB59}"/>
              </a:ext>
            </a:extLst>
          </p:cNvPr>
          <p:cNvSpPr txBox="1"/>
          <p:nvPr/>
        </p:nvSpPr>
        <p:spPr>
          <a:xfrm>
            <a:off x="4331809" y="1154571"/>
            <a:ext cx="1876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cs typeface="Arial"/>
                <a:sym typeface="Arial"/>
              </a:rPr>
              <a:t>Tiếng Việt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="" xmlns:a16="http://schemas.microsoft.com/office/drawing/2014/main" id="{C0CE53A3-8605-4847-B080-F3AF17A7F188}"/>
              </a:ext>
            </a:extLst>
          </p:cNvPr>
          <p:cNvSpPr txBox="1"/>
          <p:nvPr/>
        </p:nvSpPr>
        <p:spPr>
          <a:xfrm>
            <a:off x="3869476" y="1560603"/>
            <a:ext cx="3511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cs typeface="Arial"/>
                <a:sym typeface="Arial"/>
              </a:rPr>
              <a:t>Bài 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  <a:cs typeface="Arial"/>
                <a:sym typeface="Arial"/>
              </a:rPr>
              <a:t>16 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cs typeface="Arial"/>
                <a:sym typeface="Arial"/>
              </a:rPr>
              <a:t>– 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  <a:cs typeface="Arial"/>
                <a:sym typeface="Arial"/>
              </a:rPr>
              <a:t>Luyện tập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cs typeface="Arial"/>
              <a:sym typeface="Arial"/>
            </a:endParaRPr>
          </a:p>
        </p:txBody>
      </p:sp>
      <p:sp>
        <p:nvSpPr>
          <p:cNvPr id="8" name="Hộp Văn bản 14">
            <a:extLst>
              <a:ext uri="{FF2B5EF4-FFF2-40B4-BE49-F238E27FC236}">
                <a16:creationId xmlns="" xmlns:a16="http://schemas.microsoft.com/office/drawing/2014/main" id="{C0CE53A3-8605-4847-B080-F3AF17A7F188}"/>
              </a:ext>
            </a:extLst>
          </p:cNvPr>
          <p:cNvSpPr txBox="1"/>
          <p:nvPr/>
        </p:nvSpPr>
        <p:spPr>
          <a:xfrm>
            <a:off x="3057629" y="1955347"/>
            <a:ext cx="7161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dirty="0" smtClean="0">
                <a:solidFill>
                  <a:srgbClr val="FFFF00"/>
                </a:solidFill>
                <a:latin typeface="HP001 4 hàng" panose="020B0603050302020204" pitchFamily="34" charset="0"/>
                <a:cs typeface="Arial"/>
                <a:sym typeface="Arial"/>
              </a:rPr>
              <a:t>Từ ngữ chỉ đặc điểm. Câu nêu đặc điểm</a:t>
            </a:r>
            <a:endParaRPr lang="en-US" sz="2400" b="1" dirty="0">
              <a:solidFill>
                <a:srgbClr val="FFFF00"/>
              </a:solidFill>
              <a:latin typeface="HP001 4 hàng" panose="020B0603050302020204" pitchFamily="34" charset="0"/>
              <a:cs typeface="Arial"/>
              <a:sym typeface="Arial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2545521" y="993909"/>
            <a:ext cx="0" cy="489204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869476" y="4995867"/>
            <a:ext cx="519065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Hộp Văn bản 14">
            <a:extLst>
              <a:ext uri="{FF2B5EF4-FFF2-40B4-BE49-F238E27FC236}">
                <a16:creationId xmlns="" xmlns:a16="http://schemas.microsoft.com/office/drawing/2014/main" id="{C0CE53A3-8605-4847-B080-F3AF17A7F188}"/>
              </a:ext>
            </a:extLst>
          </p:cNvPr>
          <p:cNvSpPr txBox="1"/>
          <p:nvPr/>
        </p:nvSpPr>
        <p:spPr>
          <a:xfrm>
            <a:off x="3510361" y="2366947"/>
            <a:ext cx="7161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dirty="0" smtClean="0">
                <a:solidFill>
                  <a:srgbClr val="FFFF00"/>
                </a:solidFill>
                <a:latin typeface="HP001 4 hàng" panose="020B0603050302020204" pitchFamily="34" charset="0"/>
                <a:cs typeface="Arial"/>
                <a:sym typeface="Arial"/>
              </a:rPr>
              <a:t>Dấu chấm, dấu chấm hỏi </a:t>
            </a:r>
            <a:r>
              <a:rPr lang="en-US" sz="2400" b="1" dirty="0">
                <a:solidFill>
                  <a:srgbClr val="FFFF00"/>
                </a:solidFill>
                <a:latin typeface="HP001 4 hàng" panose="020B0603050302020204" pitchFamily="34" charset="0"/>
                <a:cs typeface="Arial"/>
                <a:sym typeface="Arial"/>
              </a:rPr>
              <a:t>– </a:t>
            </a:r>
            <a:r>
              <a:rPr lang="en-US" sz="2400" b="1" dirty="0" err="1">
                <a:solidFill>
                  <a:srgbClr val="FFFF00"/>
                </a:solidFill>
                <a:latin typeface="HP001 4 hàng" panose="020B0603050302020204" pitchFamily="34" charset="0"/>
                <a:cs typeface="Arial"/>
                <a:sym typeface="Arial"/>
              </a:rPr>
              <a:t>tr</a:t>
            </a:r>
            <a:r>
              <a:rPr lang="en-US" sz="2400" b="1" dirty="0">
                <a:solidFill>
                  <a:srgbClr val="FFFF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  <a:latin typeface="HP001 4 hàng" panose="020B0603050302020204" pitchFamily="34" charset="0"/>
                <a:cs typeface="Arial"/>
                <a:sym typeface="Arial"/>
              </a:rPr>
              <a:t>68</a:t>
            </a:r>
            <a:endParaRPr lang="en-US" sz="2400" b="1" dirty="0">
              <a:solidFill>
                <a:srgbClr val="FFFF00"/>
              </a:solidFill>
              <a:latin typeface="HP001 4 hàng" panose="020B0603050302020204" pitchFamily="34" charset="0"/>
              <a:cs typeface="Arial"/>
              <a:sym typeface="Arial"/>
            </a:endParaRPr>
          </a:p>
        </p:txBody>
      </p:sp>
      <p:sp>
        <p:nvSpPr>
          <p:cNvPr id="11" name="Hộp Văn bản 14">
            <a:extLst>
              <a:ext uri="{FF2B5EF4-FFF2-40B4-BE49-F238E27FC236}">
                <a16:creationId xmlns="" xmlns:a16="http://schemas.microsoft.com/office/drawing/2014/main" id="{C0CE53A3-8605-4847-B080-F3AF17A7F188}"/>
              </a:ext>
            </a:extLst>
          </p:cNvPr>
          <p:cNvSpPr txBox="1"/>
          <p:nvPr/>
        </p:nvSpPr>
        <p:spPr>
          <a:xfrm>
            <a:off x="2515127" y="2754797"/>
            <a:ext cx="7161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dirty="0" smtClean="0">
                <a:solidFill>
                  <a:srgbClr val="FFFF00"/>
                </a:solidFill>
                <a:latin typeface="HP001 4 hàng" panose="020B0603050302020204" pitchFamily="34" charset="0"/>
                <a:cs typeface="Arial"/>
                <a:sym typeface="Arial"/>
              </a:rPr>
              <a:t>Bài 1. Chọn từ chỉ đặc điểm </a:t>
            </a:r>
            <a:endParaRPr lang="en-US" sz="2400" b="1" dirty="0">
              <a:solidFill>
                <a:srgbClr val="FFFF00"/>
              </a:solidFill>
              <a:latin typeface="HP001 4 hàng" panose="020B0603050302020204" pitchFamily="34" charset="0"/>
              <a:cs typeface="Arial"/>
              <a:sym typeface="Arial"/>
            </a:endParaRPr>
          </a:p>
        </p:txBody>
      </p:sp>
      <p:sp>
        <p:nvSpPr>
          <p:cNvPr id="14" name="Hộp Văn bản 14">
            <a:extLst>
              <a:ext uri="{FF2B5EF4-FFF2-40B4-BE49-F238E27FC236}">
                <a16:creationId xmlns="" xmlns:a16="http://schemas.microsoft.com/office/drawing/2014/main" id="{C0CE53A3-8605-4847-B080-F3AF17A7F188}"/>
              </a:ext>
            </a:extLst>
          </p:cNvPr>
          <p:cNvSpPr txBox="1"/>
          <p:nvPr/>
        </p:nvSpPr>
        <p:spPr>
          <a:xfrm>
            <a:off x="2526159" y="3166548"/>
            <a:ext cx="7161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FF00"/>
                </a:solidFill>
                <a:latin typeface="HP001 4 hàng" panose="020B0603050302020204" pitchFamily="34" charset="0"/>
                <a:cs typeface="Arial"/>
                <a:sym typeface="Arial"/>
              </a:rPr>
              <a:t>t</a:t>
            </a:r>
            <a:r>
              <a:rPr lang="en-US" sz="2400" b="1" dirty="0" smtClean="0">
                <a:solidFill>
                  <a:srgbClr val="FFFF00"/>
                </a:solidFill>
                <a:latin typeface="HP001 4 hàng" panose="020B0603050302020204" pitchFamily="34" charset="0"/>
                <a:cs typeface="Arial"/>
                <a:sym typeface="Arial"/>
              </a:rPr>
              <a:t>hước kẻ: thẳng tắp </a:t>
            </a:r>
            <a:endParaRPr lang="en-US" sz="2400" b="1" dirty="0">
              <a:solidFill>
                <a:srgbClr val="FFFF00"/>
              </a:solidFill>
              <a:latin typeface="HP001 4 hàng" panose="020B0603050302020204" pitchFamily="34" charset="0"/>
              <a:cs typeface="Arial"/>
              <a:sym typeface="Arial"/>
            </a:endParaRPr>
          </a:p>
        </p:txBody>
      </p:sp>
      <p:sp>
        <p:nvSpPr>
          <p:cNvPr id="16" name="Hộp Văn bản 14">
            <a:extLst>
              <a:ext uri="{FF2B5EF4-FFF2-40B4-BE49-F238E27FC236}">
                <a16:creationId xmlns="" xmlns:a16="http://schemas.microsoft.com/office/drawing/2014/main" id="{C0CE53A3-8605-4847-B080-F3AF17A7F188}"/>
              </a:ext>
            </a:extLst>
          </p:cNvPr>
          <p:cNvSpPr txBox="1"/>
          <p:nvPr/>
        </p:nvSpPr>
        <p:spPr>
          <a:xfrm>
            <a:off x="2537191" y="3556117"/>
            <a:ext cx="7161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FF00"/>
                </a:solidFill>
                <a:latin typeface="HP001 4 hàng" panose="020B0603050302020204" pitchFamily="34" charset="0"/>
                <a:cs typeface="Arial"/>
                <a:sym typeface="Arial"/>
              </a:rPr>
              <a:t>q</a:t>
            </a:r>
            <a:r>
              <a:rPr lang="en-US" sz="2400" b="1" dirty="0" smtClean="0">
                <a:solidFill>
                  <a:srgbClr val="FFFF00"/>
                </a:solidFill>
                <a:latin typeface="HP001 4 hàng" panose="020B0603050302020204" pitchFamily="34" charset="0"/>
                <a:cs typeface="Arial"/>
                <a:sym typeface="Arial"/>
              </a:rPr>
              <a:t>uyển vở: </a:t>
            </a:r>
            <a:endParaRPr lang="en-US" sz="2400" b="1" dirty="0">
              <a:solidFill>
                <a:srgbClr val="FFFF00"/>
              </a:solidFill>
              <a:latin typeface="HP001 4 hàng" panose="020B0603050302020204" pitchFamily="34" charset="0"/>
              <a:cs typeface="Arial"/>
              <a:sym typeface="Arial"/>
            </a:endParaRPr>
          </a:p>
        </p:txBody>
      </p:sp>
      <p:sp>
        <p:nvSpPr>
          <p:cNvPr id="17" name="Hộp Văn bản 14">
            <a:extLst>
              <a:ext uri="{FF2B5EF4-FFF2-40B4-BE49-F238E27FC236}">
                <a16:creationId xmlns="" xmlns:a16="http://schemas.microsoft.com/office/drawing/2014/main" id="{C0CE53A3-8605-4847-B080-F3AF17A7F188}"/>
              </a:ext>
            </a:extLst>
          </p:cNvPr>
          <p:cNvSpPr txBox="1"/>
          <p:nvPr/>
        </p:nvSpPr>
        <p:spPr>
          <a:xfrm>
            <a:off x="2526159" y="3945293"/>
            <a:ext cx="7161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FF00"/>
                </a:solidFill>
                <a:latin typeface="HP001 4 hàng" panose="020B0603050302020204" pitchFamily="34" charset="0"/>
                <a:cs typeface="Arial"/>
                <a:sym typeface="Arial"/>
              </a:rPr>
              <a:t>b</a:t>
            </a:r>
            <a:r>
              <a:rPr lang="en-US" sz="2400" b="1" dirty="0" smtClean="0">
                <a:solidFill>
                  <a:srgbClr val="FFFF00"/>
                </a:solidFill>
                <a:latin typeface="HP001 4 hàng" panose="020B0603050302020204" pitchFamily="34" charset="0"/>
                <a:cs typeface="Arial"/>
                <a:sym typeface="Arial"/>
              </a:rPr>
              <a:t>út chì: </a:t>
            </a:r>
            <a:endParaRPr lang="en-US" sz="2400" b="1" dirty="0">
              <a:solidFill>
                <a:srgbClr val="FFFF00"/>
              </a:solidFill>
              <a:latin typeface="HP001 4 hàng" panose="020B0603050302020204" pitchFamily="34" charset="0"/>
              <a:cs typeface="Arial"/>
              <a:sym typeface="Arial"/>
            </a:endParaRPr>
          </a:p>
        </p:txBody>
      </p:sp>
      <p:sp>
        <p:nvSpPr>
          <p:cNvPr id="18" name="Hộp Văn bản 14">
            <a:extLst>
              <a:ext uri="{FF2B5EF4-FFF2-40B4-BE49-F238E27FC236}">
                <a16:creationId xmlns="" xmlns:a16="http://schemas.microsoft.com/office/drawing/2014/main" id="{C0CE53A3-8605-4847-B080-F3AF17A7F188}"/>
              </a:ext>
            </a:extLst>
          </p:cNvPr>
          <p:cNvSpPr txBox="1"/>
          <p:nvPr/>
        </p:nvSpPr>
        <p:spPr>
          <a:xfrm>
            <a:off x="2545521" y="4370713"/>
            <a:ext cx="7161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FF00"/>
                </a:solidFill>
                <a:latin typeface="HP001 4 hàng" panose="020B0603050302020204" pitchFamily="34" charset="0"/>
                <a:cs typeface="Arial"/>
                <a:sym typeface="Arial"/>
              </a:rPr>
              <a:t>l</a:t>
            </a:r>
            <a:r>
              <a:rPr lang="en-US" sz="2400" b="1" dirty="0" smtClean="0">
                <a:solidFill>
                  <a:srgbClr val="FFFF00"/>
                </a:solidFill>
                <a:latin typeface="HP001 4 hàng" panose="020B0603050302020204" pitchFamily="34" charset="0"/>
                <a:cs typeface="Arial"/>
                <a:sym typeface="Arial"/>
              </a:rPr>
              <a:t>ọ mực: </a:t>
            </a:r>
            <a:endParaRPr lang="en-US" sz="2400" b="1" dirty="0">
              <a:solidFill>
                <a:srgbClr val="FFFF00"/>
              </a:solidFill>
              <a:latin typeface="HP001 4 hàng" panose="020B0603050302020204" pitchFamily="34" charset="0"/>
              <a:cs typeface="Arial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625" y="886682"/>
            <a:ext cx="9083782" cy="510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121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8" grpId="0"/>
      <p:bldP spid="10" grpId="0"/>
      <p:bldP spid="11" grpId="0"/>
      <p:bldP spid="14" grpId="0"/>
      <p:bldP spid="16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79" b="31383" l="7338" r="49057">
                        <a14:backgroundMark x1="23899" y1="28191" x2="48847" y2="2766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7" t="7143" r="48750" b="67217"/>
          <a:stretch/>
        </p:blipFill>
        <p:spPr>
          <a:xfrm>
            <a:off x="745521" y="2613883"/>
            <a:ext cx="3492650" cy="771926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6" t="48138" r="82480" b="40081"/>
          <a:stretch/>
        </p:blipFill>
        <p:spPr bwMode="auto">
          <a:xfrm>
            <a:off x="-15855" y="414320"/>
            <a:ext cx="1276083" cy="1077700"/>
          </a:xfrm>
          <a:prstGeom prst="flowChartConnec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9"/>
          <p:cNvSpPr/>
          <p:nvPr/>
        </p:nvSpPr>
        <p:spPr>
          <a:xfrm>
            <a:off x="1361493" y="728707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47292" y="637889"/>
            <a:ext cx="9687507" cy="195144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tắp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nhọn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hoắt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tím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ngắt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872" b="100000" l="17191" r="65199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92" t="25638" r="35485" b="3782"/>
          <a:stretch/>
        </p:blipFill>
        <p:spPr>
          <a:xfrm>
            <a:off x="1201851" y="4302036"/>
            <a:ext cx="2926810" cy="17806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74" b="54255" l="56813" r="899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957" t="16371" r="10745" b="45650"/>
          <a:stretch/>
        </p:blipFill>
        <p:spPr>
          <a:xfrm>
            <a:off x="6814467" y="2555826"/>
            <a:ext cx="3020291" cy="13577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213" b="89894" l="68134" r="899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46" t="43417" r="11069" b="16436"/>
          <a:stretch/>
        </p:blipFill>
        <p:spPr>
          <a:xfrm>
            <a:off x="7327740" y="4484907"/>
            <a:ext cx="1848657" cy="13808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946" y="2397619"/>
            <a:ext cx="9513961" cy="37497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52684" y="2744497"/>
            <a:ext cx="18036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hẳng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tắp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238171" y="4930752"/>
            <a:ext cx="19415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rắng tinh 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739080" y="2744497"/>
            <a:ext cx="2284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họn hoắt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724568" y="4930752"/>
            <a:ext cx="1582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ím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ngắt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92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8" grpId="0"/>
      <p:bldP spid="22" grpId="0"/>
      <p:bldP spid="23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6" t="48138" r="82480" b="40081"/>
          <a:stretch/>
        </p:blipFill>
        <p:spPr bwMode="auto">
          <a:xfrm>
            <a:off x="-15855" y="414320"/>
            <a:ext cx="1276083" cy="1077700"/>
          </a:xfrm>
          <a:prstGeom prst="flowChartConnec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9"/>
          <p:cNvSpPr/>
          <p:nvPr/>
        </p:nvSpPr>
        <p:spPr>
          <a:xfrm>
            <a:off x="1361493" y="728707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47292" y="637889"/>
            <a:ext cx="9687507" cy="185892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>
              <a:lnSpc>
                <a:spcPct val="130000"/>
              </a:lnSpc>
            </a:pP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tắp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nhọn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hoắt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tím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ngắt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9446" y="2625843"/>
            <a:ext cx="19030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thẳng tắp,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921942" y="3896349"/>
            <a:ext cx="21403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rắng tinh,  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021260" y="3219402"/>
            <a:ext cx="2284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út chì: 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21259" y="4531601"/>
            <a:ext cx="15023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ọ mực: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58764" y="2625843"/>
            <a:ext cx="18598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hước kẻ: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63145" y="2625843"/>
            <a:ext cx="900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ẹt,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63163" y="2625843"/>
            <a:ext cx="1272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dài,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179370" y="2625843"/>
            <a:ext cx="1715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ỏng,….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891439" y="3219402"/>
            <a:ext cx="2284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họn hoắt,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860773" y="3219402"/>
            <a:ext cx="101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ài,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658078" y="3219402"/>
            <a:ext cx="1167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đen,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810531" y="3219402"/>
            <a:ext cx="19866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ềm, …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021260" y="3896349"/>
            <a:ext cx="19191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uyển vở: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841057" y="3896349"/>
            <a:ext cx="1361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ỏng, 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145204" y="3896349"/>
            <a:ext cx="9771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dày, 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024726" y="3896349"/>
            <a:ext cx="1891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thơm,… 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972664" y="4531601"/>
            <a:ext cx="16818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ím ngắt,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643951" y="4531601"/>
            <a:ext cx="8777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đầy,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610495" y="4531601"/>
            <a:ext cx="2676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inh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xinh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…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021259" y="5095191"/>
            <a:ext cx="2284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uyển sách: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178566" y="5095191"/>
            <a:ext cx="939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dày, 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992107" y="5095191"/>
            <a:ext cx="1665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hay,….. 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047292" y="5658781"/>
            <a:ext cx="1665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ộp bút: 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956068" y="5658781"/>
            <a:ext cx="2219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ọn gàng, 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825091" y="5658781"/>
            <a:ext cx="3069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 nhắn,… 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996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2" grpId="0"/>
      <p:bldP spid="23" grpId="0"/>
      <p:bldP spid="24" grpId="0"/>
      <p:bldP spid="20" grpId="0"/>
      <p:bldP spid="21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8A4C623A-12CB-4516-AC23-9D25F0FEEF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05" y="5211407"/>
            <a:ext cx="1112737" cy="1646593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466142" y="637889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66242" y="580739"/>
            <a:ext cx="10659057" cy="138494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A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B 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ạn Hà"/>
          <p:cNvSpPr/>
          <p:nvPr/>
        </p:nvSpPr>
        <p:spPr>
          <a:xfrm>
            <a:off x="1447799" y="2520427"/>
            <a:ext cx="3198309" cy="5333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Bàn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Bống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1" name="Bố em"/>
          <p:cNvSpPr/>
          <p:nvPr/>
        </p:nvSpPr>
        <p:spPr>
          <a:xfrm>
            <a:off x="1466849" y="3330286"/>
            <a:ext cx="3198309" cy="5333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Cuốn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vở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3" name="Trường em"/>
          <p:cNvSpPr/>
          <p:nvPr/>
        </p:nvSpPr>
        <p:spPr>
          <a:xfrm>
            <a:off x="1440365" y="4168486"/>
            <a:ext cx="3198309" cy="5333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Cục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tẩy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5989135" y="2520427"/>
            <a:ext cx="4837616" cy="533399"/>
          </a:xfrm>
          <a:prstGeom prst="roundRect">
            <a:avLst/>
          </a:prstGeom>
          <a:solidFill>
            <a:srgbClr val="9DF347"/>
          </a:solidFill>
          <a:ln>
            <a:solidFill>
              <a:srgbClr val="9DF347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hơm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mùi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giấy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mới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5989135" y="4168486"/>
            <a:ext cx="4837616" cy="533399"/>
          </a:xfrm>
          <a:prstGeom prst="roundRect">
            <a:avLst/>
          </a:prstGeom>
          <a:solidFill>
            <a:srgbClr val="9DF347"/>
          </a:solidFill>
          <a:ln>
            <a:solidFill>
              <a:srgbClr val="9DF347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xíu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viên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kẹo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5989135" y="3330285"/>
            <a:ext cx="4837616" cy="537806"/>
            <a:chOff x="3684085" y="3028950"/>
            <a:chExt cx="4837616" cy="537806"/>
          </a:xfrm>
          <a:solidFill>
            <a:srgbClr val="9DF347"/>
          </a:solidFill>
        </p:grpSpPr>
        <p:sp>
          <p:nvSpPr>
            <p:cNvPr id="30" name="Rounded Rectangle 29"/>
            <p:cNvSpPr/>
            <p:nvPr/>
          </p:nvSpPr>
          <p:spPr>
            <a:xfrm>
              <a:off x="3684085" y="3028950"/>
              <a:ext cx="4837616" cy="533399"/>
            </a:xfrm>
            <a:prstGeom prst="roundRect">
              <a:avLst/>
            </a:prstGeom>
            <a:grpFill/>
            <a:ln>
              <a:solidFill>
                <a:srgbClr val="9DF347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2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736288" y="3043536"/>
              <a:ext cx="3486852" cy="523220"/>
            </a:xfrm>
            <a:prstGeom prst="rect">
              <a:avLst/>
            </a:prstGeom>
            <a:grpFill/>
            <a:ln>
              <a:solidFill>
                <a:srgbClr val="9DF347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8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</a:t>
              </a:r>
              <a:r>
                <a:rPr lang="en-US" sz="2800" dirty="0" err="1" smtClean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găn</a:t>
              </a:r>
              <a:r>
                <a:rPr lang="en-US" sz="2800" dirty="0" smtClean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nắp</a:t>
              </a:r>
              <a:r>
                <a:rPr lang="en-US" sz="2800" dirty="0" smtClean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lang="en-US" sz="2800" dirty="0" err="1" smtClean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gọn</a:t>
              </a:r>
              <a:r>
                <a:rPr lang="en-US" sz="2800" dirty="0" smtClean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gàng</a:t>
              </a:r>
              <a:r>
                <a:rPr lang="en-US" sz="2800" dirty="0" smtClean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  <a:endPara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33" name="Straight Connector 32"/>
          <p:cNvCxnSpPr>
            <a:stCxn id="20" idx="3"/>
            <a:endCxn id="31" idx="1"/>
          </p:cNvCxnSpPr>
          <p:nvPr/>
        </p:nvCxnSpPr>
        <p:spPr>
          <a:xfrm>
            <a:off x="4646108" y="2787127"/>
            <a:ext cx="1395230" cy="819354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21" idx="3"/>
            <a:endCxn id="24" idx="1"/>
          </p:cNvCxnSpPr>
          <p:nvPr/>
        </p:nvCxnSpPr>
        <p:spPr>
          <a:xfrm flipV="1">
            <a:off x="4665158" y="2787127"/>
            <a:ext cx="1323977" cy="809859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23" idx="3"/>
            <a:endCxn id="25" idx="1"/>
          </p:cNvCxnSpPr>
          <p:nvPr/>
        </p:nvCxnSpPr>
        <p:spPr>
          <a:xfrm>
            <a:off x="4638674" y="4435186"/>
            <a:ext cx="1350461" cy="0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2864934" y="1882486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</a:t>
            </a:r>
            <a:endParaRPr lang="en-US" sz="28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242020" y="1882486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6" name="Trường em"/>
          <p:cNvSpPr/>
          <p:nvPr/>
        </p:nvSpPr>
        <p:spPr>
          <a:xfrm>
            <a:off x="1419747" y="4880702"/>
            <a:ext cx="11005051" cy="466592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 câu: </a:t>
            </a:r>
          </a:p>
        </p:txBody>
      </p:sp>
      <p:sp>
        <p:nvSpPr>
          <p:cNvPr id="27" name="Trường em"/>
          <p:cNvSpPr/>
          <p:nvPr/>
        </p:nvSpPr>
        <p:spPr>
          <a:xfrm>
            <a:off x="1329328" y="6053282"/>
            <a:ext cx="11005051" cy="53700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Cục tẩy màu trắng đục, mềm, nhỏ xíu như một viên kẹo.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8" name="Trường em"/>
          <p:cNvSpPr/>
          <p:nvPr/>
        </p:nvSpPr>
        <p:spPr>
          <a:xfrm>
            <a:off x="1329327" y="5347294"/>
            <a:ext cx="11005051" cy="60283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Cuốn vở với những dòng kẻ ngay ngắn, còn thơm mùi giấy mới.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82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20" grpId="0" animBg="1"/>
      <p:bldP spid="21" grpId="0" animBg="1"/>
      <p:bldP spid="23" grpId="0" animBg="1"/>
      <p:bldP spid="24" grpId="0" animBg="1"/>
      <p:bldP spid="25" grpId="0" animBg="1"/>
      <p:bldP spid="38" grpId="0"/>
      <p:bldP spid="39" grpId="0"/>
      <p:bldP spid="26" grpId="0" animBg="1"/>
      <p:bldP spid="27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47F7FCC9-1039-46C8-BD0B-1FC7198DA8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285" y="5033357"/>
            <a:ext cx="1112737" cy="1646593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466142" y="523589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266242" y="466439"/>
            <a:ext cx="10659057" cy="738615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5" t="47726" r="56817" b="16493"/>
          <a:stretch/>
        </p:blipFill>
        <p:spPr bwMode="auto">
          <a:xfrm>
            <a:off x="1075742" y="3813903"/>
            <a:ext cx="3229557" cy="2438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22" t="26357" r="15808" b="31416"/>
          <a:stretch/>
        </p:blipFill>
        <p:spPr bwMode="auto">
          <a:xfrm>
            <a:off x="8096250" y="1314450"/>
            <a:ext cx="3115953" cy="2826797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71501" y="1303191"/>
            <a:ext cx="307152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ơi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thức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dậy</a:t>
            </a:r>
            <a:endParaRPr lang="en-US" sz="2800" dirty="0" smtClean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Vở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ơi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endParaRPr lang="en-US" sz="2800" dirty="0" smtClean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kìa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thước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kẻ</a:t>
            </a:r>
            <a:endParaRPr lang="en-US" sz="2800" dirty="0" smtClean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nằm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174310" y="3627323"/>
            <a:ext cx="358869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anh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bút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tít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nơi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đâu</a:t>
            </a:r>
            <a:endParaRPr lang="en-US" sz="2800" dirty="0" smtClean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Nhanh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dậy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mau</a:t>
            </a:r>
            <a:endParaRPr lang="en-US" sz="2800" dirty="0" smtClean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tới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lớp</a:t>
            </a:r>
            <a:endParaRPr lang="en-US" sz="2800" dirty="0" smtClean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US" sz="2800" i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(Theo </a:t>
            </a:r>
            <a:r>
              <a:rPr lang="en-US" sz="2800" i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Ngọc</a:t>
            </a:r>
            <a:r>
              <a:rPr lang="en-US" sz="2800" i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Minh)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6016150" y="3090067"/>
            <a:ext cx="434292" cy="42786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038150" y="3090067"/>
            <a:ext cx="412292" cy="43088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endParaRPr lang="en-US" sz="22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6003463" y="3038374"/>
            <a:ext cx="457200" cy="45720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038150" y="2968640"/>
            <a:ext cx="550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7765339" y="4279699"/>
            <a:ext cx="434292" cy="42786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787339" y="4279699"/>
            <a:ext cx="412292" cy="43088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endParaRPr lang="en-US" sz="22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7752652" y="4228006"/>
            <a:ext cx="457200" cy="45720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787339" y="4158272"/>
            <a:ext cx="550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7970058" y="5398817"/>
            <a:ext cx="434292" cy="42786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992058" y="5398817"/>
            <a:ext cx="412292" cy="43088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endParaRPr lang="en-US" sz="22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65" name="Rounded Rectangle 64"/>
          <p:cNvSpPr/>
          <p:nvPr/>
        </p:nvSpPr>
        <p:spPr>
          <a:xfrm>
            <a:off x="7957371" y="5347124"/>
            <a:ext cx="457200" cy="45720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7992058" y="5277390"/>
            <a:ext cx="550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71308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7" grpId="0"/>
      <p:bldP spid="31" grpId="0" animBg="1"/>
      <p:bldP spid="49" grpId="0" animBg="1"/>
      <p:bldP spid="34" grpId="0" animBg="1"/>
      <p:bldP spid="48" grpId="0"/>
      <p:bldP spid="59" grpId="0" animBg="1"/>
      <p:bldP spid="60" grpId="0" animBg="1"/>
      <p:bldP spid="61" grpId="0" animBg="1"/>
      <p:bldP spid="62" grpId="0"/>
      <p:bldP spid="63" grpId="0" animBg="1"/>
      <p:bldP spid="64" grpId="0" animBg="1"/>
      <p:bldP spid="65" grpId="0" animBg="1"/>
      <p:bldP spid="6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ACEF646-EF93-4CC8-B63F-673BE5B2BFB0}"/>
              </a:ext>
            </a:extLst>
          </p:cNvPr>
          <p:cNvSpPr txBox="1"/>
          <p:nvPr/>
        </p:nvSpPr>
        <p:spPr>
          <a:xfrm>
            <a:off x="1472300" y="1343292"/>
            <a:ext cx="543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72DA03E-49DD-41F8-B79F-FB60F57AF135}"/>
              </a:ext>
            </a:extLst>
          </p:cNvPr>
          <p:cNvSpPr txBox="1"/>
          <p:nvPr/>
        </p:nvSpPr>
        <p:spPr>
          <a:xfrm>
            <a:off x="1472301" y="2220746"/>
            <a:ext cx="7633600" cy="2955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Hãy giới thiệu với các bạn đồ dùng trong hộp bút của em. 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 một câu nêu đặc điểm một đồ dùng học tập mà em thích.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8" name="图片 35">
            <a:extLst>
              <a:ext uri="{FF2B5EF4-FFF2-40B4-BE49-F238E27FC236}">
                <a16:creationId xmlns:a16="http://schemas.microsoft.com/office/drawing/2014/main" xmlns="" id="{6D336546-DCB4-44A1-9408-72467C3E80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507" y="1152083"/>
            <a:ext cx="1138272" cy="872372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xmlns="" id="{BA3AC262-0CFA-437F-8EEC-1E1473D1C8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1" y="4876677"/>
            <a:ext cx="2341563" cy="1981323"/>
          </a:xfrm>
          <a:prstGeom prst="rect">
            <a:avLst/>
          </a:prstGeom>
        </p:spPr>
      </p:pic>
      <p:pic>
        <p:nvPicPr>
          <p:cNvPr id="11" name="图片 41">
            <a:extLst>
              <a:ext uri="{FF2B5EF4-FFF2-40B4-BE49-F238E27FC236}">
                <a16:creationId xmlns:a16="http://schemas.microsoft.com/office/drawing/2014/main" xmlns="" id="{F0CA763B-28AA-4F2E-B16E-CEE647F245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498" y="423862"/>
            <a:ext cx="716909" cy="1164407"/>
          </a:xfrm>
          <a:prstGeom prst="rect">
            <a:avLst/>
          </a:prstGeom>
        </p:spPr>
      </p:pic>
      <p:pic>
        <p:nvPicPr>
          <p:cNvPr id="12" name="图片 43">
            <a:extLst>
              <a:ext uri="{FF2B5EF4-FFF2-40B4-BE49-F238E27FC236}">
                <a16:creationId xmlns:a16="http://schemas.microsoft.com/office/drawing/2014/main" xmlns="" id="{88688721-FFAF-4DDA-811B-7DEE30BCC5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3789894"/>
            <a:ext cx="1331922" cy="2149238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22" t="26357" r="15808" b="31416"/>
          <a:stretch/>
        </p:blipFill>
        <p:spPr bwMode="auto">
          <a:xfrm>
            <a:off x="9277799" y="2468010"/>
            <a:ext cx="2914201" cy="2643767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7F7FCC9-1039-46C8-BD0B-1FC7198DA85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285" y="5033357"/>
            <a:ext cx="1112737" cy="164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414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-12700" y="61214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-12700" y="1270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ACEF646-EF93-4CC8-B63F-673BE5B2BFB0}"/>
              </a:ext>
            </a:extLst>
          </p:cNvPr>
          <p:cNvSpPr txBox="1"/>
          <p:nvPr/>
        </p:nvSpPr>
        <p:spPr>
          <a:xfrm>
            <a:off x="1987743" y="1737855"/>
            <a:ext cx="543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Định hướng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72DA03E-49DD-41F8-B79F-FB60F57AF135}"/>
              </a:ext>
            </a:extLst>
          </p:cNvPr>
          <p:cNvSpPr txBox="1"/>
          <p:nvPr/>
        </p:nvSpPr>
        <p:spPr>
          <a:xfrm>
            <a:off x="1771241" y="2827340"/>
            <a:ext cx="10084415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tập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nêu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đặc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điểm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vật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Xem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图片 35">
            <a:extLst>
              <a:ext uri="{FF2B5EF4-FFF2-40B4-BE49-F238E27FC236}">
                <a16:creationId xmlns:a16="http://schemas.microsoft.com/office/drawing/2014/main" xmlns="" id="{6D336546-DCB4-44A1-9408-72467C3E80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845" y="1901911"/>
            <a:ext cx="2114756" cy="1620749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xmlns="" id="{BA3AC262-0CFA-437F-8EEC-1E1473D1C8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1" y="4889377"/>
            <a:ext cx="2341563" cy="1981323"/>
          </a:xfrm>
          <a:prstGeom prst="rect">
            <a:avLst/>
          </a:prstGeom>
        </p:spPr>
      </p:pic>
      <p:pic>
        <p:nvPicPr>
          <p:cNvPr id="11" name="图片 41">
            <a:extLst>
              <a:ext uri="{FF2B5EF4-FFF2-40B4-BE49-F238E27FC236}">
                <a16:creationId xmlns:a16="http://schemas.microsoft.com/office/drawing/2014/main" xmlns="" id="{F0CA763B-28AA-4F2E-B16E-CEE647F245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460" y="436562"/>
            <a:ext cx="1331922" cy="2163314"/>
          </a:xfrm>
          <a:prstGeom prst="rect">
            <a:avLst/>
          </a:prstGeom>
        </p:spPr>
      </p:pic>
      <p:pic>
        <p:nvPicPr>
          <p:cNvPr id="12" name="图片 43">
            <a:extLst>
              <a:ext uri="{FF2B5EF4-FFF2-40B4-BE49-F238E27FC236}">
                <a16:creationId xmlns:a16="http://schemas.microsoft.com/office/drawing/2014/main" xmlns="" id="{88688721-FFAF-4DDA-811B-7DEE30BCC5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78" y="3802594"/>
            <a:ext cx="1331922" cy="21492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7F7FCC9-1039-46C8-BD0B-1FC7198DA8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4585" y="5046057"/>
            <a:ext cx="1112737" cy="164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22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xmlns="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1419214"/>
            <a:ext cx="2864392" cy="2423717"/>
          </a:xfrm>
          <a:prstGeom prst="rect">
            <a:avLst/>
          </a:prstGeom>
        </p:spPr>
      </p:pic>
      <p:pic>
        <p:nvPicPr>
          <p:cNvPr id="9" name="图片 43">
            <a:extLst>
              <a:ext uri="{FF2B5EF4-FFF2-40B4-BE49-F238E27FC236}">
                <a16:creationId xmlns:a16="http://schemas.microsoft.com/office/drawing/2014/main" xmlns="" id="{839B62AF-AC7B-4DF2-8D1A-02CAE1D3E4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55" y="332431"/>
            <a:ext cx="1629316" cy="2629124"/>
          </a:xfrm>
          <a:prstGeom prst="rect">
            <a:avLst/>
          </a:prstGeom>
        </p:spPr>
      </p:pic>
      <p:pic>
        <p:nvPicPr>
          <p:cNvPr id="10" name="图片 30">
            <a:extLst>
              <a:ext uri="{FF2B5EF4-FFF2-40B4-BE49-F238E27FC236}">
                <a16:creationId xmlns:a16="http://schemas.microsoft.com/office/drawing/2014/main" xmlns="" id="{EBF68672-5F38-4E5A-9D6B-7255921E42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144" y="2481669"/>
            <a:ext cx="2546478" cy="43243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C722568-5BEC-4CC9-9200-292359A25631}"/>
              </a:ext>
            </a:extLst>
          </p:cNvPr>
          <p:cNvSpPr txBox="1"/>
          <p:nvPr/>
        </p:nvSpPr>
        <p:spPr>
          <a:xfrm>
            <a:off x="1996048" y="2824492"/>
            <a:ext cx="7633146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1862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2FA2A56D-6EF5-432E-94EA-49A2D66BB35C}"/>
              </a:ext>
            </a:extLst>
          </p:cNvPr>
          <p:cNvGrpSpPr/>
          <p:nvPr/>
        </p:nvGrpSpPr>
        <p:grpSpPr>
          <a:xfrm>
            <a:off x="0" y="0"/>
            <a:ext cx="12192000" cy="2067871"/>
            <a:chOff x="0" y="-127504"/>
            <a:chExt cx="12192000" cy="1361807"/>
          </a:xfrm>
        </p:grpSpPr>
        <p:sp>
          <p:nvSpPr>
            <p:cNvPr id="5" name="Rectangle: Top Corners Rounded 4">
              <a:extLst>
                <a:ext uri="{FF2B5EF4-FFF2-40B4-BE49-F238E27FC236}">
                  <a16:creationId xmlns:a16="http://schemas.microsoft.com/office/drawing/2014/main" xmlns="" id="{480A6134-7C0A-4A84-9E15-12C6CB78EE8F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xmlns="" id="{F5B8D697-CFC1-4509-A88A-E3A1ACC1647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4868E0A-2416-446D-A73D-ACD3DF98E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1C6CFF0F-F854-4DD0-BBDB-C1DE4F00E0BD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1C324108-EAA6-43AE-8FF0-8A59FE0BF5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84B74FF0-B630-468D-A6E9-9839E02CBB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0772002-0148-4CA0-976E-FF3780FF6F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xmlns="" id="{FC4E763E-B30E-4558-ABDE-4EFB5B84421D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22">
            <a:extLst>
              <a:ext uri="{FF2B5EF4-FFF2-40B4-BE49-F238E27FC236}">
                <a16:creationId xmlns:a16="http://schemas.microsoft.com/office/drawing/2014/main" xmlns="" id="{206CE868-3DE5-4122-89DA-2DAEDC5B65CA}"/>
              </a:ext>
            </a:extLst>
          </p:cNvPr>
          <p:cNvSpPr txBox="1"/>
          <p:nvPr/>
        </p:nvSpPr>
        <p:spPr>
          <a:xfrm>
            <a:off x="2044757" y="881999"/>
            <a:ext cx="1304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altLang="zh-CN" sz="4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altLang="zh-CN" sz="4800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16</a:t>
            </a:r>
            <a:endParaRPr lang="zh-CN" altLang="en-US" sz="4800" b="1" dirty="0">
              <a:solidFill>
                <a:schemeClr val="bg1"/>
              </a:solidFill>
              <a:effectLst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4" name="文本框 22">
            <a:extLst>
              <a:ext uri="{FF2B5EF4-FFF2-40B4-BE49-F238E27FC236}">
                <a16:creationId xmlns:a16="http://schemas.microsoft.com/office/drawing/2014/main" xmlns="" id="{45B103D2-C1B2-4858-9DE1-957197353ADC}"/>
              </a:ext>
            </a:extLst>
          </p:cNvPr>
          <p:cNvSpPr txBox="1"/>
          <p:nvPr/>
        </p:nvSpPr>
        <p:spPr>
          <a:xfrm>
            <a:off x="5077232" y="1365944"/>
            <a:ext cx="38254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err="1" smtClean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Luyện</a:t>
            </a:r>
            <a:r>
              <a:rPr lang="en-US" altLang="zh-CN" sz="5400" dirty="0" smtClean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5400" dirty="0" err="1" smtClean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tập</a:t>
            </a:r>
            <a:endParaRPr lang="zh-CN" altLang="en-US" sz="5400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5" name="文本框 22">
            <a:extLst>
              <a:ext uri="{FF2B5EF4-FFF2-40B4-BE49-F238E27FC236}">
                <a16:creationId xmlns:a16="http://schemas.microsoft.com/office/drawing/2014/main" xmlns="" id="{4AEE775C-168E-485E-ABF3-70F73CDBE3E5}"/>
              </a:ext>
            </a:extLst>
          </p:cNvPr>
          <p:cNvSpPr txBox="1"/>
          <p:nvPr/>
        </p:nvSpPr>
        <p:spPr>
          <a:xfrm>
            <a:off x="2162839" y="4041861"/>
            <a:ext cx="88930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 err="1" smtClean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Khi</a:t>
            </a:r>
            <a:r>
              <a:rPr lang="en-US" altLang="zh-CN" sz="5400" dirty="0" smtClean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5400" dirty="0" err="1" smtClean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trang</a:t>
            </a:r>
            <a:r>
              <a:rPr lang="en-US" altLang="zh-CN" sz="5400" dirty="0" smtClean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5400" dirty="0" err="1" smtClean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sách</a:t>
            </a:r>
            <a:r>
              <a:rPr lang="en-US" altLang="zh-CN" sz="5400" dirty="0" smtClean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5400" dirty="0" err="1" smtClean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mở</a:t>
            </a:r>
            <a:r>
              <a:rPr lang="en-US" altLang="zh-CN" sz="5400" dirty="0" smtClean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5400" dirty="0" err="1" smtClean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ra</a:t>
            </a:r>
            <a:endParaRPr lang="zh-CN" altLang="en-US" sz="5400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pic>
        <p:nvPicPr>
          <p:cNvPr id="16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6398"/>
            <a:ext cx="12192000" cy="74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91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6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-914400"/>
            <a:ext cx="6858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73" r="21335" b="8889"/>
          <a:stretch/>
        </p:blipFill>
        <p:spPr>
          <a:xfrm>
            <a:off x="3352801" y="1943100"/>
            <a:ext cx="1295400" cy="2590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43400" y="2176671"/>
            <a:ext cx="3962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94" y="0"/>
            <a:ext cx="1370806" cy="1066800"/>
          </a:xfrm>
          <a:prstGeom prst="roundRect">
            <a:avLst/>
          </a:prstGeom>
          <a:solidFill>
            <a:srgbClr val="F0FB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6684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5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8928" y="769936"/>
            <a:ext cx="6083543" cy="369401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831" y="1933278"/>
            <a:ext cx="6662638" cy="29442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48412" y="4439884"/>
            <a:ext cx="5748277" cy="240781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614" y="4679167"/>
            <a:ext cx="2285702" cy="2285702"/>
          </a:xfrm>
          <a:prstGeom prst="rect">
            <a:avLst/>
          </a:prstGeom>
        </p:spPr>
      </p:pic>
      <p:pic>
        <p:nvPicPr>
          <p:cNvPr id="1026" name="Picture 2" descr="LINE Creators' Stickers - happy bunny 1 Example with GIF Animation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268" y="2565771"/>
            <a:ext cx="2410833" cy="226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393" y="2183044"/>
            <a:ext cx="2599886" cy="2437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1442" y="4241694"/>
            <a:ext cx="6441623" cy="272317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278" y="4463950"/>
            <a:ext cx="2951083" cy="250091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070076" y="138329"/>
            <a:ext cx="4310480" cy="2123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XÂY NHÀ CHO THỎ</a:t>
            </a:r>
          </a:p>
        </p:txBody>
      </p:sp>
    </p:spTree>
    <p:extLst>
      <p:ext uri="{BB962C8B-B14F-4D97-AF65-F5344CB8AC3E}">
        <p14:creationId xmlns:p14="http://schemas.microsoft.com/office/powerpoint/2010/main" val="110151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5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1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8928" y="769936"/>
            <a:ext cx="6083543" cy="3694015"/>
          </a:xfrm>
          <a:prstGeom prst="rect">
            <a:avLst/>
          </a:prstGeom>
        </p:spPr>
      </p:pic>
      <p:pic>
        <p:nvPicPr>
          <p:cNvPr id="19" name="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831" y="1933278"/>
            <a:ext cx="6662638" cy="2944240"/>
          </a:xfrm>
          <a:prstGeom prst="rect">
            <a:avLst/>
          </a:prstGeom>
        </p:spPr>
      </p:pic>
      <p:pic>
        <p:nvPicPr>
          <p:cNvPr id="16" name="1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48412" y="4439884"/>
            <a:ext cx="5748277" cy="2407815"/>
          </a:xfrm>
          <a:prstGeom prst="rect">
            <a:avLst/>
          </a:prstGeom>
        </p:spPr>
      </p:pic>
      <p:pic>
        <p:nvPicPr>
          <p:cNvPr id="21" name="13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614" y="4679167"/>
            <a:ext cx="2285702" cy="2285702"/>
          </a:xfrm>
          <a:prstGeom prst="rect">
            <a:avLst/>
          </a:prstGeom>
        </p:spPr>
      </p:pic>
      <p:pic>
        <p:nvPicPr>
          <p:cNvPr id="1026" name="12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0266" y="2565771"/>
            <a:ext cx="2410832" cy="226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11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394" y="2153314"/>
            <a:ext cx="2631599" cy="246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807" y="2645325"/>
            <a:ext cx="2285702" cy="2285702"/>
          </a:xfrm>
          <a:prstGeom prst="rect">
            <a:avLst/>
          </a:prstGeom>
        </p:spPr>
      </p:pic>
      <p:pic>
        <p:nvPicPr>
          <p:cNvPr id="1030" name="9" descr="Top Rabbit Petting Stickers for Android &amp; iOS | Gfycat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301" y="1631563"/>
            <a:ext cx="3047603" cy="304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81442" y="4241694"/>
            <a:ext cx="6441623" cy="2723175"/>
          </a:xfrm>
          <a:prstGeom prst="rect">
            <a:avLst/>
          </a:prstGeom>
        </p:spPr>
      </p:pic>
      <p:pic>
        <p:nvPicPr>
          <p:cNvPr id="32" name="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278" y="4463950"/>
            <a:ext cx="2951083" cy="2500918"/>
          </a:xfrm>
          <a:prstGeom prst="rect">
            <a:avLst/>
          </a:prstGeom>
        </p:spPr>
      </p:pic>
      <p:pic>
        <p:nvPicPr>
          <p:cNvPr id="33" name="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695" y="4355969"/>
            <a:ext cx="2297925" cy="2591645"/>
          </a:xfrm>
          <a:prstGeom prst="rect">
            <a:avLst/>
          </a:prstGeom>
        </p:spPr>
      </p:pic>
      <p:pic>
        <p:nvPicPr>
          <p:cNvPr id="22" name="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024" y="4156629"/>
            <a:ext cx="2701223" cy="2701223"/>
          </a:xfrm>
          <a:prstGeom prst="rect">
            <a:avLst/>
          </a:prstGeom>
        </p:spPr>
      </p:pic>
      <p:pic>
        <p:nvPicPr>
          <p:cNvPr id="34" name="4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6010" y="91699"/>
            <a:ext cx="820046" cy="883571"/>
          </a:xfrm>
          <a:prstGeom prst="rect">
            <a:avLst/>
          </a:prstGeom>
        </p:spPr>
      </p:pic>
      <p:pic>
        <p:nvPicPr>
          <p:cNvPr id="35" name="3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59247" y="93208"/>
            <a:ext cx="840258" cy="872020"/>
          </a:xfrm>
          <a:prstGeom prst="rect">
            <a:avLst/>
          </a:prstGeom>
        </p:spPr>
      </p:pic>
      <p:pic>
        <p:nvPicPr>
          <p:cNvPr id="36" name="2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6185" y="96978"/>
            <a:ext cx="811383" cy="843146"/>
          </a:xfrm>
          <a:prstGeom prst="rect">
            <a:avLst/>
          </a:prstGeom>
        </p:spPr>
      </p:pic>
      <p:pic>
        <p:nvPicPr>
          <p:cNvPr id="37" name="1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65881" y="114574"/>
            <a:ext cx="811383" cy="843146"/>
          </a:xfrm>
          <a:prstGeom prst="rect">
            <a:avLst/>
          </a:prstGeom>
        </p:spPr>
      </p:pic>
      <p:sp>
        <p:nvSpPr>
          <p:cNvPr id="20" name="Right Arrow 19">
            <a:hlinkClick r:id="rId25" action="ppaction://hlinksldjump"/>
          </p:cNvPr>
          <p:cNvSpPr/>
          <p:nvPr/>
        </p:nvSpPr>
        <p:spPr>
          <a:xfrm>
            <a:off x="11047787" y="0"/>
            <a:ext cx="1100919" cy="94012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14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5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905000" y="154379"/>
            <a:ext cx="9449719" cy="218848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/>
              <a:t>Nghe tên tưởng ở biển khơi</a:t>
            </a:r>
            <a:br>
              <a:rPr lang="vi-VN" sz="2800" dirty="0"/>
            </a:br>
            <a:r>
              <a:rPr lang="vi-VN" sz="2800" dirty="0" smtClean="0"/>
              <a:t>  Thực </a:t>
            </a:r>
            <a:r>
              <a:rPr lang="vi-VN" sz="2800" dirty="0"/>
              <a:t>ra lại ở ngay nơi rất gần</a:t>
            </a:r>
            <a:br>
              <a:rPr lang="vi-VN" sz="2800" dirty="0"/>
            </a:br>
            <a:r>
              <a:rPr lang="vi-VN" sz="2800" dirty="0" smtClean="0"/>
              <a:t>   Dẫu </a:t>
            </a:r>
            <a:r>
              <a:rPr lang="vi-VN" sz="2800" dirty="0"/>
              <a:t>rằng đen, đỏ, tím, xanh…</a:t>
            </a:r>
            <a:br>
              <a:rPr lang="vi-VN" sz="2800" dirty="0"/>
            </a:br>
            <a:r>
              <a:rPr lang="vi-VN" sz="2800" dirty="0" smtClean="0"/>
              <a:t>     Cũng </a:t>
            </a:r>
            <a:r>
              <a:rPr lang="vi-VN" sz="2800" dirty="0"/>
              <a:t>đều vì sự học hành của ta</a:t>
            </a:r>
            <a:br>
              <a:rPr lang="vi-VN" sz="2800" dirty="0"/>
            </a:br>
            <a:r>
              <a:rPr lang="vi-VN" sz="2800" dirty="0" smtClean="0">
                <a:solidFill>
                  <a:srgbClr val="FFC000"/>
                </a:solidFill>
              </a:rPr>
              <a:t>Là </a:t>
            </a:r>
            <a:r>
              <a:rPr lang="vi-VN" sz="2800" dirty="0">
                <a:solidFill>
                  <a:srgbClr val="FFC000"/>
                </a:solidFill>
              </a:rPr>
              <a:t>cái gì ?</a:t>
            </a:r>
            <a:endParaRPr lang="vi-VN" sz="28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949614" y="2781176"/>
            <a:ext cx="4683193" cy="164470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Mực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140769" y="4733772"/>
            <a:ext cx="4683193" cy="164470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cặp sách 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949614" y="4726185"/>
            <a:ext cx="4683193" cy="164470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 viết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118235" y="2781176"/>
            <a:ext cx="4683193" cy="164470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A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Bút màu</a:t>
            </a:r>
            <a:endParaRPr 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135303" y="3661943"/>
            <a:ext cx="1092058" cy="1106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60592" y="5264177"/>
            <a:ext cx="1092058" cy="1106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96183" y="5556126"/>
            <a:ext cx="1092058" cy="1106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850989" y="3266792"/>
            <a:ext cx="1339424" cy="1177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09470" y="2318093"/>
            <a:ext cx="4835782" cy="4901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5" y="5724910"/>
            <a:ext cx="2517035" cy="1054326"/>
          </a:xfrm>
          <a:prstGeom prst="rect">
            <a:avLst/>
          </a:prstGeom>
        </p:spPr>
      </p:pic>
      <p:sp>
        <p:nvSpPr>
          <p:cNvPr id="13" name="Right Arrow 12">
            <a:hlinkClick r:id="rId10" action="ppaction://hlinksldjump"/>
          </p:cNvPr>
          <p:cNvSpPr/>
          <p:nvPr/>
        </p:nvSpPr>
        <p:spPr>
          <a:xfrm>
            <a:off x="11106621" y="108578"/>
            <a:ext cx="1100919" cy="94012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5590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5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55854" y="5689020"/>
            <a:ext cx="2872383" cy="121429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33600" y="236392"/>
            <a:ext cx="9221119" cy="201486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/>
              <a:t>   </a:t>
            </a:r>
            <a:r>
              <a:rPr lang="vi-VN" sz="2800" dirty="0"/>
              <a:t>Ruột dài từ mũi đến chân</a:t>
            </a:r>
            <a:br>
              <a:rPr lang="vi-VN" sz="2800" dirty="0"/>
            </a:br>
            <a:r>
              <a:rPr lang="vi-VN" sz="2800" dirty="0"/>
              <a:t>Bé tô, bé vẽ ruột dần mòn </a:t>
            </a:r>
            <a:r>
              <a:rPr lang="vi-VN" sz="2800" dirty="0" smtClean="0"/>
              <a:t>theo.</a:t>
            </a:r>
          </a:p>
          <a:p>
            <a:pPr algn="ctr"/>
            <a:r>
              <a:rPr lang="vi-VN" sz="2800" dirty="0" smtClean="0"/>
              <a:t>              </a:t>
            </a:r>
            <a:r>
              <a:rPr lang="vi-VN" sz="2800" dirty="0" smtClean="0">
                <a:solidFill>
                  <a:srgbClr val="FFC000"/>
                </a:solidFill>
              </a:rPr>
              <a:t>Là </a:t>
            </a:r>
            <a:r>
              <a:rPr lang="vi-VN" sz="2800" dirty="0">
                <a:solidFill>
                  <a:srgbClr val="FFC000"/>
                </a:solidFill>
              </a:rPr>
              <a:t>cái gì ?</a:t>
            </a:r>
            <a:endParaRPr lang="vi-VN" sz="28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86659" y="4809245"/>
            <a:ext cx="4003266" cy="122893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 chì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10432" y="4833386"/>
            <a:ext cx="4003266" cy="122893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 bi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86659" y="3140328"/>
            <a:ext cx="4003266" cy="122893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 lông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81200" y="3118908"/>
            <a:ext cx="4003266" cy="122893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 màu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490483" y="3053288"/>
            <a:ext cx="860250" cy="87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01512" y="3140328"/>
            <a:ext cx="860250" cy="87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385026" y="4727122"/>
            <a:ext cx="860250" cy="87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32802" y="4750289"/>
            <a:ext cx="1055109" cy="927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24952" y="1671538"/>
            <a:ext cx="4975464" cy="504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ight Arrow 15">
            <a:hlinkClick r:id="rId10" action="ppaction://hlinksldjump"/>
          </p:cNvPr>
          <p:cNvSpPr/>
          <p:nvPr/>
        </p:nvSpPr>
        <p:spPr>
          <a:xfrm>
            <a:off x="11091081" y="0"/>
            <a:ext cx="1100919" cy="94012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4956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5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57" y="5402954"/>
            <a:ext cx="2353400" cy="142901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371601" y="74719"/>
            <a:ext cx="9983119" cy="248524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/>
              <a:t>Cái gì thường vẫn để đo</a:t>
            </a:r>
            <a:br>
              <a:rPr lang="vi-VN" sz="2800" dirty="0"/>
            </a:br>
            <a:r>
              <a:rPr lang="vi-VN" sz="2800" dirty="0"/>
              <a:t>Giúp anh học trò kẻ, vẽ thường xuyên </a:t>
            </a:r>
            <a:r>
              <a:rPr lang="vi-VN" sz="2800" dirty="0" smtClean="0"/>
              <a:t>?</a:t>
            </a:r>
          </a:p>
          <a:p>
            <a:pPr algn="ctr"/>
            <a:r>
              <a:rPr lang="vi-VN" sz="2800" dirty="0">
                <a:solidFill>
                  <a:srgbClr val="FFC000"/>
                </a:solidFill>
              </a:rPr>
              <a:t>Là cái gì ?</a:t>
            </a:r>
            <a:endParaRPr lang="vi-VN" sz="28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34252" y="2892126"/>
            <a:ext cx="4683193" cy="149454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A. </a:t>
            </a:r>
            <a:r>
              <a:rPr lang="vi-VN" sz="32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Thước kẻ.</a:t>
            </a:r>
            <a:endParaRPr lang="en-US" sz="32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34252" y="4740678"/>
            <a:ext cx="4683193" cy="124376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C.</a:t>
            </a:r>
            <a:r>
              <a:rPr lang="vi-VN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Bút chì</a:t>
            </a:r>
            <a:endParaRPr lang="en-US" sz="32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728325" y="4740679"/>
            <a:ext cx="4683193" cy="124376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Bút màu</a:t>
            </a:r>
            <a:endParaRPr lang="en-US" sz="32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671527" y="2966218"/>
            <a:ext cx="4683193" cy="149454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B. </a:t>
            </a:r>
            <a:r>
              <a:rPr lang="vi-VN" sz="32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Com pa</a:t>
            </a:r>
            <a:endParaRPr lang="en-US" sz="32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23105" y="3648770"/>
            <a:ext cx="688413" cy="83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24325" y="5347332"/>
            <a:ext cx="660789" cy="66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195222" y="5347332"/>
            <a:ext cx="628672" cy="637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304717" y="3800234"/>
            <a:ext cx="625454" cy="66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10159" y="1331615"/>
            <a:ext cx="5581381" cy="5656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ight Arrow 12">
            <a:hlinkClick r:id="rId12" action="ppaction://hlinksldjump"/>
          </p:cNvPr>
          <p:cNvSpPr/>
          <p:nvPr/>
        </p:nvSpPr>
        <p:spPr>
          <a:xfrm>
            <a:off x="11170315" y="42173"/>
            <a:ext cx="1100919" cy="94012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6442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5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07112" y="390767"/>
            <a:ext cx="8259195" cy="231525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 màu ngoài, ruột trắng tinh</a:t>
            </a:r>
          </a:p>
          <a:p>
            <a:pPr algn="ctr"/>
            <a:r>
              <a:rPr lang="en-US" sz="2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Đợi chữ xinh </a:t>
            </a:r>
            <a:r>
              <a:rPr lang="en-US" sz="28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xinh</a:t>
            </a:r>
            <a:r>
              <a:rPr lang="en-US" sz="2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sẽ hiện lên dòng</a:t>
            </a:r>
          </a:p>
          <a:p>
            <a:pPr algn="ctr"/>
            <a:r>
              <a:rPr lang="vi-VN" sz="2800" dirty="0">
                <a:solidFill>
                  <a:srgbClr val="FFC000"/>
                </a:solidFill>
              </a:rPr>
              <a:t>Là cái gì ?</a:t>
            </a:r>
            <a:endParaRPr lang="vi-VN" sz="28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46075" y="2911642"/>
            <a:ext cx="4683193" cy="149057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0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 vở. </a:t>
            </a:r>
            <a:endParaRPr lang="en-US" sz="40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11528" y="4588196"/>
            <a:ext cx="4683193" cy="149057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0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 sách.</a:t>
            </a:r>
            <a:endParaRPr lang="en-US" sz="40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05601" y="4588197"/>
            <a:ext cx="4683193" cy="149057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A, B, C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40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29784" y="2959718"/>
            <a:ext cx="4683193" cy="149057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 truyện.</a:t>
            </a:r>
            <a:endParaRPr lang="en-US" sz="40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84920" y="3595275"/>
            <a:ext cx="762961" cy="773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307" y="5289374"/>
            <a:ext cx="762961" cy="773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975" y="5183109"/>
            <a:ext cx="762961" cy="773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30937" y="3856605"/>
            <a:ext cx="935782" cy="82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44706" y="1238730"/>
            <a:ext cx="5165939" cy="523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532" y="5333485"/>
            <a:ext cx="3299778" cy="1458182"/>
          </a:xfrm>
          <a:prstGeom prst="rect">
            <a:avLst/>
          </a:prstGeom>
        </p:spPr>
      </p:pic>
      <p:sp>
        <p:nvSpPr>
          <p:cNvPr id="15" name="Right Arrow 14">
            <a:hlinkClick r:id="rId10" action="ppaction://hlinksldjump"/>
          </p:cNvPr>
          <p:cNvSpPr/>
          <p:nvPr/>
        </p:nvSpPr>
        <p:spPr>
          <a:xfrm>
            <a:off x="11047787" y="0"/>
            <a:ext cx="1100919" cy="94012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9746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931</TotalTime>
  <Words>613</Words>
  <Application>Microsoft Office PowerPoint</Application>
  <PresentationFormat>Widescreen</PresentationFormat>
  <Paragraphs>122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Arial</vt:lpstr>
      <vt:lpstr>Arial-Rounded</vt:lpstr>
      <vt:lpstr>Calibri</vt:lpstr>
      <vt:lpstr>Calibri Light</vt:lpstr>
      <vt:lpstr>Cambria</vt:lpstr>
      <vt:lpstr>HP001 4 hàng</vt:lpstr>
      <vt:lpstr>Montserrat Alternates Black</vt:lpstr>
      <vt:lpstr>Times New Roman</vt:lpstr>
      <vt:lpstr>思源黑体 CN Bold</vt:lpstr>
      <vt:lpstr>Office Theme</vt:lpstr>
      <vt:lpstr>Chủ đề Office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My PC</cp:lastModifiedBy>
  <cp:revision>165</cp:revision>
  <dcterms:created xsi:type="dcterms:W3CDTF">2021-06-15T15:52:51Z</dcterms:created>
  <dcterms:modified xsi:type="dcterms:W3CDTF">2021-10-28T16:00:42Z</dcterms:modified>
</cp:coreProperties>
</file>