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73" r:id="rId3"/>
    <p:sldId id="260" r:id="rId4"/>
    <p:sldId id="258" r:id="rId5"/>
    <p:sldId id="262" r:id="rId6"/>
    <p:sldId id="296" r:id="rId7"/>
    <p:sldId id="264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81C"/>
    <a:srgbClr val="D2ECB6"/>
    <a:srgbClr val="B8E08C"/>
    <a:srgbClr val="FF2980"/>
    <a:srgbClr val="FEDEF3"/>
    <a:srgbClr val="FE8ACC"/>
    <a:srgbClr val="FECEED"/>
    <a:srgbClr val="FD0B95"/>
    <a:srgbClr val="FDBBE5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2" autoAdjust="0"/>
  </p:normalViewPr>
  <p:slideViewPr>
    <p:cSldViewPr>
      <p:cViewPr varScale="1">
        <p:scale>
          <a:sx n="69" d="100"/>
          <a:sy n="69" d="100"/>
        </p:scale>
        <p:origin x="12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nên chia nhóm, cho HS làm sơ đồ tư duy và các nhóm lên bảng trình bày.</a:t>
            </a:r>
          </a:p>
          <a:p>
            <a:r>
              <a:rPr lang="en-US" baseline="0"/>
              <a:t>Mn nên tự tin để HS phát huy năng lực của bản thân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ACC3A-5912-42FB-93CB-787EF4C33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4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ACC3A-5912-42FB-93CB-787EF4C33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5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403869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các bài trong chủ đề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Thiên nhiên kì thú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mới, trang 124.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510018"/>
            <a:ext cx="7962900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tiếng chứa vần ooc, yêt, yêng, oen, oao, oet, uênh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7" y="3746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39844" r="30893" b="35156"/>
          <a:stretch/>
        </p:blipFill>
        <p:spPr bwMode="auto">
          <a:xfrm>
            <a:off x="498903" y="1581150"/>
            <a:ext cx="845978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cuments\100-hinh-nen-slide-dep\Hình nền Slide đẹp (9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"/>
            <a:ext cx="9144000" cy="51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89066"/>
              </p:ext>
            </p:extLst>
          </p:nvPr>
        </p:nvGraphicFramePr>
        <p:xfrm>
          <a:off x="493891" y="1428750"/>
          <a:ext cx="110630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09">
                  <a:extLst>
                    <a:ext uri="{9D8B030D-6E8A-4147-A177-3AD203B41FA5}">
                      <a16:colId xmlns:a16="http://schemas.microsoft.com/office/drawing/2014/main" val="1784864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oen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66912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-SGK-TV" pitchFamily="2" charset="0"/>
                          <a:ea typeface="+mn-ea"/>
                          <a:cs typeface="Arial-SGK-TV" pitchFamily="2" charset="0"/>
                        </a:rPr>
                        <a:t>ooc</a:t>
                      </a: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3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oao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2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oet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uênh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5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yêt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68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yểng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4595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81000"/>
              </p:ext>
            </p:extLst>
          </p:nvPr>
        </p:nvGraphicFramePr>
        <p:xfrm>
          <a:off x="1614086" y="1421788"/>
          <a:ext cx="608211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114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370522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-SGK-TV" pitchFamily="2" charset="0"/>
                          <a:cs typeface="Arial-SGK-TV" pitchFamily="2" charset="0"/>
                        </a:rPr>
                        <a:t>xoen xoét, nhoẻn cười, hoen gỉ…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00659"/>
              </p:ext>
            </p:extLst>
          </p:nvPr>
        </p:nvGraphicFramePr>
        <p:xfrm>
          <a:off x="1600200" y="1872935"/>
          <a:ext cx="6096000" cy="4612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461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-SGK-TV" pitchFamily="2" charset="0"/>
                          <a:ea typeface="+mn-ea"/>
                          <a:cs typeface="Arial-SGK-TV" pitchFamily="2" charset="0"/>
                        </a:rPr>
                        <a:t>quần sóoc, con vọoc, rơ móoc…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54162"/>
              </p:ext>
            </p:extLst>
          </p:nvPr>
        </p:nvGraphicFramePr>
        <p:xfrm>
          <a:off x="1600200" y="2339773"/>
          <a:ext cx="6096000" cy="4612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461209">
                <a:tc>
                  <a:txBody>
                    <a:bodyPr/>
                    <a:lstStyle/>
                    <a:p>
                      <a:r>
                        <a:rPr lang="en-US" sz="2400" err="1">
                          <a:latin typeface="Arial-SGK-TV" pitchFamily="2" charset="0"/>
                          <a:cs typeface="Arial-SGK-TV" pitchFamily="2" charset="0"/>
                        </a:rPr>
                        <a:t>ngoao</a:t>
                      </a:r>
                      <a:r>
                        <a:rPr lang="en-US" sz="2400">
                          <a:latin typeface="Arial-SGK-TV" pitchFamily="2" charset="0"/>
                          <a:cs typeface="Arial-SGK-TV" pitchFamily="2" charset="0"/>
                        </a:rPr>
                        <a:t> ngoao…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77614"/>
              </p:ext>
            </p:extLst>
          </p:nvPr>
        </p:nvGraphicFramePr>
        <p:xfrm>
          <a:off x="1600200" y="3238092"/>
          <a:ext cx="6096000" cy="46120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46120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-SGK-TV" pitchFamily="2" charset="0"/>
                          <a:cs typeface="Arial-SGK-TV" pitchFamily="2" charset="0"/>
                        </a:rPr>
                        <a:t>huênh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SGK-TV" pitchFamily="2" charset="0"/>
                          <a:cs typeface="Arial-SGK-TV" pitchFamily="2" charset="0"/>
                        </a:rPr>
                        <a:t>hoang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dirty="0" err="1">
                          <a:latin typeface="Arial-SGK-TV" pitchFamily="2" charset="0"/>
                          <a:cs typeface="Arial-SGK-TV" pitchFamily="2" charset="0"/>
                        </a:rPr>
                        <a:t>tuềnh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SGK-TV" pitchFamily="2" charset="0"/>
                          <a:cs typeface="Arial-SGK-TV" pitchFamily="2" charset="0"/>
                        </a:rPr>
                        <a:t>toàng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…..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9227"/>
              </p:ext>
            </p:extLst>
          </p:nvPr>
        </p:nvGraphicFramePr>
        <p:xfrm>
          <a:off x="1600200" y="3730845"/>
          <a:ext cx="6096000" cy="457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244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Arial-SGK-TV" pitchFamily="2" charset="0"/>
                          <a:cs typeface="Arial-SGK-TV" pitchFamily="2" charset="0"/>
                        </a:rPr>
                        <a:t>niêm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SGK-TV" pitchFamily="2" charset="0"/>
                          <a:cs typeface="Arial-SGK-TV" pitchFamily="2" charset="0"/>
                        </a:rPr>
                        <a:t>yết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err="1">
                          <a:latin typeface="Arial-SGK-TV" pitchFamily="2" charset="0"/>
                          <a:cs typeface="Arial-SGK-TV" pitchFamily="2" charset="0"/>
                        </a:rPr>
                        <a:t>yết</a:t>
                      </a:r>
                      <a:r>
                        <a:rPr lang="en-US" sz="2400" baseline="0">
                          <a:latin typeface="Arial-SGK-TV" pitchFamily="2" charset="0"/>
                          <a:cs typeface="Arial-SGK-TV" pitchFamily="2" charset="0"/>
                        </a:rPr>
                        <a:t> kiến….</a:t>
                      </a: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-SGK-TV" pitchFamily="2" charset="0"/>
                          <a:ea typeface="+mn-ea"/>
                          <a:cs typeface="Arial-SGK-TV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02353"/>
              </p:ext>
            </p:extLst>
          </p:nvPr>
        </p:nvGraphicFramePr>
        <p:xfrm>
          <a:off x="1600200" y="4223618"/>
          <a:ext cx="6096000" cy="4612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461209"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-SGK-TV" pitchFamily="2" charset="0"/>
                          <a:ea typeface="+mn-ea"/>
                          <a:cs typeface="Arial-SGK-TV" pitchFamily="2" charset="0"/>
                        </a:rPr>
                        <a:t>chim yểng…..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48449"/>
              </p:ext>
            </p:extLst>
          </p:nvPr>
        </p:nvGraphicFramePr>
        <p:xfrm>
          <a:off x="1600200" y="2779829"/>
          <a:ext cx="6096000" cy="4612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89126359"/>
                    </a:ext>
                  </a:extLst>
                </a:gridCol>
              </a:tblGrid>
              <a:tr h="46120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-SGK-TV" pitchFamily="2" charset="0"/>
                          <a:cs typeface="Arial-SGK-TV" pitchFamily="2" charset="0"/>
                        </a:rPr>
                        <a:t>xoen</a:t>
                      </a:r>
                      <a:r>
                        <a:rPr lang="en-US" sz="2400" dirty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dirty="0" err="1">
                          <a:latin typeface="Arial-SGK-TV" pitchFamily="2" charset="0"/>
                          <a:cs typeface="Arial-SGK-TV" pitchFamily="2" charset="0"/>
                        </a:rPr>
                        <a:t>xoét</a:t>
                      </a:r>
                      <a:r>
                        <a:rPr lang="en-US" sz="2400" dirty="0">
                          <a:latin typeface="Arial-SGK-TV" pitchFamily="2" charset="0"/>
                          <a:cs typeface="Arial-SGK-TV" pitchFamily="2" charset="0"/>
                        </a:rPr>
                        <a:t>,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SGK-TV" pitchFamily="2" charset="0"/>
                          <a:cs typeface="Arial-SGK-TV" pitchFamily="2" charset="0"/>
                        </a:rPr>
                        <a:t>đục</a:t>
                      </a:r>
                      <a:r>
                        <a:rPr lang="en-US" sz="2400" baseline="0" dirty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err="1">
                          <a:latin typeface="Arial-SGK-TV" pitchFamily="2" charset="0"/>
                          <a:cs typeface="Arial-SGK-TV" pitchFamily="2" charset="0"/>
                        </a:rPr>
                        <a:t>khoét</a:t>
                      </a:r>
                      <a:r>
                        <a:rPr lang="en-US" sz="2400" baseline="0">
                          <a:latin typeface="Arial-SGK-TV" pitchFamily="2" charset="0"/>
                          <a:cs typeface="Arial-SGK-TV" pitchFamily="2" charset="0"/>
                        </a:rPr>
                        <a:t>, đỏ choét….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62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399F5A-2001-42B7-9A00-8C975838BB27}"/>
              </a:ext>
            </a:extLst>
          </p:cNvPr>
          <p:cNvSpPr txBox="1"/>
          <p:nvPr/>
        </p:nvSpPr>
        <p:spPr>
          <a:xfrm>
            <a:off x="4953000" y="5143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0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32558"/>
            <a:ext cx="8399318" cy="181574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    Nhớ lại các bài đọc thuộc chủ điểm </a:t>
            </a:r>
            <a:r>
              <a:rPr lang="en-US" sz="28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Thiên nhiên kì thú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(Loài chim của biển cả, Bảy sắc cầu vồng, Chúa tể rừng xanh, Cuộc thi tài năng rừng xanh, Cây liễu dẻo dai), 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cho biết: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9" y="36433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682" y="2460602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a. Bài đọc nào nói về con vật?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267" y="2983689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b. Bài đọc nào nói về cây cối?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852" y="3506776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c. Bài đọc nào không nói về con vật và cây cối?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346" y="4040831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d. Em thích bài đọc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5486"/>
            <a:ext cx="8740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Nhớ lại các bài đọc thuộc chủ điểm </a:t>
            </a:r>
            <a:r>
              <a:rPr lang="en-US" sz="2800" b="1" i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Thiên nhiên kì thú </a:t>
            </a:r>
            <a:r>
              <a:rPr lang="en-US" sz="2800" i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(Loài chim của biển cả, Bảy sắc cầu vồng, Chúa tể rừng xanh,Cuộc thi tài năng rừng xanh, Cây liễu dẻo dai), </a:t>
            </a:r>
            <a:r>
              <a:rPr lang="en-US" sz="2800" b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 biết: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35791"/>
              </p:ext>
            </p:extLst>
          </p:nvPr>
        </p:nvGraphicFramePr>
        <p:xfrm>
          <a:off x="539552" y="2002400"/>
          <a:ext cx="8352928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2181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a/ </a:t>
                      </a:r>
                      <a:r>
                        <a:rPr lang="en-US" sz="3200" dirty="0" err="1">
                          <a:solidFill>
                            <a:schemeClr val="accent6"/>
                          </a:solidFill>
                        </a:rPr>
                        <a:t>Bài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nào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nói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con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?</a:t>
                      </a:r>
                      <a:endParaRPr lang="en-US" sz="32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43147"/>
              </p:ext>
            </p:extLst>
          </p:nvPr>
        </p:nvGraphicFramePr>
        <p:xfrm>
          <a:off x="556111" y="3562350"/>
          <a:ext cx="8336369" cy="579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36369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1638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b/ </a:t>
                      </a:r>
                      <a:r>
                        <a:rPr lang="en-US" sz="3200" dirty="0" err="1">
                          <a:solidFill>
                            <a:schemeClr val="accent6"/>
                          </a:solidFill>
                        </a:rPr>
                        <a:t>Bài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nào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nói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/>
                          </a:solidFill>
                        </a:rPr>
                        <a:t>cối</a:t>
                      </a:r>
                      <a:r>
                        <a:rPr lang="en-US" sz="3200" baseline="0" dirty="0">
                          <a:solidFill>
                            <a:schemeClr val="accent6"/>
                          </a:solidFill>
                        </a:rPr>
                        <a:t> ?</a:t>
                      </a:r>
                      <a:endParaRPr lang="en-US" sz="32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72665"/>
              </p:ext>
            </p:extLst>
          </p:nvPr>
        </p:nvGraphicFramePr>
        <p:xfrm>
          <a:off x="539552" y="2592857"/>
          <a:ext cx="8352928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21816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Loài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chim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biển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cả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Chúa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tể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rừng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xanh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Cuộc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thi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tài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năng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err="1">
                          <a:solidFill>
                            <a:srgbClr val="FFFF00"/>
                          </a:solidFill>
                        </a:rPr>
                        <a:t>rừng</a:t>
                      </a:r>
                      <a:r>
                        <a:rPr lang="en-US" sz="3200" baseline="0">
                          <a:solidFill>
                            <a:srgbClr val="FFFF00"/>
                          </a:solidFill>
                        </a:rPr>
                        <a:t> xanh.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35911"/>
              </p:ext>
            </p:extLst>
          </p:nvPr>
        </p:nvGraphicFramePr>
        <p:xfrm>
          <a:off x="556111" y="4095750"/>
          <a:ext cx="8336369" cy="579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36369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16381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liễu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dẻo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dai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E6109670-9B41-4944-9AD8-89AB34A8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5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699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60" y="131028"/>
            <a:ext cx="8740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Nhớ lại các bài đọc thuộc chủ điểm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Thiên nhiên kì thú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itchFamily="34" charset="0"/>
                <a:cs typeface="Arial-SGK-TV" pitchFamily="2" charset="0"/>
              </a:rPr>
              <a:t>(Loài chim của biển cả, Bảy sắc cầu vồng, Chúa tể rừng xanh,Cuộc thi tài năng rừng xanh, Cây liễu dẻo dai),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 biết: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40105"/>
              </p:ext>
            </p:extLst>
          </p:nvPr>
        </p:nvGraphicFramePr>
        <p:xfrm>
          <a:off x="539552" y="1937124"/>
          <a:ext cx="8352928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21816">
                <a:tc>
                  <a:txBody>
                    <a:bodyPr/>
                    <a:lstStyle/>
                    <a:p>
                      <a:pPr marL="0" marR="0" lvl="0" indent="0" algn="l" defTabSz="91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c/ Bài đọc nào không nói về con vật và cây cối ?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9683"/>
              </p:ext>
            </p:extLst>
          </p:nvPr>
        </p:nvGraphicFramePr>
        <p:xfrm>
          <a:off x="556111" y="3135630"/>
          <a:ext cx="8336369" cy="579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36369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16381">
                <a:tc>
                  <a:txBody>
                    <a:bodyPr/>
                    <a:lstStyle/>
                    <a:p>
                      <a:pPr marL="0" marR="0" lvl="0" indent="0" algn="l" defTabSz="91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d/ Em thích bài đọc nào nhất ? Vì sao ?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10235"/>
              </p:ext>
            </p:extLst>
          </p:nvPr>
        </p:nvGraphicFramePr>
        <p:xfrm>
          <a:off x="556111" y="2536377"/>
          <a:ext cx="8352928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521816">
                <a:tc>
                  <a:txBody>
                    <a:bodyPr/>
                    <a:lstStyle/>
                    <a:p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Bảy sắc cầu vồng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15507"/>
              </p:ext>
            </p:extLst>
          </p:nvPr>
        </p:nvGraphicFramePr>
        <p:xfrm>
          <a:off x="539552" y="3714750"/>
          <a:ext cx="8336369" cy="1371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36369">
                  <a:extLst>
                    <a:ext uri="{9D8B030D-6E8A-4147-A177-3AD203B41FA5}">
                      <a16:colId xmlns:a16="http://schemas.microsoft.com/office/drawing/2014/main" val="32588885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 thích nhất bài  “ cuộc thi tài năng của rừng xanh” vì qua bài em biết được mỗi con vật có một tài năng khác nhau.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57854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A0DEC82F-48B6-4A54-9050-F9299A80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61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72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6749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ngữ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pic>
        <p:nvPicPr>
          <p:cNvPr id="3" name="Picture 2" descr="https://i.vdoc.vn/data/image/2021/06/09/giai-tieng-viet-1-trang-82-83-on-tap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0" y="627534"/>
            <a:ext cx="7560840" cy="42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203848" y="3147814"/>
            <a:ext cx="1152128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203848" y="1563638"/>
            <a:ext cx="86409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48064" y="1475209"/>
            <a:ext cx="1008112" cy="922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63600" y="1163909"/>
            <a:ext cx="0" cy="1119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32040" y="3291830"/>
            <a:ext cx="108012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384664" y="3003798"/>
            <a:ext cx="1395248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66E2676-700F-43A2-8848-8E6CFBB1DB65}"/>
              </a:ext>
            </a:extLst>
          </p:cNvPr>
          <p:cNvSpPr/>
          <p:nvPr/>
        </p:nvSpPr>
        <p:spPr>
          <a:xfrm>
            <a:off x="2310654" y="195615"/>
            <a:ext cx="555864" cy="5516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410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214" y="22225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về thiên nhiên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" y="2222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24609" r="26427" b="23047"/>
          <a:stretch/>
        </p:blipFill>
        <p:spPr bwMode="auto">
          <a:xfrm>
            <a:off x="1219200" y="790579"/>
            <a:ext cx="6751927" cy="288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8FCF0-07B2-4B6F-B36C-A053B0C3EA5E}"/>
              </a:ext>
            </a:extLst>
          </p:cNvPr>
          <p:cNvSpPr txBox="1"/>
          <p:nvPr/>
        </p:nvSpPr>
        <p:spPr>
          <a:xfrm>
            <a:off x="1342085" y="3867150"/>
            <a:ext cx="66290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Cảnh thiên nhiên mà em thích là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BD4A8-E2D9-4C7E-BD22-F259D3F81C37}"/>
              </a:ext>
            </a:extLst>
          </p:cNvPr>
          <p:cNvSpPr txBox="1"/>
          <p:nvPr/>
        </p:nvSpPr>
        <p:spPr>
          <a:xfrm>
            <a:off x="1342085" y="3891256"/>
            <a:ext cx="66290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Vì sao em lại thích cảnh thiên nhiên ấy?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FC1BD-A569-4F0A-8F17-8F2C1AE7C172}"/>
              </a:ext>
            </a:extLst>
          </p:cNvPr>
          <p:cNvSpPr txBox="1"/>
          <p:nvPr/>
        </p:nvSpPr>
        <p:spPr>
          <a:xfrm>
            <a:off x="1342085" y="3896652"/>
            <a:ext cx="662904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Em rất thích những cơn mưa rào mùa hè. Vì nó đem đến sự mát mẻ tuyệt vời.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3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t="51823" r="29722" b="19270"/>
          <a:stretch/>
        </p:blipFill>
        <p:spPr bwMode="auto">
          <a:xfrm>
            <a:off x="1521832" y="2057399"/>
            <a:ext cx="6402968" cy="259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809768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cuốn sách hoặc bài viết về thiên nhiên.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37290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Nói với bạn về một số điều em đã đọc được.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8500" y="20450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512</Words>
  <Application>Microsoft Office PowerPoint</Application>
  <PresentationFormat>On-screen Show (16:9)</PresentationFormat>
  <Paragraphs>52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283</cp:revision>
  <dcterms:created xsi:type="dcterms:W3CDTF">2020-12-08T15:48:47Z</dcterms:created>
  <dcterms:modified xsi:type="dcterms:W3CDTF">2022-04-17T02:13:55Z</dcterms:modified>
</cp:coreProperties>
</file>