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53" r:id="rId2"/>
    <p:sldId id="280" r:id="rId3"/>
    <p:sldId id="256" r:id="rId4"/>
    <p:sldId id="376" r:id="rId5"/>
    <p:sldId id="258" r:id="rId6"/>
    <p:sldId id="354" r:id="rId7"/>
    <p:sldId id="259" r:id="rId8"/>
    <p:sldId id="260" r:id="rId9"/>
    <p:sldId id="31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99CCFF"/>
    <a:srgbClr val="FFCC99"/>
    <a:srgbClr val="CCCCFF"/>
    <a:srgbClr val="CC99FF"/>
    <a:srgbClr val="FFCCCC"/>
    <a:srgbClr val="FF6699"/>
    <a:srgbClr val="FF66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2" autoAdjust="0"/>
    <p:restoredTop sz="94660"/>
  </p:normalViewPr>
  <p:slideViewPr>
    <p:cSldViewPr>
      <p:cViewPr varScale="1">
        <p:scale>
          <a:sx n="64" d="100"/>
          <a:sy n="64" d="100"/>
        </p:scale>
        <p:origin x="16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9FD76-F7ED-454C-8DB4-4D604DCD1D2D}" type="datetimeFigureOut">
              <a:rPr lang="vi-VN" smtClean="0"/>
              <a:t>12/12/2021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245E0-79E7-4AB4-AECD-ED338470B8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1128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c8887c4e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6c8887c4e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6c6532119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6c6532119b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58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>
            <a:spLocks noGrp="1"/>
          </p:cNvSpPr>
          <p:nvPr>
            <p:ph type="subTitle" idx="1"/>
          </p:nvPr>
        </p:nvSpPr>
        <p:spPr>
          <a:xfrm>
            <a:off x="1194240" y="3655333"/>
            <a:ext cx="1818000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29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2"/>
          </p:nvPr>
        </p:nvSpPr>
        <p:spPr>
          <a:xfrm>
            <a:off x="3756402" y="2408971"/>
            <a:ext cx="1743600" cy="148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29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ctrTitle"/>
          </p:nvPr>
        </p:nvSpPr>
        <p:spPr>
          <a:xfrm>
            <a:off x="800508" y="3334295"/>
            <a:ext cx="261930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ctrTitle" idx="3"/>
          </p:nvPr>
        </p:nvSpPr>
        <p:spPr>
          <a:xfrm>
            <a:off x="3325529" y="3687515"/>
            <a:ext cx="261930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subTitle" idx="4"/>
          </p:nvPr>
        </p:nvSpPr>
        <p:spPr>
          <a:xfrm>
            <a:off x="6250641" y="3655333"/>
            <a:ext cx="1818000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29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ctrTitle" idx="5"/>
          </p:nvPr>
        </p:nvSpPr>
        <p:spPr>
          <a:xfrm>
            <a:off x="5856858" y="3334295"/>
            <a:ext cx="261930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ctrTitle" idx="6"/>
          </p:nvPr>
        </p:nvSpPr>
        <p:spPr>
          <a:xfrm>
            <a:off x="1187550" y="374285"/>
            <a:ext cx="67689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9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21"/>
          <p:cNvSpPr/>
          <p:nvPr/>
        </p:nvSpPr>
        <p:spPr>
          <a:xfrm>
            <a:off x="8732563" y="1011002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Google Shape;267;p21"/>
          <p:cNvSpPr/>
          <p:nvPr/>
        </p:nvSpPr>
        <p:spPr>
          <a:xfrm>
            <a:off x="8318700" y="1378099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Google Shape;268;p21"/>
          <p:cNvSpPr/>
          <p:nvPr/>
        </p:nvSpPr>
        <p:spPr>
          <a:xfrm rot="7641468">
            <a:off x="8171628" y="704071"/>
            <a:ext cx="345775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  <p:sp>
        <p:nvSpPr>
          <p:cNvPr id="269" name="Google Shape;269;p21"/>
          <p:cNvSpPr/>
          <p:nvPr/>
        </p:nvSpPr>
        <p:spPr>
          <a:xfrm rot="2700000">
            <a:off x="476402" y="6282651"/>
            <a:ext cx="419596" cy="1295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  <p:sp>
        <p:nvSpPr>
          <p:cNvPr id="270" name="Google Shape;270;p21"/>
          <p:cNvSpPr/>
          <p:nvPr/>
        </p:nvSpPr>
        <p:spPr>
          <a:xfrm>
            <a:off x="-134500" y="5720466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Google Shape;271;p21"/>
          <p:cNvSpPr/>
          <p:nvPr/>
        </p:nvSpPr>
        <p:spPr>
          <a:xfrm rot="7641468">
            <a:off x="109378" y="5235705"/>
            <a:ext cx="345775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  <p:sp>
        <p:nvSpPr>
          <p:cNvPr id="272" name="Google Shape;272;p21"/>
          <p:cNvSpPr/>
          <p:nvPr/>
        </p:nvSpPr>
        <p:spPr>
          <a:xfrm>
            <a:off x="8237975" y="6137999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Google Shape;273;p21"/>
          <p:cNvSpPr/>
          <p:nvPr/>
        </p:nvSpPr>
        <p:spPr>
          <a:xfrm rot="7641468">
            <a:off x="292240" y="1354938"/>
            <a:ext cx="345775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  <p:sp>
        <p:nvSpPr>
          <p:cNvPr id="274" name="Google Shape;274;p21"/>
          <p:cNvSpPr/>
          <p:nvPr/>
        </p:nvSpPr>
        <p:spPr>
          <a:xfrm rot="2700000">
            <a:off x="-187223" y="940300"/>
            <a:ext cx="419596" cy="1295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  <p:sp>
        <p:nvSpPr>
          <p:cNvPr id="275" name="Google Shape;275;p21"/>
          <p:cNvSpPr/>
          <p:nvPr/>
        </p:nvSpPr>
        <p:spPr>
          <a:xfrm>
            <a:off x="7868414" y="5720468"/>
            <a:ext cx="307424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</p:spTree>
    <p:extLst>
      <p:ext uri="{BB962C8B-B14F-4D97-AF65-F5344CB8AC3E}">
        <p14:creationId xmlns:p14="http://schemas.microsoft.com/office/powerpoint/2010/main" val="8446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1396AF5-7FEF-48D6-875E-23CC7A5C4B8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258353"/>
          </a:xfrm>
          <a:prstGeom prst="rect">
            <a:avLst/>
          </a:prstGeom>
        </p:spPr>
      </p:pic>
      <p:sp>
        <p:nvSpPr>
          <p:cNvPr id="303" name="Google Shape;303;p24"/>
          <p:cNvSpPr txBox="1">
            <a:spLocks noGrp="1"/>
          </p:cNvSpPr>
          <p:nvPr>
            <p:ph type="ctrTitle"/>
          </p:nvPr>
        </p:nvSpPr>
        <p:spPr>
          <a:xfrm>
            <a:off x="628650" y="1545663"/>
            <a:ext cx="7772400" cy="110251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sz="3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CHÀO MỪNG CÁC CON ĐẾN VỚI </a:t>
            </a:r>
            <a:br>
              <a:rPr lang="en-US" sz="3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BÀI </a:t>
            </a:r>
            <a:r>
              <a:rPr lang="en-US" sz="3000" b="1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HỌC MÔN </a:t>
            </a:r>
            <a:r>
              <a:rPr lang="en-US" sz="3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TOÁN LỚP 1</a:t>
            </a:r>
            <a:endParaRPr sz="3000" b="1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Cartoon paper airplane logo aircraft made Vector Image">
            <a:extLst>
              <a:ext uri="{FF2B5EF4-FFF2-40B4-BE49-F238E27FC236}">
                <a16:creationId xmlns:a16="http://schemas.microsoft.com/office/drawing/2014/main" id="{8A3AC9CF-A243-4B8D-9411-8E5954B6F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b="27775"/>
          <a:stretch/>
        </p:blipFill>
        <p:spPr bwMode="auto">
          <a:xfrm>
            <a:off x="260991" y="1175066"/>
            <a:ext cx="1306705" cy="7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E734EB29-21B1-48A7-A462-19B47597ED1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1657350" y="2806114"/>
            <a:ext cx="5994766" cy="31286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330F98E-E59C-44D7-96DE-8D3B77AFC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"/>
          <a:stretch>
            <a:fillRect/>
          </a:stretch>
        </p:blipFill>
        <p:spPr bwMode="auto">
          <a:xfrm>
            <a:off x="0" y="0"/>
            <a:ext cx="9144000" cy="693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CB3A08-8C94-432C-9FC3-AB7CFD0B4265}"/>
              </a:ext>
            </a:extLst>
          </p:cNvPr>
          <p:cNvSpPr/>
          <p:nvPr/>
        </p:nvSpPr>
        <p:spPr>
          <a:xfrm>
            <a:off x="3270647" y="3019426"/>
            <a:ext cx="2735044" cy="410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69" dirty="0" err="1"/>
              <a:t>Phương</a:t>
            </a:r>
            <a:r>
              <a:rPr lang="en-US" sz="2069" dirty="0"/>
              <a:t> </a:t>
            </a:r>
            <a:r>
              <a:rPr lang="en-US" sz="2069" dirty="0" err="1"/>
              <a:t>pháp</a:t>
            </a:r>
            <a:r>
              <a:rPr lang="en-US" sz="2069" dirty="0"/>
              <a:t> </a:t>
            </a:r>
            <a:r>
              <a:rPr lang="en-US" sz="2069" dirty="0" err="1"/>
              <a:t>thực</a:t>
            </a:r>
            <a:r>
              <a:rPr lang="en-US" sz="2069" dirty="0"/>
              <a:t> </a:t>
            </a:r>
            <a:r>
              <a:rPr lang="en-US" sz="2069" dirty="0" err="1"/>
              <a:t>hiện</a:t>
            </a:r>
            <a:endParaRPr lang="en-US" sz="2069" dirty="0"/>
          </a:p>
        </p:txBody>
      </p:sp>
      <p:pic>
        <p:nvPicPr>
          <p:cNvPr id="7172" name="图片 8">
            <a:extLst>
              <a:ext uri="{FF2B5EF4-FFF2-40B4-BE49-F238E27FC236}">
                <a16:creationId xmlns:a16="http://schemas.microsoft.com/office/drawing/2014/main" id="{1DFE9B22-5AB6-4931-A74E-3E2A9CBA1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60" y="1271588"/>
            <a:ext cx="13001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11">
            <a:extLst>
              <a:ext uri="{FF2B5EF4-FFF2-40B4-BE49-F238E27FC236}">
                <a16:creationId xmlns:a16="http://schemas.microsoft.com/office/drawing/2014/main" id="{F2DA2DBC-731F-41BF-804D-9EF8F3790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9" t="17606" r="1991"/>
          <a:stretch>
            <a:fillRect/>
          </a:stretch>
        </p:blipFill>
        <p:spPr bwMode="auto">
          <a:xfrm>
            <a:off x="6171011" y="1271589"/>
            <a:ext cx="1810940" cy="19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18">
            <a:extLst>
              <a:ext uri="{FF2B5EF4-FFF2-40B4-BE49-F238E27FC236}">
                <a16:creationId xmlns:a16="http://schemas.microsoft.com/office/drawing/2014/main" id="{36064A9D-553A-49B9-B87F-7150B813C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6" y="1371601"/>
            <a:ext cx="4485085" cy="137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5" name="组合 19">
            <a:extLst>
              <a:ext uri="{FF2B5EF4-FFF2-40B4-BE49-F238E27FC236}">
                <a16:creationId xmlns:a16="http://schemas.microsoft.com/office/drawing/2014/main" id="{E1FC8A4F-9244-446A-A59F-3A39E1E3E501}"/>
              </a:ext>
            </a:extLst>
          </p:cNvPr>
          <p:cNvGrpSpPr>
            <a:grpSpLocks/>
          </p:cNvGrpSpPr>
          <p:nvPr/>
        </p:nvGrpSpPr>
        <p:grpSpPr bwMode="auto">
          <a:xfrm>
            <a:off x="850357" y="1999549"/>
            <a:ext cx="7532663" cy="1900451"/>
            <a:chOff x="1936535" y="3935752"/>
            <a:chExt cx="8318930" cy="2056864"/>
          </a:xfrm>
        </p:grpSpPr>
        <p:sp>
          <p:nvSpPr>
            <p:cNvPr id="10" name="任意多边形 3">
              <a:extLst>
                <a:ext uri="{FF2B5EF4-FFF2-40B4-BE49-F238E27FC236}">
                  <a16:creationId xmlns:a16="http://schemas.microsoft.com/office/drawing/2014/main" id="{B4D07707-934E-41FD-AC8A-B526F4A14701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06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4">
              <a:extLst>
                <a:ext uri="{FF2B5EF4-FFF2-40B4-BE49-F238E27FC236}">
                  <a16:creationId xmlns:a16="http://schemas.microsoft.com/office/drawing/2014/main" id="{650CC3F2-3041-48F6-A7EA-94EBBAD9B6BF}"/>
                </a:ext>
              </a:extLst>
            </p:cNvPr>
            <p:cNvSpPr/>
            <p:nvPr/>
          </p:nvSpPr>
          <p:spPr>
            <a:xfrm flipH="1">
              <a:off x="2205422" y="4092273"/>
              <a:ext cx="7781156" cy="1699628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06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23">
            <a:extLst>
              <a:ext uri="{FF2B5EF4-FFF2-40B4-BE49-F238E27FC236}">
                <a16:creationId xmlns:a16="http://schemas.microsoft.com/office/drawing/2014/main" id="{4400459C-A0AC-4297-B75A-1FB9D1658B2E}"/>
              </a:ext>
            </a:extLst>
          </p:cNvPr>
          <p:cNvSpPr txBox="1"/>
          <p:nvPr/>
        </p:nvSpPr>
        <p:spPr>
          <a:xfrm>
            <a:off x="804270" y="2430177"/>
            <a:ext cx="7517447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4500" dirty="0">
                <a:solidFill>
                  <a:schemeClr val="tx1">
                    <a:lumMod val="75000"/>
                    <a:lumOff val="25000"/>
                  </a:schemeClr>
                </a:solidFill>
                <a:latin typeface=".VnArial" panose="020B7200000000000000" pitchFamily="34" charset="0"/>
                <a:ea typeface="微软雅黑" panose="020B0503020204020204" pitchFamily="34" charset="-122"/>
              </a:rPr>
              <a:t>1. </a:t>
            </a:r>
            <a:r>
              <a:rPr lang="en-US" altLang="zh-CN" sz="4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.VnArial" panose="020B7200000000000000" pitchFamily="34" charset="0"/>
                <a:ea typeface="微软雅黑" panose="020B0503020204020204" pitchFamily="34" charset="-122"/>
              </a:rPr>
              <a:t>Khởi</a:t>
            </a:r>
            <a:r>
              <a:rPr lang="en-US" altLang="zh-CN" sz="4500" dirty="0">
                <a:solidFill>
                  <a:schemeClr val="tx1">
                    <a:lumMod val="75000"/>
                    <a:lumOff val="25000"/>
                  </a:schemeClr>
                </a:solidFill>
                <a:latin typeface=".VnArial" panose="020B7200000000000000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4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.VnArial" panose="020B7200000000000000" pitchFamily="34" charset="0"/>
                <a:ea typeface="微软雅黑" panose="020B0503020204020204" pitchFamily="34" charset="-122"/>
              </a:rPr>
              <a:t>động</a:t>
            </a:r>
            <a:endParaRPr lang="zh-CN" altLang="en-US" sz="4500" dirty="0">
              <a:solidFill>
                <a:schemeClr val="tx1">
                  <a:lumMod val="75000"/>
                  <a:lumOff val="25000"/>
                </a:schemeClr>
              </a:solidFill>
              <a:latin typeface=".VnArial" panose="020B7200000000000000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7177" name="Group 15">
            <a:extLst>
              <a:ext uri="{FF2B5EF4-FFF2-40B4-BE49-F238E27FC236}">
                <a16:creationId xmlns:a16="http://schemas.microsoft.com/office/drawing/2014/main" id="{CD78DC12-7F62-4112-996D-BDFA5E976BBE}"/>
              </a:ext>
            </a:extLst>
          </p:cNvPr>
          <p:cNvGrpSpPr>
            <a:grpSpLocks/>
          </p:cNvGrpSpPr>
          <p:nvPr/>
        </p:nvGrpSpPr>
        <p:grpSpPr bwMode="auto">
          <a:xfrm>
            <a:off x="1011891" y="4137119"/>
            <a:ext cx="6858000" cy="1905000"/>
            <a:chOff x="0" y="3905778"/>
            <a:chExt cx="12192000" cy="2945191"/>
          </a:xfrm>
        </p:grpSpPr>
        <p:sp>
          <p:nvSpPr>
            <p:cNvPr id="5" name="Freeform 34">
              <a:extLst>
                <a:ext uri="{FF2B5EF4-FFF2-40B4-BE49-F238E27FC236}">
                  <a16:creationId xmlns:a16="http://schemas.microsoft.com/office/drawing/2014/main" id="{D6F3F7FA-D214-4F4B-B1E8-5D4E5A034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623192"/>
              <a:ext cx="12192000" cy="944302"/>
            </a:xfrm>
            <a:custGeom>
              <a:avLst/>
              <a:gdLst>
                <a:gd name="T0" fmla="*/ 5752 w 5752"/>
                <a:gd name="T1" fmla="*/ 970 h 970"/>
                <a:gd name="T2" fmla="*/ 0 w 5752"/>
                <a:gd name="T3" fmla="*/ 970 h 970"/>
                <a:gd name="T4" fmla="*/ 0 w 5752"/>
                <a:gd name="T5" fmla="*/ 293 h 970"/>
                <a:gd name="T6" fmla="*/ 0 w 5752"/>
                <a:gd name="T7" fmla="*/ 293 h 970"/>
                <a:gd name="T8" fmla="*/ 176 w 5752"/>
                <a:gd name="T9" fmla="*/ 247 h 970"/>
                <a:gd name="T10" fmla="*/ 365 w 5752"/>
                <a:gd name="T11" fmla="*/ 201 h 970"/>
                <a:gd name="T12" fmla="*/ 591 w 5752"/>
                <a:gd name="T13" fmla="*/ 147 h 970"/>
                <a:gd name="T14" fmla="*/ 713 w 5752"/>
                <a:gd name="T15" fmla="*/ 121 h 970"/>
                <a:gd name="T16" fmla="*/ 837 w 5752"/>
                <a:gd name="T17" fmla="*/ 93 h 970"/>
                <a:gd name="T18" fmla="*/ 961 w 5752"/>
                <a:gd name="T19" fmla="*/ 69 h 970"/>
                <a:gd name="T20" fmla="*/ 1078 w 5752"/>
                <a:gd name="T21" fmla="*/ 47 h 970"/>
                <a:gd name="T22" fmla="*/ 1192 w 5752"/>
                <a:gd name="T23" fmla="*/ 27 h 970"/>
                <a:gd name="T24" fmla="*/ 1296 w 5752"/>
                <a:gd name="T25" fmla="*/ 13 h 970"/>
                <a:gd name="T26" fmla="*/ 1390 w 5752"/>
                <a:gd name="T27" fmla="*/ 3 h 970"/>
                <a:gd name="T28" fmla="*/ 1430 w 5752"/>
                <a:gd name="T29" fmla="*/ 0 h 970"/>
                <a:gd name="T30" fmla="*/ 1468 w 5752"/>
                <a:gd name="T31" fmla="*/ 0 h 970"/>
                <a:gd name="T32" fmla="*/ 1468 w 5752"/>
                <a:gd name="T33" fmla="*/ 0 h 970"/>
                <a:gd name="T34" fmla="*/ 1538 w 5752"/>
                <a:gd name="T35" fmla="*/ 0 h 970"/>
                <a:gd name="T36" fmla="*/ 1612 w 5752"/>
                <a:gd name="T37" fmla="*/ 3 h 970"/>
                <a:gd name="T38" fmla="*/ 1686 w 5752"/>
                <a:gd name="T39" fmla="*/ 11 h 970"/>
                <a:gd name="T40" fmla="*/ 1764 w 5752"/>
                <a:gd name="T41" fmla="*/ 21 h 970"/>
                <a:gd name="T42" fmla="*/ 1845 w 5752"/>
                <a:gd name="T43" fmla="*/ 35 h 970"/>
                <a:gd name="T44" fmla="*/ 1927 w 5752"/>
                <a:gd name="T45" fmla="*/ 49 h 970"/>
                <a:gd name="T46" fmla="*/ 2011 w 5752"/>
                <a:gd name="T47" fmla="*/ 67 h 970"/>
                <a:gd name="T48" fmla="*/ 2097 w 5752"/>
                <a:gd name="T49" fmla="*/ 87 h 970"/>
                <a:gd name="T50" fmla="*/ 2185 w 5752"/>
                <a:gd name="T51" fmla="*/ 109 h 970"/>
                <a:gd name="T52" fmla="*/ 2275 w 5752"/>
                <a:gd name="T53" fmla="*/ 133 h 970"/>
                <a:gd name="T54" fmla="*/ 2457 w 5752"/>
                <a:gd name="T55" fmla="*/ 185 h 970"/>
                <a:gd name="T56" fmla="*/ 2640 w 5752"/>
                <a:gd name="T57" fmla="*/ 241 h 970"/>
                <a:gd name="T58" fmla="*/ 2826 w 5752"/>
                <a:gd name="T59" fmla="*/ 301 h 970"/>
                <a:gd name="T60" fmla="*/ 3196 w 5752"/>
                <a:gd name="T61" fmla="*/ 421 h 970"/>
                <a:gd name="T62" fmla="*/ 3377 w 5752"/>
                <a:gd name="T63" fmla="*/ 479 h 970"/>
                <a:gd name="T64" fmla="*/ 3553 w 5752"/>
                <a:gd name="T65" fmla="*/ 533 h 970"/>
                <a:gd name="T66" fmla="*/ 3723 w 5752"/>
                <a:gd name="T67" fmla="*/ 583 h 970"/>
                <a:gd name="T68" fmla="*/ 3805 w 5752"/>
                <a:gd name="T69" fmla="*/ 605 h 970"/>
                <a:gd name="T70" fmla="*/ 3885 w 5752"/>
                <a:gd name="T71" fmla="*/ 625 h 970"/>
                <a:gd name="T72" fmla="*/ 3960 w 5752"/>
                <a:gd name="T73" fmla="*/ 643 h 970"/>
                <a:gd name="T74" fmla="*/ 4036 w 5752"/>
                <a:gd name="T75" fmla="*/ 658 h 970"/>
                <a:gd name="T76" fmla="*/ 4108 w 5752"/>
                <a:gd name="T77" fmla="*/ 670 h 970"/>
                <a:gd name="T78" fmla="*/ 4176 w 5752"/>
                <a:gd name="T79" fmla="*/ 682 h 970"/>
                <a:gd name="T80" fmla="*/ 4176 w 5752"/>
                <a:gd name="T81" fmla="*/ 682 h 970"/>
                <a:gd name="T82" fmla="*/ 4252 w 5752"/>
                <a:gd name="T83" fmla="*/ 688 h 970"/>
                <a:gd name="T84" fmla="*/ 4346 w 5752"/>
                <a:gd name="T85" fmla="*/ 694 h 970"/>
                <a:gd name="T86" fmla="*/ 4454 w 5752"/>
                <a:gd name="T87" fmla="*/ 696 h 970"/>
                <a:gd name="T88" fmla="*/ 4572 w 5752"/>
                <a:gd name="T89" fmla="*/ 698 h 970"/>
                <a:gd name="T90" fmla="*/ 4699 w 5752"/>
                <a:gd name="T91" fmla="*/ 698 h 970"/>
                <a:gd name="T92" fmla="*/ 4831 w 5752"/>
                <a:gd name="T93" fmla="*/ 696 h 970"/>
                <a:gd name="T94" fmla="*/ 5097 w 5752"/>
                <a:gd name="T95" fmla="*/ 690 h 970"/>
                <a:gd name="T96" fmla="*/ 5347 w 5752"/>
                <a:gd name="T97" fmla="*/ 682 h 970"/>
                <a:gd name="T98" fmla="*/ 5556 w 5752"/>
                <a:gd name="T99" fmla="*/ 674 h 970"/>
                <a:gd name="T100" fmla="*/ 5752 w 5752"/>
                <a:gd name="T101" fmla="*/ 664 h 970"/>
                <a:gd name="T102" fmla="*/ 5752 w 5752"/>
                <a:gd name="T103" fmla="*/ 970 h 9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52" h="970">
                  <a:moveTo>
                    <a:pt x="5752" y="970"/>
                  </a:moveTo>
                  <a:lnTo>
                    <a:pt x="0" y="970"/>
                  </a:lnTo>
                  <a:lnTo>
                    <a:pt x="0" y="293"/>
                  </a:lnTo>
                  <a:lnTo>
                    <a:pt x="176" y="247"/>
                  </a:lnTo>
                  <a:lnTo>
                    <a:pt x="365" y="201"/>
                  </a:lnTo>
                  <a:lnTo>
                    <a:pt x="591" y="147"/>
                  </a:lnTo>
                  <a:lnTo>
                    <a:pt x="713" y="121"/>
                  </a:lnTo>
                  <a:lnTo>
                    <a:pt x="837" y="93"/>
                  </a:lnTo>
                  <a:lnTo>
                    <a:pt x="961" y="69"/>
                  </a:lnTo>
                  <a:lnTo>
                    <a:pt x="1078" y="47"/>
                  </a:lnTo>
                  <a:lnTo>
                    <a:pt x="1192" y="27"/>
                  </a:lnTo>
                  <a:lnTo>
                    <a:pt x="1296" y="13"/>
                  </a:lnTo>
                  <a:lnTo>
                    <a:pt x="1390" y="3"/>
                  </a:lnTo>
                  <a:lnTo>
                    <a:pt x="1430" y="0"/>
                  </a:lnTo>
                  <a:lnTo>
                    <a:pt x="1468" y="0"/>
                  </a:lnTo>
                  <a:lnTo>
                    <a:pt x="1538" y="0"/>
                  </a:lnTo>
                  <a:lnTo>
                    <a:pt x="1612" y="3"/>
                  </a:lnTo>
                  <a:lnTo>
                    <a:pt x="1686" y="11"/>
                  </a:lnTo>
                  <a:lnTo>
                    <a:pt x="1764" y="21"/>
                  </a:lnTo>
                  <a:lnTo>
                    <a:pt x="1845" y="35"/>
                  </a:lnTo>
                  <a:lnTo>
                    <a:pt x="1927" y="49"/>
                  </a:lnTo>
                  <a:lnTo>
                    <a:pt x="2011" y="67"/>
                  </a:lnTo>
                  <a:lnTo>
                    <a:pt x="2097" y="87"/>
                  </a:lnTo>
                  <a:lnTo>
                    <a:pt x="2185" y="109"/>
                  </a:lnTo>
                  <a:lnTo>
                    <a:pt x="2275" y="133"/>
                  </a:lnTo>
                  <a:lnTo>
                    <a:pt x="2457" y="185"/>
                  </a:lnTo>
                  <a:lnTo>
                    <a:pt x="2640" y="241"/>
                  </a:lnTo>
                  <a:lnTo>
                    <a:pt x="2826" y="301"/>
                  </a:lnTo>
                  <a:lnTo>
                    <a:pt x="3196" y="421"/>
                  </a:lnTo>
                  <a:lnTo>
                    <a:pt x="3377" y="479"/>
                  </a:lnTo>
                  <a:lnTo>
                    <a:pt x="3553" y="533"/>
                  </a:lnTo>
                  <a:lnTo>
                    <a:pt x="3723" y="583"/>
                  </a:lnTo>
                  <a:lnTo>
                    <a:pt x="3805" y="605"/>
                  </a:lnTo>
                  <a:lnTo>
                    <a:pt x="3885" y="625"/>
                  </a:lnTo>
                  <a:lnTo>
                    <a:pt x="3960" y="643"/>
                  </a:lnTo>
                  <a:lnTo>
                    <a:pt x="4036" y="658"/>
                  </a:lnTo>
                  <a:lnTo>
                    <a:pt x="4108" y="670"/>
                  </a:lnTo>
                  <a:lnTo>
                    <a:pt x="4176" y="682"/>
                  </a:lnTo>
                  <a:lnTo>
                    <a:pt x="4252" y="688"/>
                  </a:lnTo>
                  <a:lnTo>
                    <a:pt x="4346" y="694"/>
                  </a:lnTo>
                  <a:lnTo>
                    <a:pt x="4454" y="696"/>
                  </a:lnTo>
                  <a:lnTo>
                    <a:pt x="4572" y="698"/>
                  </a:lnTo>
                  <a:lnTo>
                    <a:pt x="4699" y="698"/>
                  </a:lnTo>
                  <a:lnTo>
                    <a:pt x="4831" y="696"/>
                  </a:lnTo>
                  <a:lnTo>
                    <a:pt x="5097" y="690"/>
                  </a:lnTo>
                  <a:lnTo>
                    <a:pt x="5347" y="682"/>
                  </a:lnTo>
                  <a:lnTo>
                    <a:pt x="5556" y="674"/>
                  </a:lnTo>
                  <a:lnTo>
                    <a:pt x="5752" y="664"/>
                  </a:lnTo>
                  <a:lnTo>
                    <a:pt x="5752" y="970"/>
                  </a:lnTo>
                  <a:close/>
                </a:path>
              </a:pathLst>
            </a:custGeom>
            <a:gradFill rotWithShape="1">
              <a:gsLst>
                <a:gs pos="0">
                  <a:srgbClr val="5C7802"/>
                </a:gs>
                <a:gs pos="50000">
                  <a:srgbClr val="87AE08"/>
                </a:gs>
                <a:gs pos="100000">
                  <a:srgbClr val="A2D00C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591160">
                <a:defRPr/>
              </a:pPr>
              <a:endParaRPr lang="zh-CN" altLang="en-US" sz="1164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7179" name="图片 24">
              <a:extLst>
                <a:ext uri="{FF2B5EF4-FFF2-40B4-BE49-F238E27FC236}">
                  <a16:creationId xmlns:a16="http://schemas.microsoft.com/office/drawing/2014/main" id="{1D53EC30-309F-494F-A848-456232FA4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927" y="4153063"/>
              <a:ext cx="8092359" cy="269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图片 25">
              <a:extLst>
                <a:ext uri="{FF2B5EF4-FFF2-40B4-BE49-F238E27FC236}">
                  <a16:creationId xmlns:a16="http://schemas.microsoft.com/office/drawing/2014/main" id="{121E7DAD-5446-49CD-840E-E28B94CFE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8965" y="3905778"/>
              <a:ext cx="2201380" cy="2938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1149" y="0"/>
            <a:ext cx="9144000" cy="18288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Bài</a:t>
              </a:r>
              <a:r>
                <a:rPr lang="en-US" sz="4800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 11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SGK-TV" pitchFamily="2" charset="0"/>
                  <a:cs typeface="Arial-SGK-TV" pitchFamily="2" charset="0"/>
                </a:rPr>
                <a:t>trừ</a:t>
              </a: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SGK-TV" pitchFamily="2" charset="0"/>
                  <a:cs typeface="Arial-SGK-TV" pitchFamily="2" charset="0"/>
                </a:rPr>
                <a:t>trong</a:t>
              </a: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SGK-TV" pitchFamily="2" charset="0"/>
                  <a:cs typeface="Arial-SGK-TV" pitchFamily="2" charset="0"/>
                </a:rPr>
                <a:t>phạm</a:t>
              </a: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SGK-TV" pitchFamily="2" charset="0"/>
                  <a:cs typeface="Arial-SGK-TV" pitchFamily="2" charset="0"/>
                </a:rPr>
                <a:t> vi 10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>
                <a:solidFill>
                  <a:srgbClr val="FF9933"/>
                </a:solidFill>
                <a:latin typeface="HP-087" pitchFamily="34" charset="0"/>
              </a:rPr>
              <a:t>TIẾT 3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67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143000" y="3080982"/>
          <a:ext cx="6629400" cy="26924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vi-VN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4" name="Rounded Rectangle 113"/>
          <p:cNvSpPr/>
          <p:nvPr/>
        </p:nvSpPr>
        <p:spPr>
          <a:xfrm>
            <a:off x="7183923" y="3838465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" y="175589"/>
            <a:ext cx="3544293" cy="15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420208" y="1937982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1444391" y="2065716"/>
            <a:ext cx="1025856" cy="70744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7391" y="2077695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26" y="3157332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152694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152694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3152694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152694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3152694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505062" y="3143169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10426" y="3143169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57117" y="3143169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66203" y="3132096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75289" y="3132096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372" y="3857295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71" y="3852657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996" y="3852657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21" y="3852657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46" y="3852657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112" y="3876675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TextBox 108"/>
          <p:cNvSpPr txBox="1"/>
          <p:nvPr/>
        </p:nvSpPr>
        <p:spPr>
          <a:xfrm>
            <a:off x="5513696" y="3816698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919060" y="3816698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365751" y="3816698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774837" y="3805625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46" y="4500438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45" y="4495800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70" y="4495800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795" y="4495800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86" y="4519818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20" y="4523096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Rounded Rectangle 121"/>
          <p:cNvSpPr/>
          <p:nvPr/>
        </p:nvSpPr>
        <p:spPr>
          <a:xfrm>
            <a:off x="7183923" y="4496969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513696" y="44752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919060" y="44752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365751" y="44752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774837" y="4464129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46" y="5172590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45" y="5167952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70" y="5167952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86" y="5191970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20" y="5195248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2" y="5181600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" name="Rounded Rectangle 133"/>
          <p:cNvSpPr/>
          <p:nvPr/>
        </p:nvSpPr>
        <p:spPr>
          <a:xfrm>
            <a:off x="7183923" y="5182769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513696" y="51610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919060" y="51610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365751" y="51610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774837" y="5149929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46" y="5835217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45" y="5830579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86" y="5854597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20" y="5857875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2" y="5844227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840104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" name="Rounded Rectangle 145"/>
          <p:cNvSpPr/>
          <p:nvPr/>
        </p:nvSpPr>
        <p:spPr>
          <a:xfrm>
            <a:off x="7183923" y="5868569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513696" y="58468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919060" y="58468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6365751" y="58468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774837" y="5835729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993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420208" y="611616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466898" y="836975"/>
            <a:ext cx="767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chú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ghi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4</a:t>
            </a:r>
            <a:endParaRPr lang="vi-VN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930214" cy="5305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23511E8F-D8FB-4515-9FDF-022820E8E209}"/>
              </a:ext>
            </a:extLst>
          </p:cNvPr>
          <p:cNvSpPr/>
          <p:nvPr/>
        </p:nvSpPr>
        <p:spPr>
          <a:xfrm>
            <a:off x="1429847" y="2895600"/>
            <a:ext cx="1047702" cy="685800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EEE5E145-91DC-477E-A2FA-FC4386486859}"/>
              </a:ext>
            </a:extLst>
          </p:cNvPr>
          <p:cNvSpPr/>
          <p:nvPr/>
        </p:nvSpPr>
        <p:spPr>
          <a:xfrm>
            <a:off x="6477000" y="2743200"/>
            <a:ext cx="1047702" cy="685800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6F71D1BE-E903-4F89-A029-4AB698976598}"/>
              </a:ext>
            </a:extLst>
          </p:cNvPr>
          <p:cNvSpPr/>
          <p:nvPr/>
        </p:nvSpPr>
        <p:spPr>
          <a:xfrm>
            <a:off x="1295400" y="5311162"/>
            <a:ext cx="1047702" cy="685800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3A76041B-F0AC-486F-940A-E5A6DFB2DFD3}"/>
              </a:ext>
            </a:extLst>
          </p:cNvPr>
          <p:cNvSpPr/>
          <p:nvPr/>
        </p:nvSpPr>
        <p:spPr>
          <a:xfrm>
            <a:off x="4431856" y="5562600"/>
            <a:ext cx="1047702" cy="685800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9384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  <p:bldP spid="2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330F98E-E59C-44D7-96DE-8D3B77AFC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"/>
          <a:stretch>
            <a:fillRect/>
          </a:stretch>
        </p:blipFill>
        <p:spPr bwMode="auto">
          <a:xfrm>
            <a:off x="0" y="0"/>
            <a:ext cx="9144000" cy="693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CB3A08-8C94-432C-9FC3-AB7CFD0B4265}"/>
              </a:ext>
            </a:extLst>
          </p:cNvPr>
          <p:cNvSpPr/>
          <p:nvPr/>
        </p:nvSpPr>
        <p:spPr>
          <a:xfrm>
            <a:off x="3270647" y="3019426"/>
            <a:ext cx="2735044" cy="410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69" dirty="0" err="1"/>
              <a:t>Phương</a:t>
            </a:r>
            <a:r>
              <a:rPr lang="en-US" sz="2069" dirty="0"/>
              <a:t> </a:t>
            </a:r>
            <a:r>
              <a:rPr lang="en-US" sz="2069" dirty="0" err="1"/>
              <a:t>pháp</a:t>
            </a:r>
            <a:r>
              <a:rPr lang="en-US" sz="2069" dirty="0"/>
              <a:t> </a:t>
            </a:r>
            <a:r>
              <a:rPr lang="en-US" sz="2069" dirty="0" err="1"/>
              <a:t>thực</a:t>
            </a:r>
            <a:r>
              <a:rPr lang="en-US" sz="2069" dirty="0"/>
              <a:t> </a:t>
            </a:r>
            <a:r>
              <a:rPr lang="en-US" sz="2069" dirty="0" err="1"/>
              <a:t>hiện</a:t>
            </a:r>
            <a:endParaRPr lang="en-US" sz="2069" dirty="0"/>
          </a:p>
        </p:txBody>
      </p:sp>
      <p:pic>
        <p:nvPicPr>
          <p:cNvPr id="7172" name="图片 8">
            <a:extLst>
              <a:ext uri="{FF2B5EF4-FFF2-40B4-BE49-F238E27FC236}">
                <a16:creationId xmlns:a16="http://schemas.microsoft.com/office/drawing/2014/main" id="{1DFE9B22-5AB6-4931-A74E-3E2A9CBA1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60" y="1271588"/>
            <a:ext cx="13001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11">
            <a:extLst>
              <a:ext uri="{FF2B5EF4-FFF2-40B4-BE49-F238E27FC236}">
                <a16:creationId xmlns:a16="http://schemas.microsoft.com/office/drawing/2014/main" id="{F2DA2DBC-731F-41BF-804D-9EF8F3790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9" t="17606" r="1991"/>
          <a:stretch>
            <a:fillRect/>
          </a:stretch>
        </p:blipFill>
        <p:spPr bwMode="auto">
          <a:xfrm>
            <a:off x="6171011" y="1271589"/>
            <a:ext cx="1810940" cy="196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18">
            <a:extLst>
              <a:ext uri="{FF2B5EF4-FFF2-40B4-BE49-F238E27FC236}">
                <a16:creationId xmlns:a16="http://schemas.microsoft.com/office/drawing/2014/main" id="{36064A9D-553A-49B9-B87F-7150B813C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6" y="1371601"/>
            <a:ext cx="4485085" cy="137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5" name="组合 19">
            <a:extLst>
              <a:ext uri="{FF2B5EF4-FFF2-40B4-BE49-F238E27FC236}">
                <a16:creationId xmlns:a16="http://schemas.microsoft.com/office/drawing/2014/main" id="{E1FC8A4F-9244-446A-A59F-3A39E1E3E501}"/>
              </a:ext>
            </a:extLst>
          </p:cNvPr>
          <p:cNvGrpSpPr>
            <a:grpSpLocks/>
          </p:cNvGrpSpPr>
          <p:nvPr/>
        </p:nvGrpSpPr>
        <p:grpSpPr bwMode="auto">
          <a:xfrm>
            <a:off x="850357" y="1999549"/>
            <a:ext cx="7532663" cy="1900451"/>
            <a:chOff x="1936535" y="3935752"/>
            <a:chExt cx="8318930" cy="2056864"/>
          </a:xfrm>
        </p:grpSpPr>
        <p:sp>
          <p:nvSpPr>
            <p:cNvPr id="10" name="任意多边形 3">
              <a:extLst>
                <a:ext uri="{FF2B5EF4-FFF2-40B4-BE49-F238E27FC236}">
                  <a16:creationId xmlns:a16="http://schemas.microsoft.com/office/drawing/2014/main" id="{B4D07707-934E-41FD-AC8A-B526F4A14701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06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4">
              <a:extLst>
                <a:ext uri="{FF2B5EF4-FFF2-40B4-BE49-F238E27FC236}">
                  <a16:creationId xmlns:a16="http://schemas.microsoft.com/office/drawing/2014/main" id="{650CC3F2-3041-48F6-A7EA-94EBBAD9B6BF}"/>
                </a:ext>
              </a:extLst>
            </p:cNvPr>
            <p:cNvSpPr/>
            <p:nvPr/>
          </p:nvSpPr>
          <p:spPr>
            <a:xfrm flipH="1">
              <a:off x="2205422" y="4092273"/>
              <a:ext cx="7781156" cy="1699628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069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23">
            <a:extLst>
              <a:ext uri="{FF2B5EF4-FFF2-40B4-BE49-F238E27FC236}">
                <a16:creationId xmlns:a16="http://schemas.microsoft.com/office/drawing/2014/main" id="{4400459C-A0AC-4297-B75A-1FB9D1658B2E}"/>
              </a:ext>
            </a:extLst>
          </p:cNvPr>
          <p:cNvSpPr txBox="1"/>
          <p:nvPr/>
        </p:nvSpPr>
        <p:spPr>
          <a:xfrm>
            <a:off x="804270" y="2430177"/>
            <a:ext cx="7517447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4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.VnArial" panose="020B7200000000000000" pitchFamily="34" charset="0"/>
                <a:ea typeface="微软雅黑" panose="020B0503020204020204" pitchFamily="34" charset="-122"/>
              </a:rPr>
              <a:t>Nghỉ</a:t>
            </a:r>
            <a:r>
              <a:rPr lang="en-US" altLang="zh-CN" sz="4500" dirty="0">
                <a:solidFill>
                  <a:schemeClr val="tx1">
                    <a:lumMod val="75000"/>
                    <a:lumOff val="25000"/>
                  </a:schemeClr>
                </a:solidFill>
                <a:latin typeface=".VnArial" panose="020B7200000000000000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4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.VnArial" panose="020B7200000000000000" pitchFamily="34" charset="0"/>
                <a:ea typeface="微软雅黑" panose="020B0503020204020204" pitchFamily="34" charset="-122"/>
              </a:rPr>
              <a:t>giữa</a:t>
            </a:r>
            <a:r>
              <a:rPr lang="en-US" altLang="zh-CN" sz="4500" dirty="0">
                <a:solidFill>
                  <a:schemeClr val="tx1">
                    <a:lumMod val="75000"/>
                    <a:lumOff val="25000"/>
                  </a:schemeClr>
                </a:solidFill>
                <a:latin typeface=".VnArial" panose="020B7200000000000000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4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.VnArial" panose="020B7200000000000000" pitchFamily="34" charset="0"/>
                <a:ea typeface="微软雅黑" panose="020B0503020204020204" pitchFamily="34" charset="-122"/>
              </a:rPr>
              <a:t>giờ</a:t>
            </a:r>
            <a:endParaRPr lang="zh-CN" altLang="en-US" sz="4500" dirty="0">
              <a:solidFill>
                <a:schemeClr val="tx1">
                  <a:lumMod val="75000"/>
                  <a:lumOff val="25000"/>
                </a:schemeClr>
              </a:solidFill>
              <a:latin typeface=".VnArial" panose="020B7200000000000000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7177" name="Group 15">
            <a:extLst>
              <a:ext uri="{FF2B5EF4-FFF2-40B4-BE49-F238E27FC236}">
                <a16:creationId xmlns:a16="http://schemas.microsoft.com/office/drawing/2014/main" id="{CD78DC12-7F62-4112-996D-BDFA5E976BBE}"/>
              </a:ext>
            </a:extLst>
          </p:cNvPr>
          <p:cNvGrpSpPr>
            <a:grpSpLocks/>
          </p:cNvGrpSpPr>
          <p:nvPr/>
        </p:nvGrpSpPr>
        <p:grpSpPr bwMode="auto">
          <a:xfrm>
            <a:off x="1011891" y="4137119"/>
            <a:ext cx="6858000" cy="1905000"/>
            <a:chOff x="0" y="3905778"/>
            <a:chExt cx="12192000" cy="2945191"/>
          </a:xfrm>
        </p:grpSpPr>
        <p:sp>
          <p:nvSpPr>
            <p:cNvPr id="5" name="Freeform 34">
              <a:extLst>
                <a:ext uri="{FF2B5EF4-FFF2-40B4-BE49-F238E27FC236}">
                  <a16:creationId xmlns:a16="http://schemas.microsoft.com/office/drawing/2014/main" id="{D6F3F7FA-D214-4F4B-B1E8-5D4E5A034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623192"/>
              <a:ext cx="12192000" cy="944302"/>
            </a:xfrm>
            <a:custGeom>
              <a:avLst/>
              <a:gdLst>
                <a:gd name="T0" fmla="*/ 5752 w 5752"/>
                <a:gd name="T1" fmla="*/ 970 h 970"/>
                <a:gd name="T2" fmla="*/ 0 w 5752"/>
                <a:gd name="T3" fmla="*/ 970 h 970"/>
                <a:gd name="T4" fmla="*/ 0 w 5752"/>
                <a:gd name="T5" fmla="*/ 293 h 970"/>
                <a:gd name="T6" fmla="*/ 0 w 5752"/>
                <a:gd name="T7" fmla="*/ 293 h 970"/>
                <a:gd name="T8" fmla="*/ 176 w 5752"/>
                <a:gd name="T9" fmla="*/ 247 h 970"/>
                <a:gd name="T10" fmla="*/ 365 w 5752"/>
                <a:gd name="T11" fmla="*/ 201 h 970"/>
                <a:gd name="T12" fmla="*/ 591 w 5752"/>
                <a:gd name="T13" fmla="*/ 147 h 970"/>
                <a:gd name="T14" fmla="*/ 713 w 5752"/>
                <a:gd name="T15" fmla="*/ 121 h 970"/>
                <a:gd name="T16" fmla="*/ 837 w 5752"/>
                <a:gd name="T17" fmla="*/ 93 h 970"/>
                <a:gd name="T18" fmla="*/ 961 w 5752"/>
                <a:gd name="T19" fmla="*/ 69 h 970"/>
                <a:gd name="T20" fmla="*/ 1078 w 5752"/>
                <a:gd name="T21" fmla="*/ 47 h 970"/>
                <a:gd name="T22" fmla="*/ 1192 w 5752"/>
                <a:gd name="T23" fmla="*/ 27 h 970"/>
                <a:gd name="T24" fmla="*/ 1296 w 5752"/>
                <a:gd name="T25" fmla="*/ 13 h 970"/>
                <a:gd name="T26" fmla="*/ 1390 w 5752"/>
                <a:gd name="T27" fmla="*/ 3 h 970"/>
                <a:gd name="T28" fmla="*/ 1430 w 5752"/>
                <a:gd name="T29" fmla="*/ 0 h 970"/>
                <a:gd name="T30" fmla="*/ 1468 w 5752"/>
                <a:gd name="T31" fmla="*/ 0 h 970"/>
                <a:gd name="T32" fmla="*/ 1468 w 5752"/>
                <a:gd name="T33" fmla="*/ 0 h 970"/>
                <a:gd name="T34" fmla="*/ 1538 w 5752"/>
                <a:gd name="T35" fmla="*/ 0 h 970"/>
                <a:gd name="T36" fmla="*/ 1612 w 5752"/>
                <a:gd name="T37" fmla="*/ 3 h 970"/>
                <a:gd name="T38" fmla="*/ 1686 w 5752"/>
                <a:gd name="T39" fmla="*/ 11 h 970"/>
                <a:gd name="T40" fmla="*/ 1764 w 5752"/>
                <a:gd name="T41" fmla="*/ 21 h 970"/>
                <a:gd name="T42" fmla="*/ 1845 w 5752"/>
                <a:gd name="T43" fmla="*/ 35 h 970"/>
                <a:gd name="T44" fmla="*/ 1927 w 5752"/>
                <a:gd name="T45" fmla="*/ 49 h 970"/>
                <a:gd name="T46" fmla="*/ 2011 w 5752"/>
                <a:gd name="T47" fmla="*/ 67 h 970"/>
                <a:gd name="T48" fmla="*/ 2097 w 5752"/>
                <a:gd name="T49" fmla="*/ 87 h 970"/>
                <a:gd name="T50" fmla="*/ 2185 w 5752"/>
                <a:gd name="T51" fmla="*/ 109 h 970"/>
                <a:gd name="T52" fmla="*/ 2275 w 5752"/>
                <a:gd name="T53" fmla="*/ 133 h 970"/>
                <a:gd name="T54" fmla="*/ 2457 w 5752"/>
                <a:gd name="T55" fmla="*/ 185 h 970"/>
                <a:gd name="T56" fmla="*/ 2640 w 5752"/>
                <a:gd name="T57" fmla="*/ 241 h 970"/>
                <a:gd name="T58" fmla="*/ 2826 w 5752"/>
                <a:gd name="T59" fmla="*/ 301 h 970"/>
                <a:gd name="T60" fmla="*/ 3196 w 5752"/>
                <a:gd name="T61" fmla="*/ 421 h 970"/>
                <a:gd name="T62" fmla="*/ 3377 w 5752"/>
                <a:gd name="T63" fmla="*/ 479 h 970"/>
                <a:gd name="T64" fmla="*/ 3553 w 5752"/>
                <a:gd name="T65" fmla="*/ 533 h 970"/>
                <a:gd name="T66" fmla="*/ 3723 w 5752"/>
                <a:gd name="T67" fmla="*/ 583 h 970"/>
                <a:gd name="T68" fmla="*/ 3805 w 5752"/>
                <a:gd name="T69" fmla="*/ 605 h 970"/>
                <a:gd name="T70" fmla="*/ 3885 w 5752"/>
                <a:gd name="T71" fmla="*/ 625 h 970"/>
                <a:gd name="T72" fmla="*/ 3960 w 5752"/>
                <a:gd name="T73" fmla="*/ 643 h 970"/>
                <a:gd name="T74" fmla="*/ 4036 w 5752"/>
                <a:gd name="T75" fmla="*/ 658 h 970"/>
                <a:gd name="T76" fmla="*/ 4108 w 5752"/>
                <a:gd name="T77" fmla="*/ 670 h 970"/>
                <a:gd name="T78" fmla="*/ 4176 w 5752"/>
                <a:gd name="T79" fmla="*/ 682 h 970"/>
                <a:gd name="T80" fmla="*/ 4176 w 5752"/>
                <a:gd name="T81" fmla="*/ 682 h 970"/>
                <a:gd name="T82" fmla="*/ 4252 w 5752"/>
                <a:gd name="T83" fmla="*/ 688 h 970"/>
                <a:gd name="T84" fmla="*/ 4346 w 5752"/>
                <a:gd name="T85" fmla="*/ 694 h 970"/>
                <a:gd name="T86" fmla="*/ 4454 w 5752"/>
                <a:gd name="T87" fmla="*/ 696 h 970"/>
                <a:gd name="T88" fmla="*/ 4572 w 5752"/>
                <a:gd name="T89" fmla="*/ 698 h 970"/>
                <a:gd name="T90" fmla="*/ 4699 w 5752"/>
                <a:gd name="T91" fmla="*/ 698 h 970"/>
                <a:gd name="T92" fmla="*/ 4831 w 5752"/>
                <a:gd name="T93" fmla="*/ 696 h 970"/>
                <a:gd name="T94" fmla="*/ 5097 w 5752"/>
                <a:gd name="T95" fmla="*/ 690 h 970"/>
                <a:gd name="T96" fmla="*/ 5347 w 5752"/>
                <a:gd name="T97" fmla="*/ 682 h 970"/>
                <a:gd name="T98" fmla="*/ 5556 w 5752"/>
                <a:gd name="T99" fmla="*/ 674 h 970"/>
                <a:gd name="T100" fmla="*/ 5752 w 5752"/>
                <a:gd name="T101" fmla="*/ 664 h 970"/>
                <a:gd name="T102" fmla="*/ 5752 w 5752"/>
                <a:gd name="T103" fmla="*/ 970 h 9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52" h="970">
                  <a:moveTo>
                    <a:pt x="5752" y="970"/>
                  </a:moveTo>
                  <a:lnTo>
                    <a:pt x="0" y="970"/>
                  </a:lnTo>
                  <a:lnTo>
                    <a:pt x="0" y="293"/>
                  </a:lnTo>
                  <a:lnTo>
                    <a:pt x="176" y="247"/>
                  </a:lnTo>
                  <a:lnTo>
                    <a:pt x="365" y="201"/>
                  </a:lnTo>
                  <a:lnTo>
                    <a:pt x="591" y="147"/>
                  </a:lnTo>
                  <a:lnTo>
                    <a:pt x="713" y="121"/>
                  </a:lnTo>
                  <a:lnTo>
                    <a:pt x="837" y="93"/>
                  </a:lnTo>
                  <a:lnTo>
                    <a:pt x="961" y="69"/>
                  </a:lnTo>
                  <a:lnTo>
                    <a:pt x="1078" y="47"/>
                  </a:lnTo>
                  <a:lnTo>
                    <a:pt x="1192" y="27"/>
                  </a:lnTo>
                  <a:lnTo>
                    <a:pt x="1296" y="13"/>
                  </a:lnTo>
                  <a:lnTo>
                    <a:pt x="1390" y="3"/>
                  </a:lnTo>
                  <a:lnTo>
                    <a:pt x="1430" y="0"/>
                  </a:lnTo>
                  <a:lnTo>
                    <a:pt x="1468" y="0"/>
                  </a:lnTo>
                  <a:lnTo>
                    <a:pt x="1538" y="0"/>
                  </a:lnTo>
                  <a:lnTo>
                    <a:pt x="1612" y="3"/>
                  </a:lnTo>
                  <a:lnTo>
                    <a:pt x="1686" y="11"/>
                  </a:lnTo>
                  <a:lnTo>
                    <a:pt x="1764" y="21"/>
                  </a:lnTo>
                  <a:lnTo>
                    <a:pt x="1845" y="35"/>
                  </a:lnTo>
                  <a:lnTo>
                    <a:pt x="1927" y="49"/>
                  </a:lnTo>
                  <a:lnTo>
                    <a:pt x="2011" y="67"/>
                  </a:lnTo>
                  <a:lnTo>
                    <a:pt x="2097" y="87"/>
                  </a:lnTo>
                  <a:lnTo>
                    <a:pt x="2185" y="109"/>
                  </a:lnTo>
                  <a:lnTo>
                    <a:pt x="2275" y="133"/>
                  </a:lnTo>
                  <a:lnTo>
                    <a:pt x="2457" y="185"/>
                  </a:lnTo>
                  <a:lnTo>
                    <a:pt x="2640" y="241"/>
                  </a:lnTo>
                  <a:lnTo>
                    <a:pt x="2826" y="301"/>
                  </a:lnTo>
                  <a:lnTo>
                    <a:pt x="3196" y="421"/>
                  </a:lnTo>
                  <a:lnTo>
                    <a:pt x="3377" y="479"/>
                  </a:lnTo>
                  <a:lnTo>
                    <a:pt x="3553" y="533"/>
                  </a:lnTo>
                  <a:lnTo>
                    <a:pt x="3723" y="583"/>
                  </a:lnTo>
                  <a:lnTo>
                    <a:pt x="3805" y="605"/>
                  </a:lnTo>
                  <a:lnTo>
                    <a:pt x="3885" y="625"/>
                  </a:lnTo>
                  <a:lnTo>
                    <a:pt x="3960" y="643"/>
                  </a:lnTo>
                  <a:lnTo>
                    <a:pt x="4036" y="658"/>
                  </a:lnTo>
                  <a:lnTo>
                    <a:pt x="4108" y="670"/>
                  </a:lnTo>
                  <a:lnTo>
                    <a:pt x="4176" y="682"/>
                  </a:lnTo>
                  <a:lnTo>
                    <a:pt x="4252" y="688"/>
                  </a:lnTo>
                  <a:lnTo>
                    <a:pt x="4346" y="694"/>
                  </a:lnTo>
                  <a:lnTo>
                    <a:pt x="4454" y="696"/>
                  </a:lnTo>
                  <a:lnTo>
                    <a:pt x="4572" y="698"/>
                  </a:lnTo>
                  <a:lnTo>
                    <a:pt x="4699" y="698"/>
                  </a:lnTo>
                  <a:lnTo>
                    <a:pt x="4831" y="696"/>
                  </a:lnTo>
                  <a:lnTo>
                    <a:pt x="5097" y="690"/>
                  </a:lnTo>
                  <a:lnTo>
                    <a:pt x="5347" y="682"/>
                  </a:lnTo>
                  <a:lnTo>
                    <a:pt x="5556" y="674"/>
                  </a:lnTo>
                  <a:lnTo>
                    <a:pt x="5752" y="664"/>
                  </a:lnTo>
                  <a:lnTo>
                    <a:pt x="5752" y="970"/>
                  </a:lnTo>
                  <a:close/>
                </a:path>
              </a:pathLst>
            </a:custGeom>
            <a:gradFill rotWithShape="1">
              <a:gsLst>
                <a:gs pos="0">
                  <a:srgbClr val="5C7802"/>
                </a:gs>
                <a:gs pos="50000">
                  <a:srgbClr val="87AE08"/>
                </a:gs>
                <a:gs pos="100000">
                  <a:srgbClr val="A2D00C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591160">
                <a:defRPr/>
              </a:pPr>
              <a:endParaRPr lang="zh-CN" altLang="en-US" sz="1164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7179" name="图片 24">
              <a:extLst>
                <a:ext uri="{FF2B5EF4-FFF2-40B4-BE49-F238E27FC236}">
                  <a16:creationId xmlns:a16="http://schemas.microsoft.com/office/drawing/2014/main" id="{1D53EC30-309F-494F-A848-456232FA4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927" y="4153063"/>
              <a:ext cx="8092359" cy="269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图片 25">
              <a:extLst>
                <a:ext uri="{FF2B5EF4-FFF2-40B4-BE49-F238E27FC236}">
                  <a16:creationId xmlns:a16="http://schemas.microsoft.com/office/drawing/2014/main" id="{121E7DAD-5446-49CD-840E-E28B94CFE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8965" y="3905778"/>
              <a:ext cx="2201380" cy="2938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22768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086723"/>
              </p:ext>
            </p:extLst>
          </p:nvPr>
        </p:nvGraphicFramePr>
        <p:xfrm>
          <a:off x="716280" y="2972810"/>
          <a:ext cx="7818120" cy="1630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68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  <a:endParaRPr lang="vi-VN" sz="4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39230" y="40942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3000" b="1" dirty="0">
              <a:solidFill>
                <a:srgbClr val="0070C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0208" y="1068816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  <a:endParaRPr lang="vi-VN" sz="5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444391" y="1196550"/>
            <a:ext cx="1025856" cy="70744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7391" y="1208529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88112" y="40942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3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40942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40942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405894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405894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40942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40942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0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420208" y="3048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4</a:t>
            </a:r>
            <a:endParaRPr lang="vi-VN" sz="5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466898" y="530159"/>
            <a:ext cx="5622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thích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hình</a:t>
            </a:r>
            <a:endParaRPr lang="vi-VN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90" y="1217184"/>
            <a:ext cx="3324225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324600" y="1752600"/>
            <a:ext cx="1981200" cy="6858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10 – 2 = 8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24600" y="3669871"/>
            <a:ext cx="1981200" cy="685800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10 – 5 = 5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24600" y="5410200"/>
            <a:ext cx="1981200" cy="685800"/>
          </a:xfrm>
          <a:prstGeom prst="round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10 – 3 = 7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 flipH="1">
            <a:off x="4495800" y="2095500"/>
            <a:ext cx="1828800" cy="3848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1"/>
          </p:cNvCxnSpPr>
          <p:nvPr/>
        </p:nvCxnSpPr>
        <p:spPr>
          <a:xfrm flipH="1" flipV="1">
            <a:off x="4495800" y="2095500"/>
            <a:ext cx="1828800" cy="191727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1"/>
          </p:cNvCxnSpPr>
          <p:nvPr/>
        </p:nvCxnSpPr>
        <p:spPr>
          <a:xfrm flipH="1" flipV="1">
            <a:off x="4495800" y="3929509"/>
            <a:ext cx="1828800" cy="182359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41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90"/>
          <p:cNvSpPr/>
          <p:nvPr/>
        </p:nvSpPr>
        <p:spPr>
          <a:xfrm>
            <a:off x="6087307" y="2659456"/>
            <a:ext cx="2081100" cy="20862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endParaRPr sz="1353"/>
          </a:p>
        </p:txBody>
      </p:sp>
      <p:sp>
        <p:nvSpPr>
          <p:cNvPr id="1041" name="Google Shape;1041;p90"/>
          <p:cNvSpPr/>
          <p:nvPr/>
        </p:nvSpPr>
        <p:spPr>
          <a:xfrm>
            <a:off x="1101983" y="2659456"/>
            <a:ext cx="2081100" cy="20862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endParaRPr sz="1353"/>
          </a:p>
        </p:txBody>
      </p:sp>
      <p:sp>
        <p:nvSpPr>
          <p:cNvPr id="1042" name="Google Shape;1042;p90"/>
          <p:cNvSpPr/>
          <p:nvPr/>
        </p:nvSpPr>
        <p:spPr>
          <a:xfrm>
            <a:off x="812525" y="2353617"/>
            <a:ext cx="2660100" cy="2666397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endParaRPr sz="1353"/>
          </a:p>
        </p:txBody>
      </p:sp>
      <p:sp>
        <p:nvSpPr>
          <p:cNvPr id="1044" name="Google Shape;1044;p90"/>
          <p:cNvSpPr txBox="1">
            <a:spLocks noGrp="1"/>
          </p:cNvSpPr>
          <p:nvPr>
            <p:ph type="ctrTitle" idx="3"/>
          </p:nvPr>
        </p:nvSpPr>
        <p:spPr>
          <a:xfrm>
            <a:off x="3681149" y="3142541"/>
            <a:ext cx="1967919" cy="385855"/>
          </a:xfrm>
          <a:prstGeom prst="rect">
            <a:avLst/>
          </a:prstGeom>
        </p:spPr>
        <p:txBody>
          <a:bodyPr spcFirstLastPara="1" vert="horz" wrap="square" lIns="91505" tIns="91505" rIns="91505" bIns="91505" rtlCol="0" anchor="t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 thực hành bài 2 </a:t>
            </a:r>
            <a:endParaRPr dirty="0"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45" name="Google Shape;1045;p90"/>
          <p:cNvSpPr/>
          <p:nvPr/>
        </p:nvSpPr>
        <p:spPr>
          <a:xfrm rot="10800000" flipH="1">
            <a:off x="3308328" y="2353765"/>
            <a:ext cx="2660100" cy="2666397"/>
          </a:xfrm>
          <a:prstGeom prst="blockArc">
            <a:avLst>
              <a:gd name="adj1" fmla="val 10714166"/>
              <a:gd name="adj2" fmla="val 3315"/>
              <a:gd name="adj3" fmla="val 614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endParaRPr sz="1353"/>
          </a:p>
        </p:txBody>
      </p:sp>
      <p:sp>
        <p:nvSpPr>
          <p:cNvPr id="1046" name="Google Shape;1046;p90"/>
          <p:cNvSpPr/>
          <p:nvPr/>
        </p:nvSpPr>
        <p:spPr>
          <a:xfrm>
            <a:off x="5797849" y="2353617"/>
            <a:ext cx="2660100" cy="2666397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endParaRPr sz="1353"/>
          </a:p>
        </p:txBody>
      </p:sp>
      <p:sp>
        <p:nvSpPr>
          <p:cNvPr id="1049" name="Google Shape;1049;p90"/>
          <p:cNvSpPr txBox="1">
            <a:spLocks noGrp="1"/>
          </p:cNvSpPr>
          <p:nvPr>
            <p:ph type="ctrTitle"/>
          </p:nvPr>
        </p:nvSpPr>
        <p:spPr>
          <a:xfrm>
            <a:off x="1215651" y="4303563"/>
            <a:ext cx="1789017" cy="385855"/>
          </a:xfrm>
          <a:prstGeom prst="rect">
            <a:avLst/>
          </a:prstGeom>
        </p:spPr>
        <p:txBody>
          <a:bodyPr spcFirstLastPara="1" vert="horz" wrap="square" lIns="91505" tIns="91505" rIns="91505" bIns="91505" rtlCol="0" anchor="b" anchorCtr="0">
            <a:noAutofit/>
          </a:bodyPr>
          <a:lstStyle/>
          <a:p>
            <a:r>
              <a:rPr lang="en" sz="3008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 lại bài đã học</a:t>
            </a:r>
            <a:endParaRPr sz="3008"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51" name="Google Shape;1051;p90"/>
          <p:cNvSpPr txBox="1">
            <a:spLocks noGrp="1"/>
          </p:cNvSpPr>
          <p:nvPr>
            <p:ph type="ctrTitle" idx="5"/>
          </p:nvPr>
        </p:nvSpPr>
        <p:spPr>
          <a:xfrm>
            <a:off x="5975918" y="4001917"/>
            <a:ext cx="2381182" cy="385855"/>
          </a:xfrm>
          <a:prstGeom prst="rect">
            <a:avLst/>
          </a:prstGeom>
        </p:spPr>
        <p:txBody>
          <a:bodyPr spcFirstLastPara="1" vert="horz" wrap="square" lIns="91505" tIns="91505" rIns="91505" bIns="91505" rtlCol="0" anchor="b" anchorCtr="0">
            <a:noAutofit/>
          </a:bodyPr>
          <a:lstStyle/>
          <a:p>
            <a:r>
              <a:rPr lang="en" sz="3308" dirty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Chuẩn bị bài mới</a:t>
            </a:r>
            <a:endParaRPr sz="3308" dirty="0"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52" name="Google Shape;1052;p90"/>
          <p:cNvSpPr txBox="1">
            <a:spLocks noGrp="1"/>
          </p:cNvSpPr>
          <p:nvPr>
            <p:ph type="ctrTitle"/>
          </p:nvPr>
        </p:nvSpPr>
        <p:spPr>
          <a:xfrm>
            <a:off x="836692" y="3004015"/>
            <a:ext cx="2619300" cy="385855"/>
          </a:xfrm>
          <a:prstGeom prst="rect">
            <a:avLst/>
          </a:prstGeom>
        </p:spPr>
        <p:txBody>
          <a:bodyPr spcFirstLastPara="1" vert="horz" wrap="square" lIns="91505" tIns="91505" rIns="91505" bIns="91505" rtlCol="0" anchor="b" anchorCtr="0">
            <a:noAutofit/>
          </a:bodyPr>
          <a:lstStyle/>
          <a:p>
            <a:r>
              <a:rPr lang="en" sz="3008">
                <a:solidFill>
                  <a:schemeClr val="lt1"/>
                </a:solidFill>
              </a:rPr>
              <a:t>1</a:t>
            </a:r>
            <a:endParaRPr sz="3008">
              <a:solidFill>
                <a:schemeClr val="lt1"/>
              </a:solidFill>
            </a:endParaRPr>
          </a:p>
        </p:txBody>
      </p:sp>
      <p:sp>
        <p:nvSpPr>
          <p:cNvPr id="1053" name="Google Shape;1053;p90"/>
          <p:cNvSpPr txBox="1">
            <a:spLocks noGrp="1"/>
          </p:cNvSpPr>
          <p:nvPr>
            <p:ph type="ctrTitle" idx="5"/>
          </p:nvPr>
        </p:nvSpPr>
        <p:spPr>
          <a:xfrm>
            <a:off x="5856858" y="2919585"/>
            <a:ext cx="2619300" cy="385855"/>
          </a:xfrm>
          <a:prstGeom prst="rect">
            <a:avLst/>
          </a:prstGeom>
        </p:spPr>
        <p:txBody>
          <a:bodyPr spcFirstLastPara="1" vert="horz" wrap="square" lIns="91505" tIns="91505" rIns="91505" bIns="91505" rtlCol="0" anchor="b" anchorCtr="0">
            <a:noAutofit/>
          </a:bodyPr>
          <a:lstStyle/>
          <a:p>
            <a:r>
              <a:rPr lang="en" sz="3308" dirty="0">
                <a:solidFill>
                  <a:schemeClr val="lt1"/>
                </a:solidFill>
              </a:rPr>
              <a:t>2</a:t>
            </a:r>
            <a:endParaRPr sz="3308" dirty="0">
              <a:solidFill>
                <a:schemeClr val="lt1"/>
              </a:solidFill>
            </a:endParaRPr>
          </a:p>
        </p:txBody>
      </p:sp>
      <p:sp>
        <p:nvSpPr>
          <p:cNvPr id="1054" name="Google Shape;1054;p90"/>
          <p:cNvSpPr txBox="1">
            <a:spLocks noGrp="1"/>
          </p:cNvSpPr>
          <p:nvPr>
            <p:ph type="ctrTitle" idx="3"/>
          </p:nvPr>
        </p:nvSpPr>
        <p:spPr>
          <a:xfrm>
            <a:off x="3325529" y="4024979"/>
            <a:ext cx="2619300" cy="385855"/>
          </a:xfrm>
          <a:prstGeom prst="rect">
            <a:avLst/>
          </a:prstGeom>
        </p:spPr>
        <p:txBody>
          <a:bodyPr spcFirstLastPara="1" vert="horz" wrap="square" lIns="91505" tIns="91505" rIns="91505" bIns="91505" rtlCol="0" anchor="t" anchorCtr="0">
            <a:noAutofit/>
          </a:bodyPr>
          <a:lstStyle/>
          <a:p>
            <a:r>
              <a:rPr lang="en" sz="3308" dirty="0">
                <a:solidFill>
                  <a:schemeClr val="lt1"/>
                </a:solidFill>
              </a:rPr>
              <a:t>2</a:t>
            </a:r>
            <a:endParaRPr sz="3308" dirty="0">
              <a:solidFill>
                <a:schemeClr val="l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3" t="28300" r="19592" b="36795"/>
          <a:stretch/>
        </p:blipFill>
        <p:spPr>
          <a:xfrm>
            <a:off x="1024522" y="4638156"/>
            <a:ext cx="2166747" cy="14087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3" t="3791" r="4218" b="70510"/>
          <a:stretch/>
        </p:blipFill>
        <p:spPr>
          <a:xfrm>
            <a:off x="5382299" y="2326855"/>
            <a:ext cx="1172256" cy="103728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67119" r="19425" b="10170"/>
          <a:stretch/>
        </p:blipFill>
        <p:spPr>
          <a:xfrm>
            <a:off x="3467749" y="5045852"/>
            <a:ext cx="2330101" cy="91666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5129" r="56093" b="72638"/>
          <a:stretch/>
        </p:blipFill>
        <p:spPr>
          <a:xfrm>
            <a:off x="1283920" y="2111290"/>
            <a:ext cx="1647949" cy="8973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3" t="28300" r="19592" b="36795"/>
          <a:stretch/>
        </p:blipFill>
        <p:spPr>
          <a:xfrm flipH="1">
            <a:off x="6072953" y="4638155"/>
            <a:ext cx="2166747" cy="140879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11677" y="1080039"/>
            <a:ext cx="4442242" cy="1110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08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ĐỊNH  HƯỚNG </a:t>
            </a:r>
          </a:p>
          <a:p>
            <a:pPr algn="ctr"/>
            <a:r>
              <a:rPr lang="en-US" sz="3308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HỌC TẬP TIẾP THEO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154</Words>
  <Application>Microsoft Office PowerPoint</Application>
  <PresentationFormat>On-screen Show (4:3)</PresentationFormat>
  <Paragraphs>80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等线</vt:lpstr>
      <vt:lpstr>微软雅黑</vt:lpstr>
      <vt:lpstr>.VnArial</vt:lpstr>
      <vt:lpstr>Arial</vt:lpstr>
      <vt:lpstr>Arial-Rounded</vt:lpstr>
      <vt:lpstr>Arial-SGK-TV</vt:lpstr>
      <vt:lpstr>Calibri</vt:lpstr>
      <vt:lpstr>Cambria</vt:lpstr>
      <vt:lpstr>Fira Sans Condensed Medium</vt:lpstr>
      <vt:lpstr>HP-087</vt:lpstr>
      <vt:lpstr>Quicksand</vt:lpstr>
      <vt:lpstr>Times New Roman</vt:lpstr>
      <vt:lpstr>Office Theme</vt:lpstr>
      <vt:lpstr>CHÀO MỪNG CÁC CON ĐẾN VỚI  BÀI HỌC MÔN TOÁN LỚP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Tự thực hành bài 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MyPC</cp:lastModifiedBy>
  <cp:revision>52</cp:revision>
  <dcterms:created xsi:type="dcterms:W3CDTF">2006-08-16T00:00:00Z</dcterms:created>
  <dcterms:modified xsi:type="dcterms:W3CDTF">2021-12-12T13:28:34Z</dcterms:modified>
</cp:coreProperties>
</file>