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12" r:id="rId2"/>
    <p:sldId id="277" r:id="rId3"/>
    <p:sldId id="319" r:id="rId4"/>
    <p:sldId id="320" r:id="rId5"/>
    <p:sldId id="332" r:id="rId6"/>
    <p:sldId id="334" r:id="rId7"/>
    <p:sldId id="321" r:id="rId8"/>
    <p:sldId id="322" r:id="rId9"/>
    <p:sldId id="335" r:id="rId10"/>
    <p:sldId id="323" r:id="rId11"/>
    <p:sldId id="336" r:id="rId12"/>
    <p:sldId id="324" r:id="rId13"/>
    <p:sldId id="325" r:id="rId14"/>
    <p:sldId id="326" r:id="rId15"/>
    <p:sldId id="341" r:id="rId16"/>
    <p:sldId id="330" r:id="rId17"/>
    <p:sldId id="340" r:id="rId18"/>
    <p:sldId id="306" r:id="rId19"/>
  </p:sldIdLst>
  <p:sldSz cx="12188825" cy="6858000"/>
  <p:notesSz cx="6858000" cy="9144000"/>
  <p:defaultTextStyle>
    <a:defPPr>
      <a:defRPr lang="en-US"/>
    </a:defPPr>
    <a:lvl1pPr marL="0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50547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101096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51643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202192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52739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303286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53835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404382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B9B9"/>
    <a:srgbClr val="0000FF"/>
    <a:srgbClr val="A521AF"/>
    <a:srgbClr val="AD27B7"/>
    <a:srgbClr val="BD8E79"/>
    <a:srgbClr val="B37D65"/>
    <a:srgbClr val="8F5D47"/>
    <a:srgbClr val="B43C00"/>
    <a:srgbClr val="BF27CB"/>
    <a:srgbClr val="D24C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756" y="72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BC2AF-ECAD-4B64-9E5E-57F7F29CBAD2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EA3F6-B450-4284-BB2C-4DA94784F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72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50622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101244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51867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202489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753113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303735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54357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404979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Đọc</a:t>
            </a:r>
            <a:r>
              <a:rPr lang="en-US" baseline="0"/>
              <a:t> nối tiếp câu, khổ thơ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8940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Đọc</a:t>
            </a:r>
            <a:r>
              <a:rPr lang="en-US" baseline="0"/>
              <a:t> thi đua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7445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HS phát</a:t>
            </a:r>
            <a:r>
              <a:rPr lang="en-US" baseline="0"/>
              <a:t> hiện từ cùng vần xong, GV hỏi hai chữ đó cùng vần gì?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4543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Gọi</a:t>
            </a:r>
            <a:r>
              <a:rPr lang="en-US" baseline="0"/>
              <a:t> HS đọc lại bài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4543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Gọi</a:t>
            </a:r>
            <a:r>
              <a:rPr lang="en-US" baseline="0"/>
              <a:t> HS đọc lại bài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6496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4460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HS tự</a:t>
            </a:r>
            <a:r>
              <a:rPr lang="en-US" baseline="0"/>
              <a:t> nói về bản thân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957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3" y="2130430"/>
            <a:ext cx="1036050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2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50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01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516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02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527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3032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5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404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5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1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40"/>
            <a:ext cx="274248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40"/>
            <a:ext cx="802431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82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73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4" y="4406901"/>
            <a:ext cx="10360501" cy="1362075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4" y="2906715"/>
            <a:ext cx="10360501" cy="1500187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5054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10109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5164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20219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5273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30328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538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40438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70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2"/>
            <a:ext cx="5383398" cy="4525962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2"/>
            <a:ext cx="5383398" cy="4525962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06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2" y="1535114"/>
            <a:ext cx="5385515" cy="639762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50547" indent="0">
              <a:buNone/>
              <a:defRPr sz="2400" b="1"/>
            </a:lvl2pPr>
            <a:lvl3pPr marL="1101096" indent="0">
              <a:buNone/>
              <a:defRPr sz="2200" b="1"/>
            </a:lvl3pPr>
            <a:lvl4pPr marL="1651643" indent="0">
              <a:buNone/>
              <a:defRPr sz="1900" b="1"/>
            </a:lvl4pPr>
            <a:lvl5pPr marL="2202192" indent="0">
              <a:buNone/>
              <a:defRPr sz="1900" b="1"/>
            </a:lvl5pPr>
            <a:lvl6pPr marL="2752739" indent="0">
              <a:buNone/>
              <a:defRPr sz="1900" b="1"/>
            </a:lvl6pPr>
            <a:lvl7pPr marL="3303286" indent="0">
              <a:buNone/>
              <a:defRPr sz="1900" b="1"/>
            </a:lvl7pPr>
            <a:lvl8pPr marL="3853835" indent="0">
              <a:buNone/>
              <a:defRPr sz="1900" b="1"/>
            </a:lvl8pPr>
            <a:lvl9pPr marL="4404382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2" y="2174875"/>
            <a:ext cx="5385515" cy="3951288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9" y="1535114"/>
            <a:ext cx="5387630" cy="639762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50547" indent="0">
              <a:buNone/>
              <a:defRPr sz="2400" b="1"/>
            </a:lvl2pPr>
            <a:lvl3pPr marL="1101096" indent="0">
              <a:buNone/>
              <a:defRPr sz="2200" b="1"/>
            </a:lvl3pPr>
            <a:lvl4pPr marL="1651643" indent="0">
              <a:buNone/>
              <a:defRPr sz="1900" b="1"/>
            </a:lvl4pPr>
            <a:lvl5pPr marL="2202192" indent="0">
              <a:buNone/>
              <a:defRPr sz="1900" b="1"/>
            </a:lvl5pPr>
            <a:lvl6pPr marL="2752739" indent="0">
              <a:buNone/>
              <a:defRPr sz="1900" b="1"/>
            </a:lvl6pPr>
            <a:lvl7pPr marL="3303286" indent="0">
              <a:buNone/>
              <a:defRPr sz="1900" b="1"/>
            </a:lvl7pPr>
            <a:lvl8pPr marL="3853835" indent="0">
              <a:buNone/>
              <a:defRPr sz="1900" b="1"/>
            </a:lvl8pPr>
            <a:lvl9pPr marL="4404382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9" y="2174875"/>
            <a:ext cx="5387630" cy="3951288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9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97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49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8" y="273049"/>
            <a:ext cx="4010039" cy="1162051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4" y="273053"/>
            <a:ext cx="6813891" cy="5853113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8" y="1435105"/>
            <a:ext cx="4010039" cy="4691063"/>
          </a:xfrm>
        </p:spPr>
        <p:txBody>
          <a:bodyPr/>
          <a:lstStyle>
            <a:lvl1pPr marL="0" indent="0">
              <a:buNone/>
              <a:defRPr sz="1700"/>
            </a:lvl1pPr>
            <a:lvl2pPr marL="550547" indent="0">
              <a:buNone/>
              <a:defRPr sz="1400"/>
            </a:lvl2pPr>
            <a:lvl3pPr marL="1101096" indent="0">
              <a:buNone/>
              <a:defRPr sz="1200"/>
            </a:lvl3pPr>
            <a:lvl4pPr marL="1651643" indent="0">
              <a:buNone/>
              <a:defRPr sz="1100"/>
            </a:lvl4pPr>
            <a:lvl5pPr marL="2202192" indent="0">
              <a:buNone/>
              <a:defRPr sz="1100"/>
            </a:lvl5pPr>
            <a:lvl6pPr marL="2752739" indent="0">
              <a:buNone/>
              <a:defRPr sz="1100"/>
            </a:lvl6pPr>
            <a:lvl7pPr marL="3303286" indent="0">
              <a:buNone/>
              <a:defRPr sz="1100"/>
            </a:lvl7pPr>
            <a:lvl8pPr marL="3853835" indent="0">
              <a:buNone/>
              <a:defRPr sz="1100"/>
            </a:lvl8pPr>
            <a:lvl9pPr marL="4404382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7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6" y="4800602"/>
            <a:ext cx="7313295" cy="566738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6" y="612775"/>
            <a:ext cx="7313295" cy="4114800"/>
          </a:xfrm>
        </p:spPr>
        <p:txBody>
          <a:bodyPr/>
          <a:lstStyle>
            <a:lvl1pPr marL="0" indent="0">
              <a:buNone/>
              <a:defRPr sz="3900"/>
            </a:lvl1pPr>
            <a:lvl2pPr marL="550547" indent="0">
              <a:buNone/>
              <a:defRPr sz="3400"/>
            </a:lvl2pPr>
            <a:lvl3pPr marL="1101096" indent="0">
              <a:buNone/>
              <a:defRPr sz="2900"/>
            </a:lvl3pPr>
            <a:lvl4pPr marL="1651643" indent="0">
              <a:buNone/>
              <a:defRPr sz="2400"/>
            </a:lvl4pPr>
            <a:lvl5pPr marL="2202192" indent="0">
              <a:buNone/>
              <a:defRPr sz="2400"/>
            </a:lvl5pPr>
            <a:lvl6pPr marL="2752739" indent="0">
              <a:buNone/>
              <a:defRPr sz="2400"/>
            </a:lvl6pPr>
            <a:lvl7pPr marL="3303286" indent="0">
              <a:buNone/>
              <a:defRPr sz="2400"/>
            </a:lvl7pPr>
            <a:lvl8pPr marL="3853835" indent="0">
              <a:buNone/>
              <a:defRPr sz="2400"/>
            </a:lvl8pPr>
            <a:lvl9pPr marL="4404382" indent="0">
              <a:buNone/>
              <a:defRPr sz="2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6" y="5367341"/>
            <a:ext cx="7313295" cy="804863"/>
          </a:xfrm>
        </p:spPr>
        <p:txBody>
          <a:bodyPr/>
          <a:lstStyle>
            <a:lvl1pPr marL="0" indent="0">
              <a:buNone/>
              <a:defRPr sz="1700"/>
            </a:lvl1pPr>
            <a:lvl2pPr marL="550547" indent="0">
              <a:buNone/>
              <a:defRPr sz="1400"/>
            </a:lvl2pPr>
            <a:lvl3pPr marL="1101096" indent="0">
              <a:buNone/>
              <a:defRPr sz="1200"/>
            </a:lvl3pPr>
            <a:lvl4pPr marL="1651643" indent="0">
              <a:buNone/>
              <a:defRPr sz="1100"/>
            </a:lvl4pPr>
            <a:lvl5pPr marL="2202192" indent="0">
              <a:buNone/>
              <a:defRPr sz="1100"/>
            </a:lvl5pPr>
            <a:lvl6pPr marL="2752739" indent="0">
              <a:buNone/>
              <a:defRPr sz="1100"/>
            </a:lvl6pPr>
            <a:lvl7pPr marL="3303286" indent="0">
              <a:buNone/>
              <a:defRPr sz="1100"/>
            </a:lvl7pPr>
            <a:lvl8pPr marL="3853835" indent="0">
              <a:buNone/>
              <a:defRPr sz="1100"/>
            </a:lvl8pPr>
            <a:lvl9pPr marL="4404382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2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2" y="274639"/>
            <a:ext cx="10969943" cy="1143000"/>
          </a:xfrm>
          <a:prstGeom prst="rect">
            <a:avLst/>
          </a:prstGeom>
        </p:spPr>
        <p:txBody>
          <a:bodyPr vert="horz" lIns="110109" tIns="55056" rIns="110109" bIns="5505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2" y="1600202"/>
            <a:ext cx="10969943" cy="4525962"/>
          </a:xfrm>
          <a:prstGeom prst="rect">
            <a:avLst/>
          </a:prstGeom>
        </p:spPr>
        <p:txBody>
          <a:bodyPr vert="horz" lIns="110109" tIns="55056" rIns="110109" bIns="5505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3"/>
            <a:ext cx="2844059" cy="365125"/>
          </a:xfrm>
          <a:prstGeom prst="rect">
            <a:avLst/>
          </a:prstGeom>
        </p:spPr>
        <p:txBody>
          <a:bodyPr vert="horz" lIns="110109" tIns="55056" rIns="110109" bIns="55056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6" y="6356353"/>
            <a:ext cx="3859795" cy="365125"/>
          </a:xfrm>
          <a:prstGeom prst="rect">
            <a:avLst/>
          </a:prstGeom>
        </p:spPr>
        <p:txBody>
          <a:bodyPr vert="horz" lIns="110109" tIns="55056" rIns="110109" bIns="55056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6" y="6356353"/>
            <a:ext cx="2844059" cy="365125"/>
          </a:xfrm>
          <a:prstGeom prst="rect">
            <a:avLst/>
          </a:prstGeom>
        </p:spPr>
        <p:txBody>
          <a:bodyPr vert="horz" lIns="110109" tIns="55056" rIns="110109" bIns="55056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7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101096" rtl="0" eaLnBrk="1" latinLnBrk="0" hangingPunct="1"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12910" indent="-412910" algn="l" defTabSz="1101096" rtl="0" eaLnBrk="1" latinLnBrk="0" hangingPunct="1">
        <a:spcBef>
          <a:spcPct val="20000"/>
        </a:spcBef>
        <a:buFont typeface="Arial" pitchFamily="34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1pPr>
      <a:lvl2pPr marL="894640" indent="-344093" algn="l" defTabSz="1101096" rtl="0" eaLnBrk="1" latinLnBrk="0" hangingPunct="1">
        <a:spcBef>
          <a:spcPct val="20000"/>
        </a:spcBef>
        <a:buFont typeface="Arial" pitchFamily="34" charset="0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376369" indent="-275275" algn="l" defTabSz="1101096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26917" indent="-275275" algn="l" defTabSz="110109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77465" indent="-275275" algn="l" defTabSz="1101096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28013" indent="-275275" algn="l" defTabSz="110109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78560" indent="-275275" algn="l" defTabSz="110109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29108" indent="-275275" algn="l" defTabSz="110109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79656" indent="-275275" algn="l" defTabSz="110109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50547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01096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51643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02192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52739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03286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53835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404382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600" b="32444"/>
          <a:stretch/>
        </p:blipFill>
        <p:spPr>
          <a:xfrm>
            <a:off x="1" y="2"/>
            <a:ext cx="9068485" cy="463296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00" t="4741"/>
          <a:stretch/>
        </p:blipFill>
        <p:spPr>
          <a:xfrm>
            <a:off x="4186835" y="325120"/>
            <a:ext cx="7654582" cy="6532880"/>
          </a:xfrm>
          <a:prstGeom prst="rect">
            <a:avLst/>
          </a:prstGeom>
        </p:spPr>
      </p:pic>
      <p:pic>
        <p:nvPicPr>
          <p:cNvPr id="6" name="图片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7" t="5452" r="53867" b="6845"/>
          <a:stretch/>
        </p:blipFill>
        <p:spPr>
          <a:xfrm>
            <a:off x="335274" y="1028733"/>
            <a:ext cx="5103054" cy="6014720"/>
          </a:xfrm>
          <a:prstGeom prst="rect">
            <a:avLst/>
          </a:prstGeom>
        </p:spPr>
      </p:pic>
      <p:pic>
        <p:nvPicPr>
          <p:cNvPr id="7" name="图片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00" t="2371" b="22251"/>
          <a:stretch/>
        </p:blipFill>
        <p:spPr>
          <a:xfrm>
            <a:off x="7430546" y="-123394"/>
            <a:ext cx="4778019" cy="516940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80788" y="2616201"/>
            <a:ext cx="2597927" cy="634508"/>
          </a:xfrm>
          <a:prstGeom prst="rect">
            <a:avLst/>
          </a:prstGeom>
          <a:noFill/>
        </p:spPr>
        <p:txBody>
          <a:bodyPr wrap="square" lIns="110213" tIns="55106" rIns="110213" bIns="55106" rtlCol="0">
            <a:spAutoFit/>
          </a:bodyPr>
          <a:lstStyle/>
          <a:p>
            <a:pPr algn="dist"/>
            <a:r>
              <a:rPr lang="en-US" altLang="zh-CN" sz="34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方正粗圆_GBK" pitchFamily="65" charset="-122"/>
                <a:cs typeface="Arial" panose="020B0604020202020204" pitchFamily="34" charset="0"/>
              </a:rPr>
              <a:t>Khởi động</a:t>
            </a:r>
            <a:endParaRPr lang="zh-CN" altLang="en-US" sz="3400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ea typeface="方正粗圆_GBK" pitchFamily="65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442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7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10312 0.23789 L -0.04983 0.16384 C -0.03889 0.14872 -0.02292 0.12404 -0.00677 0.09812 C 0.01163 0.06727 0.0257 0.0432 0.03542 0.02376 L 0.08038 -0.06418 " pathEditMode="relative" rAng="-2562564" ptsTypes="FffFF">
                                      <p:cBhvr>
                                        <p:cTn id="18" dur="175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27" y="-145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92626" y="1416664"/>
            <a:ext cx="3961368" cy="1143000"/>
          </a:xfrm>
          <a:prstGeom prst="rect">
            <a:avLst/>
          </a:prstGeom>
        </p:spPr>
        <p:txBody>
          <a:bodyPr vert="horz" lIns="121719" tIns="60861" rIns="121719" bIns="60861" rtlCol="0" anchor="ctr">
            <a:noAutofit/>
          </a:bodyPr>
          <a:lstStyle>
            <a:lvl1pPr algn="ctr" defTabSz="91318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Đầu bếp:</a:t>
            </a:r>
            <a:endParaRPr lang="en-US" sz="480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894012" y="1752600"/>
            <a:ext cx="9271255" cy="1143000"/>
          </a:xfrm>
          <a:prstGeom prst="rect">
            <a:avLst/>
          </a:prstGeom>
        </p:spPr>
        <p:txBody>
          <a:bodyPr vert="horz" lIns="121719" tIns="60861" rIns="121719" bIns="60861" rtlCol="0" anchor="ctr">
            <a:noAutofit/>
          </a:bodyPr>
          <a:lstStyle>
            <a:lvl1pPr algn="ctr" defTabSz="91318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4800">
                <a:latin typeface="Arial" pitchFamily="34" charset="0"/>
                <a:cs typeface="Arial" pitchFamily="34" charset="0"/>
              </a:rPr>
              <a:t>người nấu ăn (thường chỉ người chuyên làm nghề nấu ăn.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03212" y="3093064"/>
            <a:ext cx="3961368" cy="1143000"/>
          </a:xfrm>
          <a:prstGeom prst="rect">
            <a:avLst/>
          </a:prstGeom>
        </p:spPr>
        <p:txBody>
          <a:bodyPr vert="horz" lIns="121719" tIns="60861" rIns="121719" bIns="60861" rtlCol="0" anchor="ctr">
            <a:noAutofit/>
          </a:bodyPr>
          <a:lstStyle>
            <a:lvl1pPr algn="ctr" defTabSz="91318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Gieo:</a:t>
            </a:r>
            <a:endParaRPr lang="en-US" sz="4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979612" y="3816964"/>
            <a:ext cx="9271255" cy="1143000"/>
          </a:xfrm>
          <a:prstGeom prst="rect">
            <a:avLst/>
          </a:prstGeom>
        </p:spPr>
        <p:txBody>
          <a:bodyPr vert="horz" lIns="121719" tIns="60861" rIns="121719" bIns="60861" rtlCol="0" anchor="ctr">
            <a:noAutofit/>
          </a:bodyPr>
          <a:lstStyle>
            <a:lvl1pPr algn="ctr" defTabSz="91318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4800">
                <a:latin typeface="Arial" pitchFamily="34" charset="0"/>
                <a:cs typeface="Arial" pitchFamily="34" charset="0"/>
              </a:rPr>
              <a:t>rắc hạt xuống đất để cho mọc thành cây (gieo hạt: ý nói trồng trọt).</a:t>
            </a:r>
          </a:p>
        </p:txBody>
      </p:sp>
    </p:spTree>
    <p:extLst>
      <p:ext uri="{BB962C8B-B14F-4D97-AF65-F5344CB8AC3E}">
        <p14:creationId xmlns:p14="http://schemas.microsoft.com/office/powerpoint/2010/main" val="2544427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240" y="304800"/>
            <a:ext cx="10969943" cy="1143000"/>
          </a:xfrm>
        </p:spPr>
        <p:txBody>
          <a:bodyPr>
            <a:noAutofit/>
          </a:bodyPr>
          <a:lstStyle/>
          <a:p>
            <a:r>
              <a:rPr lang="en-US" sz="7200">
                <a:latin typeface="Arial" pitchFamily="34" charset="0"/>
                <a:cs typeface="Arial" pitchFamily="34" charset="0"/>
              </a:rPr>
              <a:t>Gieo hạt</a:t>
            </a:r>
          </a:p>
        </p:txBody>
      </p:sp>
      <p:pic>
        <p:nvPicPr>
          <p:cNvPr id="3076" name="Picture 4" descr="Hãy là người gieo hạt dễ thương, bền bỉ và kiên trì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2" y="1828800"/>
            <a:ext cx="7620000" cy="473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77959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82" b="30348"/>
          <a:stretch/>
        </p:blipFill>
        <p:spPr>
          <a:xfrm>
            <a:off x="5171786" y="5778165"/>
            <a:ext cx="2082258" cy="803667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531812" y="140637"/>
            <a:ext cx="12615224" cy="6242918"/>
            <a:chOff x="794388" y="521637"/>
            <a:chExt cx="12615224" cy="6242918"/>
          </a:xfrm>
        </p:grpSpPr>
        <p:sp>
          <p:nvSpPr>
            <p:cNvPr id="13" name="TextBox 12"/>
            <p:cNvSpPr txBox="1"/>
            <p:nvPr/>
          </p:nvSpPr>
          <p:spPr>
            <a:xfrm>
              <a:off x="2112268" y="521637"/>
              <a:ext cx="7927354" cy="697563"/>
            </a:xfrm>
            <a:prstGeom prst="rect">
              <a:avLst/>
            </a:prstGeom>
            <a:noFill/>
          </p:spPr>
          <p:txBody>
            <a:bodyPr wrap="square" lIns="121833" tIns="60917" rIns="121833" bIns="60917" rtlCol="0">
              <a:spAutoFit/>
            </a:bodyPr>
            <a:lstStyle/>
            <a:p>
              <a:pPr algn="ctr"/>
              <a:r>
                <a:rPr lang="en-US" sz="3700" b="1">
                  <a:latin typeface="Arial" pitchFamily="34" charset="0"/>
                  <a:ea typeface="Arial-Rounded" pitchFamily="34" charset="0"/>
                  <a:cs typeface="Arial" pitchFamily="34" charset="0"/>
                </a:rPr>
                <a:t>Lớn lên bạn làm gì?</a:t>
              </a: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794388" y="1295400"/>
              <a:ext cx="12615224" cy="5469155"/>
              <a:chOff x="794388" y="1295400"/>
              <a:chExt cx="12615224" cy="5469155"/>
            </a:xfrm>
          </p:grpSpPr>
          <p:sp>
            <p:nvSpPr>
              <p:cNvPr id="15" name="TextBox 14"/>
              <p:cNvSpPr txBox="1"/>
              <p:nvPr/>
            </p:nvSpPr>
            <p:spPr>
              <a:xfrm>
                <a:off x="794388" y="1295400"/>
                <a:ext cx="6747824" cy="2339015"/>
              </a:xfrm>
              <a:prstGeom prst="rect">
                <a:avLst/>
              </a:prstGeom>
              <a:noFill/>
            </p:spPr>
            <p:txBody>
              <a:bodyPr wrap="square" lIns="121833" tIns="60917" rIns="121833" bIns="60917" rtlCol="0">
                <a:spAutoFit/>
              </a:bodyPr>
              <a:lstStyle/>
              <a:p>
                <a:pPr algn="just"/>
                <a:r>
                  <a:rPr lang="en-US" sz="360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Lớn lên bạn làm gì?</a:t>
                </a:r>
              </a:p>
              <a:p>
                <a:pPr algn="just"/>
                <a:r>
                  <a:rPr lang="en-US" sz="360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Tớ muốn làm thuỷ thủ</a:t>
                </a:r>
              </a:p>
              <a:p>
                <a:pPr algn="just"/>
                <a:r>
                  <a:rPr lang="en-US" sz="360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Lái tàu vượt sóng dữ,</a:t>
                </a:r>
              </a:p>
              <a:p>
                <a:pPr algn="just"/>
                <a:r>
                  <a:rPr lang="en-US" sz="360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Băng qua nhiều đại dương.</a:t>
                </a: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6847454" y="1295400"/>
                <a:ext cx="5776487" cy="2339015"/>
              </a:xfrm>
              <a:prstGeom prst="rect">
                <a:avLst/>
              </a:prstGeom>
              <a:noFill/>
            </p:spPr>
            <p:txBody>
              <a:bodyPr wrap="square" lIns="121833" tIns="60917" rIns="121833" bIns="60917" rtlCol="0">
                <a:spAutoFit/>
              </a:bodyPr>
              <a:lstStyle/>
              <a:p>
                <a:pPr algn="just"/>
                <a:r>
                  <a:rPr lang="en-US" sz="360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Lớn lên bạn làm gì?</a:t>
                </a:r>
              </a:p>
              <a:p>
                <a:pPr algn="just"/>
                <a:r>
                  <a:rPr lang="en-US" sz="360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A, tớ đi gieo hạt…</a:t>
                </a:r>
              </a:p>
              <a:p>
                <a:pPr algn="just"/>
                <a:r>
                  <a:rPr lang="en-US" sz="360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Mỗi khi vào mùa gặt</a:t>
                </a:r>
              </a:p>
              <a:p>
                <a:pPr algn="just"/>
                <a:r>
                  <a:rPr lang="en-US" sz="360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Lúa vàng reo trên đồng.</a:t>
                </a: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794388" y="3822878"/>
                <a:ext cx="6332847" cy="2339015"/>
              </a:xfrm>
              <a:prstGeom prst="rect">
                <a:avLst/>
              </a:prstGeom>
              <a:noFill/>
            </p:spPr>
            <p:txBody>
              <a:bodyPr wrap="square" lIns="121833" tIns="60917" rIns="121833" bIns="60917" rtlCol="0">
                <a:spAutoFit/>
              </a:bodyPr>
              <a:lstStyle/>
              <a:p>
                <a:pPr algn="just"/>
                <a:r>
                  <a:rPr lang="en-US" sz="360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Lớn lên bạn làm gì?</a:t>
                </a:r>
              </a:p>
              <a:p>
                <a:pPr algn="just"/>
                <a:r>
                  <a:rPr lang="en-US" sz="360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Tớ sẽ làm đầu bếp, </a:t>
                </a:r>
              </a:p>
              <a:p>
                <a:pPr algn="just"/>
                <a:r>
                  <a:rPr lang="en-US" sz="360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làm bánh ngọt thật đẹp, </a:t>
                </a:r>
              </a:p>
              <a:p>
                <a:pPr algn="just"/>
                <a:r>
                  <a:rPr lang="en-US" sz="360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Nấu món mì… siêu ngon.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772797" y="3822878"/>
                <a:ext cx="6636815" cy="2339015"/>
              </a:xfrm>
              <a:prstGeom prst="rect">
                <a:avLst/>
              </a:prstGeom>
              <a:noFill/>
            </p:spPr>
            <p:txBody>
              <a:bodyPr wrap="square" lIns="121833" tIns="60917" rIns="121833" bIns="60917" rtlCol="0">
                <a:spAutoFit/>
              </a:bodyPr>
              <a:lstStyle/>
              <a:p>
                <a:pPr algn="just"/>
                <a:r>
                  <a:rPr lang="en-US" sz="360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Lớn lên bạn làm gì?</a:t>
                </a:r>
              </a:p>
              <a:p>
                <a:pPr algn="just"/>
                <a:r>
                  <a:rPr lang="en-US" sz="360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Câu hỏi này… khó quá!</a:t>
                </a:r>
              </a:p>
              <a:p>
                <a:pPr algn="just"/>
                <a:r>
                  <a:rPr lang="en-US" sz="360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Để tớ làm bài đã…</a:t>
                </a:r>
              </a:p>
              <a:p>
                <a:pPr algn="just"/>
                <a:r>
                  <a:rPr lang="en-US" sz="360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Rồi ngày mai, nghĩ dần…</a:t>
                </a: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9066212" y="6087533"/>
                <a:ext cx="4141431" cy="677022"/>
              </a:xfrm>
              <a:prstGeom prst="rect">
                <a:avLst/>
              </a:prstGeom>
              <a:noFill/>
            </p:spPr>
            <p:txBody>
              <a:bodyPr wrap="square" lIns="121833" tIns="60917" rIns="121833" bIns="60917" rtlCol="0">
                <a:spAutoFit/>
              </a:bodyPr>
              <a:lstStyle/>
              <a:p>
                <a:pPr algn="just"/>
                <a:r>
                  <a:rPr lang="en-US" sz="360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(Thái Dương)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298087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122612" y="1472955"/>
            <a:ext cx="6332847" cy="2339015"/>
          </a:xfrm>
          <a:prstGeom prst="rect">
            <a:avLst/>
          </a:prstGeom>
          <a:noFill/>
        </p:spPr>
        <p:txBody>
          <a:bodyPr wrap="square" lIns="121833" tIns="60917" rIns="121833" bIns="60917" rtlCol="0">
            <a:spAutoFit/>
          </a:bodyPr>
          <a:lstStyle/>
          <a:p>
            <a:pPr algn="just"/>
            <a:r>
              <a:rPr lang="en-US" sz="3600">
                <a:latin typeface="Arial" pitchFamily="34" charset="0"/>
                <a:ea typeface="Arial-Rounded" pitchFamily="34" charset="0"/>
                <a:cs typeface="Arial" pitchFamily="34" charset="0"/>
              </a:rPr>
              <a:t>Lớn lên bạn làm gì?</a:t>
            </a:r>
          </a:p>
          <a:p>
            <a:pPr algn="just"/>
            <a:r>
              <a:rPr lang="en-US" sz="3600">
                <a:latin typeface="Arial" pitchFamily="34" charset="0"/>
                <a:ea typeface="Arial-Rounded" pitchFamily="34" charset="0"/>
                <a:cs typeface="Arial" pitchFamily="34" charset="0"/>
              </a:rPr>
              <a:t>Tớ sẽ làm đầu bếp, </a:t>
            </a:r>
          </a:p>
          <a:p>
            <a:pPr algn="just"/>
            <a:r>
              <a:rPr lang="en-US" sz="3600">
                <a:latin typeface="Arial" pitchFamily="34" charset="0"/>
                <a:ea typeface="Arial-Rounded" pitchFamily="34" charset="0"/>
                <a:cs typeface="Arial" pitchFamily="34" charset="0"/>
              </a:rPr>
              <a:t>làm bánh ngọt thật đẹp, </a:t>
            </a:r>
          </a:p>
          <a:p>
            <a:pPr algn="just"/>
            <a:r>
              <a:rPr lang="en-US" sz="3600">
                <a:latin typeface="Arial" pitchFamily="34" charset="0"/>
                <a:ea typeface="Arial-Rounded" pitchFamily="34" charset="0"/>
                <a:cs typeface="Arial" pitchFamily="34" charset="0"/>
              </a:rPr>
              <a:t>Nấu món mì… siêu ngon.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122612" y="4180611"/>
            <a:ext cx="5776487" cy="2339015"/>
          </a:xfrm>
          <a:prstGeom prst="rect">
            <a:avLst/>
          </a:prstGeom>
          <a:noFill/>
        </p:spPr>
        <p:txBody>
          <a:bodyPr wrap="square" lIns="121833" tIns="60917" rIns="121833" bIns="60917" rtlCol="0">
            <a:spAutoFit/>
          </a:bodyPr>
          <a:lstStyle/>
          <a:p>
            <a:pPr algn="just"/>
            <a:r>
              <a:rPr lang="en-US" sz="3600">
                <a:latin typeface="Arial" pitchFamily="34" charset="0"/>
                <a:ea typeface="Arial-Rounded" pitchFamily="34" charset="0"/>
                <a:cs typeface="Arial" pitchFamily="34" charset="0"/>
              </a:rPr>
              <a:t>Lớn lên bạn làm gì?</a:t>
            </a:r>
          </a:p>
          <a:p>
            <a:pPr algn="just"/>
            <a:r>
              <a:rPr lang="en-US" sz="3600">
                <a:latin typeface="Arial" pitchFamily="34" charset="0"/>
                <a:ea typeface="Arial-Rounded" pitchFamily="34" charset="0"/>
                <a:cs typeface="Arial" pitchFamily="34" charset="0"/>
              </a:rPr>
              <a:t>A, tớ đi gieo hạt…</a:t>
            </a:r>
          </a:p>
          <a:p>
            <a:pPr algn="just"/>
            <a:r>
              <a:rPr lang="en-US" sz="3600">
                <a:latin typeface="Arial" pitchFamily="34" charset="0"/>
                <a:ea typeface="Arial-Rounded" pitchFamily="34" charset="0"/>
                <a:cs typeface="Arial" pitchFamily="34" charset="0"/>
              </a:rPr>
              <a:t>Mỗi khi vào mùa gặt</a:t>
            </a:r>
          </a:p>
          <a:p>
            <a:pPr algn="just"/>
            <a:r>
              <a:rPr lang="en-US" sz="3600">
                <a:latin typeface="Arial" pitchFamily="34" charset="0"/>
                <a:ea typeface="Arial-Rounded" pitchFamily="34" charset="0"/>
                <a:cs typeface="Arial" pitchFamily="34" charset="0"/>
              </a:rPr>
              <a:t>Lúa vàng reo trên đồng.</a:t>
            </a:r>
          </a:p>
        </p:txBody>
      </p:sp>
      <p:sp>
        <p:nvSpPr>
          <p:cNvPr id="5" name="Oval 4"/>
          <p:cNvSpPr/>
          <p:nvPr/>
        </p:nvSpPr>
        <p:spPr>
          <a:xfrm>
            <a:off x="87723" y="228600"/>
            <a:ext cx="812588" cy="812800"/>
          </a:xfrm>
          <a:prstGeom prst="ellipse">
            <a:avLst/>
          </a:prstGeom>
          <a:solidFill>
            <a:srgbClr val="AD2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49" tIns="60925" rIns="121849" bIns="60925" rtlCol="0" anchor="ctr"/>
          <a:lstStyle/>
          <a:p>
            <a:pPr algn="ctr"/>
            <a:r>
              <a:rPr lang="en-US" sz="37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23397" y="347662"/>
            <a:ext cx="10960708" cy="1107909"/>
          </a:xfrm>
          <a:prstGeom prst="rect">
            <a:avLst/>
          </a:prstGeom>
          <a:noFill/>
        </p:spPr>
        <p:txBody>
          <a:bodyPr wrap="square" lIns="121833" tIns="60917" rIns="121833" bIns="60917" rtlCol="0">
            <a:spAutoFit/>
          </a:bodyPr>
          <a:lstStyle/>
          <a:p>
            <a:pPr algn="just"/>
            <a:r>
              <a:rPr lang="en-US" sz="3200" b="1">
                <a:latin typeface="Arial" pitchFamily="34" charset="0"/>
                <a:ea typeface="Arial-Rounded" pitchFamily="34" charset="0"/>
                <a:cs typeface="Arial" pitchFamily="34" charset="0"/>
              </a:rPr>
              <a:t>Tìm trong khổ thơ thứ hai và thứ ba những tiếng có vần </a:t>
            </a:r>
            <a:r>
              <a:rPr lang="en-US" sz="3200" b="1" i="1">
                <a:latin typeface="Arial" pitchFamily="34" charset="0"/>
                <a:ea typeface="Arial-Rounded" pitchFamily="34" charset="0"/>
                <a:cs typeface="Arial" pitchFamily="34" charset="0"/>
              </a:rPr>
              <a:t>at, ep, êp</a:t>
            </a:r>
            <a:r>
              <a:rPr lang="en-US" sz="3200" b="1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5709519" y="4742207"/>
            <a:ext cx="906616" cy="692475"/>
          </a:xfrm>
          <a:prstGeom prst="rect">
            <a:avLst/>
          </a:prstGeom>
        </p:spPr>
        <p:txBody>
          <a:bodyPr wrap="none" lIns="121899" tIns="60949" rIns="121899" bIns="60949">
            <a:spAutoFit/>
          </a:bodyPr>
          <a:lstStyle/>
          <a:p>
            <a:r>
              <a:rPr lang="en-US" sz="360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hạt</a:t>
            </a:r>
            <a:endParaRPr lang="en-US" sz="360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033099" y="2578886"/>
            <a:ext cx="1039666" cy="692475"/>
          </a:xfrm>
          <a:prstGeom prst="rect">
            <a:avLst/>
          </a:prstGeom>
        </p:spPr>
        <p:txBody>
          <a:bodyPr wrap="none" lIns="121899" tIns="60949" rIns="121899" bIns="60949">
            <a:spAutoFit/>
          </a:bodyPr>
          <a:lstStyle/>
          <a:p>
            <a:r>
              <a:rPr lang="en-US" sz="3600">
                <a:solidFill>
                  <a:srgbClr val="0070C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đẹp</a:t>
            </a:r>
            <a:endParaRPr lang="en-US" sz="3600">
              <a:solidFill>
                <a:srgbClr val="0070C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193934" y="2033587"/>
            <a:ext cx="1039666" cy="692475"/>
          </a:xfrm>
          <a:prstGeom prst="rect">
            <a:avLst/>
          </a:prstGeom>
        </p:spPr>
        <p:txBody>
          <a:bodyPr wrap="none" lIns="121899" tIns="60949" rIns="121899" bIns="60949">
            <a:spAutoFit/>
          </a:bodyPr>
          <a:lstStyle/>
          <a:p>
            <a:r>
              <a:rPr lang="en-US" sz="3600">
                <a:solidFill>
                  <a:srgbClr val="FFC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bếp</a:t>
            </a:r>
            <a:endParaRPr lang="en-US" sz="360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936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87723" y="240021"/>
            <a:ext cx="812588" cy="812800"/>
          </a:xfrm>
          <a:prstGeom prst="ellipse">
            <a:avLst/>
          </a:prstGeom>
          <a:solidFill>
            <a:srgbClr val="AD2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49" tIns="60925" rIns="121849" bIns="60925" rtlCol="0" anchor="ctr"/>
          <a:lstStyle/>
          <a:p>
            <a:pPr algn="ctr"/>
            <a:r>
              <a:rPr lang="en-US" sz="37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23397" y="359084"/>
            <a:ext cx="3444265" cy="615488"/>
          </a:xfrm>
          <a:prstGeom prst="rect">
            <a:avLst/>
          </a:prstGeom>
          <a:noFill/>
        </p:spPr>
        <p:txBody>
          <a:bodyPr wrap="square" lIns="121833" tIns="60917" rIns="121833" bIns="60917" rtlCol="0">
            <a:spAutoFit/>
          </a:bodyPr>
          <a:lstStyle/>
          <a:p>
            <a:pPr algn="just"/>
            <a:r>
              <a:rPr lang="en-US" sz="3200" b="1">
                <a:latin typeface="Arial" pitchFamily="34" charset="0"/>
                <a:ea typeface="Arial-Rounded" pitchFamily="34" charset="0"/>
                <a:cs typeface="Arial" pitchFamily="34" charset="0"/>
              </a:rPr>
              <a:t>Trả lời câu hỏi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565788" y="674037"/>
            <a:ext cx="12615224" cy="6166718"/>
            <a:chOff x="794388" y="597837"/>
            <a:chExt cx="12615224" cy="6166718"/>
          </a:xfrm>
        </p:grpSpPr>
        <p:sp>
          <p:nvSpPr>
            <p:cNvPr id="15" name="TextBox 14"/>
            <p:cNvSpPr txBox="1"/>
            <p:nvPr/>
          </p:nvSpPr>
          <p:spPr>
            <a:xfrm>
              <a:off x="2112268" y="597837"/>
              <a:ext cx="7927354" cy="697563"/>
            </a:xfrm>
            <a:prstGeom prst="rect">
              <a:avLst/>
            </a:prstGeom>
            <a:noFill/>
          </p:spPr>
          <p:txBody>
            <a:bodyPr wrap="square" lIns="121833" tIns="60917" rIns="121833" bIns="60917" rtlCol="0">
              <a:spAutoFit/>
            </a:bodyPr>
            <a:lstStyle/>
            <a:p>
              <a:pPr algn="ctr"/>
              <a:r>
                <a:rPr lang="en-US" sz="3700" b="1">
                  <a:latin typeface="Arial" pitchFamily="34" charset="0"/>
                  <a:ea typeface="Arial-Rounded" pitchFamily="34" charset="0"/>
                  <a:cs typeface="Arial" pitchFamily="34" charset="0"/>
                </a:rPr>
                <a:t>Lớn lên bạn làm gì?</a:t>
              </a: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794388" y="1295400"/>
              <a:ext cx="12615224" cy="5469155"/>
              <a:chOff x="794388" y="1295400"/>
              <a:chExt cx="12615224" cy="546915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794388" y="1295400"/>
                <a:ext cx="6747824" cy="2339015"/>
              </a:xfrm>
              <a:prstGeom prst="rect">
                <a:avLst/>
              </a:prstGeom>
              <a:noFill/>
            </p:spPr>
            <p:txBody>
              <a:bodyPr wrap="square" lIns="121833" tIns="60917" rIns="121833" bIns="60917" rtlCol="0">
                <a:spAutoFit/>
              </a:bodyPr>
              <a:lstStyle/>
              <a:p>
                <a:pPr algn="just"/>
                <a:r>
                  <a:rPr lang="en-US" sz="360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Lớn lên bạn làm gì?</a:t>
                </a:r>
              </a:p>
              <a:p>
                <a:pPr algn="just"/>
                <a:r>
                  <a:rPr lang="en-US" sz="360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Tớ muốn làm thuỷ thủ</a:t>
                </a:r>
              </a:p>
              <a:p>
                <a:pPr algn="just"/>
                <a:r>
                  <a:rPr lang="en-US" sz="360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Lái tàu vượt sóng dữ,</a:t>
                </a:r>
              </a:p>
              <a:p>
                <a:pPr algn="just"/>
                <a:r>
                  <a:rPr lang="en-US" sz="360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Băng qua nhiều đại dương.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847454" y="1295400"/>
                <a:ext cx="5776487" cy="2339015"/>
              </a:xfrm>
              <a:prstGeom prst="rect">
                <a:avLst/>
              </a:prstGeom>
              <a:noFill/>
            </p:spPr>
            <p:txBody>
              <a:bodyPr wrap="square" lIns="121833" tIns="60917" rIns="121833" bIns="60917" rtlCol="0">
                <a:spAutoFit/>
              </a:bodyPr>
              <a:lstStyle/>
              <a:p>
                <a:pPr algn="just"/>
                <a:r>
                  <a:rPr lang="en-US" sz="360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Lớn lên bạn làm gì?</a:t>
                </a:r>
              </a:p>
              <a:p>
                <a:pPr algn="just"/>
                <a:r>
                  <a:rPr lang="en-US" sz="360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A, tớ đi gieo hạt…</a:t>
                </a:r>
              </a:p>
              <a:p>
                <a:pPr algn="just"/>
                <a:r>
                  <a:rPr lang="en-US" sz="360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Mỗi khi vào mùa gặt</a:t>
                </a:r>
              </a:p>
              <a:p>
                <a:pPr algn="just"/>
                <a:r>
                  <a:rPr lang="en-US" sz="360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Lúa vàng reo trên đồng.</a:t>
                </a: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794388" y="3822878"/>
                <a:ext cx="6332847" cy="2339015"/>
              </a:xfrm>
              <a:prstGeom prst="rect">
                <a:avLst/>
              </a:prstGeom>
              <a:noFill/>
            </p:spPr>
            <p:txBody>
              <a:bodyPr wrap="square" lIns="121833" tIns="60917" rIns="121833" bIns="60917" rtlCol="0">
                <a:spAutoFit/>
              </a:bodyPr>
              <a:lstStyle/>
              <a:p>
                <a:pPr algn="just"/>
                <a:r>
                  <a:rPr lang="en-US" sz="360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Lớn lên bạn làm gì?</a:t>
                </a:r>
              </a:p>
              <a:p>
                <a:pPr algn="just"/>
                <a:r>
                  <a:rPr lang="en-US" sz="360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Tớ sẽ làm đầu bếp, </a:t>
                </a:r>
              </a:p>
              <a:p>
                <a:pPr algn="just"/>
                <a:r>
                  <a:rPr lang="en-US" sz="360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Làm bánh ngọt thật đẹp, </a:t>
                </a:r>
              </a:p>
              <a:p>
                <a:pPr algn="just"/>
                <a:r>
                  <a:rPr lang="en-US" sz="360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Nấu món mì… siêu ngon.</a:t>
                </a: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6772797" y="3822878"/>
                <a:ext cx="6636815" cy="2339015"/>
              </a:xfrm>
              <a:prstGeom prst="rect">
                <a:avLst/>
              </a:prstGeom>
              <a:noFill/>
            </p:spPr>
            <p:txBody>
              <a:bodyPr wrap="square" lIns="121833" tIns="60917" rIns="121833" bIns="60917" rtlCol="0">
                <a:spAutoFit/>
              </a:bodyPr>
              <a:lstStyle/>
              <a:p>
                <a:pPr algn="just"/>
                <a:r>
                  <a:rPr lang="en-US" sz="360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Lớn lên bạn làm gì?</a:t>
                </a:r>
              </a:p>
              <a:p>
                <a:pPr algn="just"/>
                <a:r>
                  <a:rPr lang="en-US" sz="360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Câu hỏi này… khó quá!</a:t>
                </a:r>
              </a:p>
              <a:p>
                <a:pPr algn="just"/>
                <a:r>
                  <a:rPr lang="en-US" sz="360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Để tớ làm bài đã…</a:t>
                </a:r>
              </a:p>
              <a:p>
                <a:pPr algn="just"/>
                <a:r>
                  <a:rPr lang="en-US" sz="360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Rồi ngày mai, nghĩ dần…</a:t>
                </a: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9066212" y="6087533"/>
                <a:ext cx="4141431" cy="677022"/>
              </a:xfrm>
              <a:prstGeom prst="rect">
                <a:avLst/>
              </a:prstGeom>
              <a:noFill/>
            </p:spPr>
            <p:txBody>
              <a:bodyPr wrap="square" lIns="121833" tIns="60917" rIns="121833" bIns="60917" rtlCol="0">
                <a:spAutoFit/>
              </a:bodyPr>
              <a:lstStyle/>
              <a:p>
                <a:pPr algn="just"/>
                <a:r>
                  <a:rPr lang="en-US" sz="360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(Thái Dương)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497889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74612" y="129587"/>
            <a:ext cx="672689" cy="615489"/>
          </a:xfrm>
          <a:prstGeom prst="ellipse">
            <a:avLst/>
          </a:prstGeom>
          <a:solidFill>
            <a:srgbClr val="AD2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49" tIns="60925" rIns="121849" bIns="60925" rtlCol="0" anchor="ctr"/>
          <a:lstStyle/>
          <a:p>
            <a:pPr algn="ctr"/>
            <a:r>
              <a:rPr lang="en-US" sz="37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47301" y="49336"/>
            <a:ext cx="3444265" cy="615488"/>
          </a:xfrm>
          <a:prstGeom prst="rect">
            <a:avLst/>
          </a:prstGeom>
          <a:noFill/>
        </p:spPr>
        <p:txBody>
          <a:bodyPr wrap="square" lIns="121833" tIns="60917" rIns="121833" bIns="60917" rtlCol="0">
            <a:spAutoFit/>
          </a:bodyPr>
          <a:lstStyle/>
          <a:p>
            <a:pPr algn="just"/>
            <a:r>
              <a:rPr lang="en-US" sz="3200" b="1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Trả lời câu hỏi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565788" y="424692"/>
            <a:ext cx="12581126" cy="6169520"/>
            <a:chOff x="794388" y="348492"/>
            <a:chExt cx="12581126" cy="6169520"/>
          </a:xfrm>
        </p:grpSpPr>
        <p:sp>
          <p:nvSpPr>
            <p:cNvPr id="15" name="TextBox 14"/>
            <p:cNvSpPr txBox="1"/>
            <p:nvPr/>
          </p:nvSpPr>
          <p:spPr>
            <a:xfrm>
              <a:off x="2284412" y="348492"/>
              <a:ext cx="7927354" cy="697563"/>
            </a:xfrm>
            <a:prstGeom prst="rect">
              <a:avLst/>
            </a:prstGeom>
            <a:noFill/>
          </p:spPr>
          <p:txBody>
            <a:bodyPr wrap="square" lIns="121833" tIns="60917" rIns="121833" bIns="60917" rtlCol="0">
              <a:spAutoFit/>
            </a:bodyPr>
            <a:lstStyle/>
            <a:p>
              <a:pPr algn="ctr"/>
              <a:r>
                <a:rPr lang="en-US" sz="3700" b="1">
                  <a:latin typeface="Arial" pitchFamily="34" charset="0"/>
                  <a:ea typeface="Arial-Rounded" pitchFamily="34" charset="0"/>
                  <a:cs typeface="Arial" pitchFamily="34" charset="0"/>
                </a:rPr>
                <a:t>Lớn lên bạn làm gì?</a:t>
              </a: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794388" y="990600"/>
              <a:ext cx="12581126" cy="5527412"/>
              <a:chOff x="794388" y="990600"/>
              <a:chExt cx="12581126" cy="5527412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794388" y="990600"/>
                <a:ext cx="6747824" cy="2339015"/>
              </a:xfrm>
              <a:prstGeom prst="rect">
                <a:avLst/>
              </a:prstGeom>
              <a:noFill/>
            </p:spPr>
            <p:txBody>
              <a:bodyPr wrap="square" lIns="121833" tIns="60917" rIns="121833" bIns="60917" rtlCol="0">
                <a:spAutoFit/>
              </a:bodyPr>
              <a:lstStyle/>
              <a:p>
                <a:pPr algn="just"/>
                <a:r>
                  <a:rPr lang="en-US" sz="3600">
                    <a:solidFill>
                      <a:srgbClr val="FF0000"/>
                    </a:solidFill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Lớn lên bạn làm gì?</a:t>
                </a:r>
              </a:p>
              <a:p>
                <a:pPr algn="just"/>
                <a:r>
                  <a:rPr lang="en-US" sz="3600">
                    <a:solidFill>
                      <a:srgbClr val="FF0000"/>
                    </a:solidFill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Tớ muốn làm thuỷ thủ</a:t>
                </a:r>
              </a:p>
              <a:p>
                <a:pPr algn="just"/>
                <a:r>
                  <a:rPr lang="en-US" sz="3600">
                    <a:solidFill>
                      <a:srgbClr val="FF0000"/>
                    </a:solidFill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Lái tàu vượt sóng dữ,</a:t>
                </a:r>
              </a:p>
              <a:p>
                <a:pPr algn="just"/>
                <a:r>
                  <a:rPr lang="en-US" sz="3600">
                    <a:solidFill>
                      <a:srgbClr val="FF0000"/>
                    </a:solidFill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Băng qua nhiều đại dương.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847454" y="990600"/>
                <a:ext cx="5776487" cy="2339015"/>
              </a:xfrm>
              <a:prstGeom prst="rect">
                <a:avLst/>
              </a:prstGeom>
              <a:noFill/>
            </p:spPr>
            <p:txBody>
              <a:bodyPr wrap="square" lIns="121833" tIns="60917" rIns="121833" bIns="60917" rtlCol="0">
                <a:spAutoFit/>
              </a:bodyPr>
              <a:lstStyle/>
              <a:p>
                <a:pPr algn="just"/>
                <a:r>
                  <a:rPr lang="en-US" sz="3600">
                    <a:solidFill>
                      <a:srgbClr val="0000FF"/>
                    </a:solidFill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Lớn lên bạn làm gì?</a:t>
                </a:r>
              </a:p>
              <a:p>
                <a:pPr algn="just"/>
                <a:r>
                  <a:rPr lang="en-US" sz="3600">
                    <a:solidFill>
                      <a:srgbClr val="0000FF"/>
                    </a:solidFill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A, tớ đi gieo hạt…</a:t>
                </a:r>
              </a:p>
              <a:p>
                <a:pPr algn="just"/>
                <a:r>
                  <a:rPr lang="en-US" sz="3600">
                    <a:solidFill>
                      <a:srgbClr val="0000FF"/>
                    </a:solidFill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Mỗi khi vào mùa gặt</a:t>
                </a:r>
              </a:p>
              <a:p>
                <a:pPr algn="just"/>
                <a:r>
                  <a:rPr lang="en-US" sz="3600">
                    <a:solidFill>
                      <a:srgbClr val="0000FF"/>
                    </a:solidFill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Lúa vàng reo trên đồng.</a:t>
                </a: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794388" y="3351286"/>
                <a:ext cx="6332847" cy="2339015"/>
              </a:xfrm>
              <a:prstGeom prst="rect">
                <a:avLst/>
              </a:prstGeom>
              <a:noFill/>
            </p:spPr>
            <p:txBody>
              <a:bodyPr wrap="square" lIns="121833" tIns="60917" rIns="121833" bIns="60917" rtlCol="0">
                <a:spAutoFit/>
              </a:bodyPr>
              <a:lstStyle/>
              <a:p>
                <a:pPr algn="just"/>
                <a:r>
                  <a:rPr lang="en-US" sz="3600">
                    <a:solidFill>
                      <a:srgbClr val="A521AF"/>
                    </a:solidFill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Lớn lên bạn làm gì?</a:t>
                </a:r>
              </a:p>
              <a:p>
                <a:pPr algn="just"/>
                <a:r>
                  <a:rPr lang="en-US" sz="3600">
                    <a:solidFill>
                      <a:srgbClr val="A521AF"/>
                    </a:solidFill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Tớ sẽ làm đầu bếp, </a:t>
                </a:r>
              </a:p>
              <a:p>
                <a:pPr algn="just"/>
                <a:r>
                  <a:rPr lang="en-US" sz="3600">
                    <a:solidFill>
                      <a:srgbClr val="A521AF"/>
                    </a:solidFill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Làm bánh ngọt thật đẹp, </a:t>
                </a:r>
              </a:p>
              <a:p>
                <a:pPr algn="just"/>
                <a:r>
                  <a:rPr lang="en-US" sz="3600">
                    <a:solidFill>
                      <a:srgbClr val="A521AF"/>
                    </a:solidFill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Nấu món mì… siêu ngon.</a:t>
                </a: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6738699" y="3351285"/>
                <a:ext cx="6636815" cy="2339015"/>
              </a:xfrm>
              <a:prstGeom prst="rect">
                <a:avLst/>
              </a:prstGeom>
              <a:noFill/>
            </p:spPr>
            <p:txBody>
              <a:bodyPr wrap="square" lIns="121833" tIns="60917" rIns="121833" bIns="60917" rtlCol="0">
                <a:spAutoFit/>
              </a:bodyPr>
              <a:lstStyle/>
              <a:p>
                <a:pPr algn="just"/>
                <a:r>
                  <a:rPr lang="en-US" sz="3600">
                    <a:solidFill>
                      <a:srgbClr val="00B050"/>
                    </a:solidFill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Lớn lên bạn làm gì?</a:t>
                </a:r>
              </a:p>
              <a:p>
                <a:pPr algn="just"/>
                <a:r>
                  <a:rPr lang="en-US" sz="3600">
                    <a:solidFill>
                      <a:srgbClr val="00B050"/>
                    </a:solidFill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Câu hỏi này… khó quá!</a:t>
                </a:r>
              </a:p>
              <a:p>
                <a:pPr algn="just"/>
                <a:r>
                  <a:rPr lang="en-US" sz="3600">
                    <a:solidFill>
                      <a:srgbClr val="00B050"/>
                    </a:solidFill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Để tớ làm bài đã…</a:t>
                </a:r>
              </a:p>
              <a:p>
                <a:pPr algn="just"/>
                <a:r>
                  <a:rPr lang="en-US" sz="3600">
                    <a:solidFill>
                      <a:srgbClr val="00B050"/>
                    </a:solidFill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Rồi ngày mai, nghĩ dần…</a:t>
                </a: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9234083" y="5840990"/>
                <a:ext cx="4141431" cy="677022"/>
              </a:xfrm>
              <a:prstGeom prst="rect">
                <a:avLst/>
              </a:prstGeom>
              <a:noFill/>
            </p:spPr>
            <p:txBody>
              <a:bodyPr wrap="square" lIns="121833" tIns="60917" rIns="121833" bIns="60917" rtlCol="0">
                <a:spAutoFit/>
              </a:bodyPr>
              <a:lstStyle/>
              <a:p>
                <a:pPr algn="just"/>
                <a:r>
                  <a:rPr lang="en-US" sz="360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(Thái Dương)</a:t>
                </a:r>
              </a:p>
            </p:txBody>
          </p:sp>
        </p:grpSp>
      </p:grpSp>
      <p:sp>
        <p:nvSpPr>
          <p:cNvPr id="12" name="Rounded Rectangle 4">
            <a:extLst>
              <a:ext uri="{FF2B5EF4-FFF2-40B4-BE49-F238E27FC236}">
                <a16:creationId xmlns:a16="http://schemas.microsoft.com/office/drawing/2014/main" id="{58080941-A0C0-490F-B092-2DC06F35236B}"/>
              </a:ext>
            </a:extLst>
          </p:cNvPr>
          <p:cNvSpPr/>
          <p:nvPr/>
        </p:nvSpPr>
        <p:spPr>
          <a:xfrm>
            <a:off x="1065212" y="5954964"/>
            <a:ext cx="10917382" cy="697563"/>
          </a:xfrm>
          <a:prstGeom prst="roundRect">
            <a:avLst/>
          </a:prstGeom>
          <a:solidFill>
            <a:srgbClr val="D24C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59" tIns="41330" rIns="82659" bIns="41330" rtlCol="0" anchor="ctr"/>
          <a:lstStyle/>
          <a:p>
            <a:pPr algn="ctr"/>
            <a:r>
              <a:rPr lang="en-US" sz="3900">
                <a:latin typeface="Arial" pitchFamily="34" charset="0"/>
                <a:ea typeface="Arial-Rounded" pitchFamily="34" charset="0"/>
                <a:cs typeface="Arial" pitchFamily="34" charset="0"/>
              </a:rPr>
              <a:t>Bạn nhỏ muốn trở thành thuỷ thủ để làm gì?</a:t>
            </a:r>
          </a:p>
        </p:txBody>
      </p:sp>
      <p:sp>
        <p:nvSpPr>
          <p:cNvPr id="13" name="Rounded Rectangle 3">
            <a:extLst>
              <a:ext uri="{FF2B5EF4-FFF2-40B4-BE49-F238E27FC236}">
                <a16:creationId xmlns:a16="http://schemas.microsoft.com/office/drawing/2014/main" id="{8A630677-1DB9-4555-9E85-AB2B99D96F6E}"/>
              </a:ext>
            </a:extLst>
          </p:cNvPr>
          <p:cNvSpPr/>
          <p:nvPr/>
        </p:nvSpPr>
        <p:spPr>
          <a:xfrm>
            <a:off x="565788" y="5831164"/>
            <a:ext cx="11508057" cy="967995"/>
          </a:xfrm>
          <a:prstGeom prst="roundRect">
            <a:avLst/>
          </a:prstGeom>
          <a:solidFill>
            <a:srgbClr val="C8D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59" tIns="41330" rIns="82659" bIns="41330" rtlCol="0" anchor="ctr"/>
          <a:lstStyle/>
          <a:p>
            <a:pPr algn="just"/>
            <a:r>
              <a:rPr lang="en-US" sz="3200" b="1">
                <a:solidFill>
                  <a:srgbClr val="865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 nhỏ muốn là thuỷ thủ để lái tàu vượt sóng dữ, băng qua nhiều đại dương.</a:t>
            </a:r>
            <a:endParaRPr lang="en-US" sz="3200" b="1" dirty="0">
              <a:solidFill>
                <a:srgbClr val="865B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ounded Rectangle 4">
            <a:extLst>
              <a:ext uri="{FF2B5EF4-FFF2-40B4-BE49-F238E27FC236}">
                <a16:creationId xmlns:a16="http://schemas.microsoft.com/office/drawing/2014/main" id="{03F35E0E-FCEF-4DDA-8C94-FA97FA7D9A80}"/>
              </a:ext>
            </a:extLst>
          </p:cNvPr>
          <p:cNvSpPr/>
          <p:nvPr/>
        </p:nvSpPr>
        <p:spPr>
          <a:xfrm>
            <a:off x="550138" y="5858995"/>
            <a:ext cx="11508057" cy="1005165"/>
          </a:xfrm>
          <a:prstGeom prst="roundRect">
            <a:avLst/>
          </a:prstGeom>
          <a:solidFill>
            <a:srgbClr val="D24C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59" tIns="41330" rIns="82659" bIns="41330" rtlCol="0" anchor="ctr"/>
          <a:lstStyle/>
          <a:p>
            <a:pPr algn="ctr"/>
            <a:r>
              <a:rPr lang="en-US" sz="3900">
                <a:latin typeface="Arial" pitchFamily="34" charset="0"/>
                <a:ea typeface="Arial-Rounded" pitchFamily="34" charset="0"/>
                <a:cs typeface="Arial" pitchFamily="34" charset="0"/>
              </a:rPr>
              <a:t>Bạn nhỏ muốn trở thành đầu bếp để làm gì?</a:t>
            </a:r>
          </a:p>
        </p:txBody>
      </p:sp>
      <p:sp>
        <p:nvSpPr>
          <p:cNvPr id="23" name="Rounded Rectangle 3">
            <a:extLst>
              <a:ext uri="{FF2B5EF4-FFF2-40B4-BE49-F238E27FC236}">
                <a16:creationId xmlns:a16="http://schemas.microsoft.com/office/drawing/2014/main" id="{587E619E-3766-4F8C-8C9F-C3BDC50E1BF2}"/>
              </a:ext>
            </a:extLst>
          </p:cNvPr>
          <p:cNvSpPr/>
          <p:nvPr/>
        </p:nvSpPr>
        <p:spPr>
          <a:xfrm>
            <a:off x="549149" y="5823649"/>
            <a:ext cx="11508057" cy="1034351"/>
          </a:xfrm>
          <a:prstGeom prst="roundRect">
            <a:avLst/>
          </a:prstGeom>
          <a:solidFill>
            <a:srgbClr val="C8D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59" tIns="41330" rIns="82659" bIns="41330" rtlCol="0" anchor="ctr"/>
          <a:lstStyle/>
          <a:p>
            <a:pPr algn="just"/>
            <a:r>
              <a:rPr lang="en-US" sz="3200" b="1">
                <a:solidFill>
                  <a:srgbClr val="865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 nhỏ muốn là đầu bếp để làm những chiếc bánh ngọt thật đẹp, nấu món mì siêu ngon.</a:t>
            </a:r>
            <a:endParaRPr lang="en-US" sz="3200" b="1" dirty="0">
              <a:solidFill>
                <a:srgbClr val="865B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ounded Rectangle 4">
            <a:extLst>
              <a:ext uri="{FF2B5EF4-FFF2-40B4-BE49-F238E27FC236}">
                <a16:creationId xmlns:a16="http://schemas.microsoft.com/office/drawing/2014/main" id="{0FD8BCC2-B354-4D75-8F24-FBA8152A9D64}"/>
              </a:ext>
            </a:extLst>
          </p:cNvPr>
          <p:cNvSpPr/>
          <p:nvPr/>
        </p:nvSpPr>
        <p:spPr>
          <a:xfrm>
            <a:off x="520036" y="5817489"/>
            <a:ext cx="11506200" cy="1074896"/>
          </a:xfrm>
          <a:prstGeom prst="roundRect">
            <a:avLst/>
          </a:prstGeom>
          <a:solidFill>
            <a:srgbClr val="D24C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59" tIns="41330" rIns="82659" bIns="41330" rtlCol="0" anchor="ctr"/>
          <a:lstStyle/>
          <a:p>
            <a:pPr algn="ctr"/>
            <a:r>
              <a:rPr lang="en-US" sz="3200">
                <a:latin typeface="Arial" pitchFamily="34" charset="0"/>
                <a:ea typeface="Arial-Rounded" pitchFamily="34" charset="0"/>
                <a:cs typeface="Arial" pitchFamily="34" charset="0"/>
              </a:rPr>
              <a:t>Trong khổ thơ thứ 3, bạn nhỏ muốn làm nghề gì?</a:t>
            </a:r>
          </a:p>
        </p:txBody>
      </p:sp>
      <p:sp>
        <p:nvSpPr>
          <p:cNvPr id="25" name="Rounded Rectangle 3">
            <a:extLst>
              <a:ext uri="{FF2B5EF4-FFF2-40B4-BE49-F238E27FC236}">
                <a16:creationId xmlns:a16="http://schemas.microsoft.com/office/drawing/2014/main" id="{03081207-33D5-4589-8494-BF2268322562}"/>
              </a:ext>
            </a:extLst>
          </p:cNvPr>
          <p:cNvSpPr/>
          <p:nvPr/>
        </p:nvSpPr>
        <p:spPr>
          <a:xfrm>
            <a:off x="464971" y="5674373"/>
            <a:ext cx="11598997" cy="1203362"/>
          </a:xfrm>
          <a:prstGeom prst="roundRect">
            <a:avLst/>
          </a:prstGeom>
          <a:solidFill>
            <a:srgbClr val="C8D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59" tIns="41330" rIns="82659" bIns="41330" rtlCol="0" anchor="ctr"/>
          <a:lstStyle/>
          <a:p>
            <a:pPr algn="just"/>
            <a:r>
              <a:rPr lang="en-US" sz="3200" b="1">
                <a:solidFill>
                  <a:srgbClr val="865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 nhỏ trong khổ thơ thứ ba muốn làm người gieo hạt (tức là người nông dân).</a:t>
            </a:r>
            <a:endParaRPr lang="en-US" sz="3200" b="1" dirty="0">
              <a:solidFill>
                <a:srgbClr val="865B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9630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27012" y="304800"/>
            <a:ext cx="812588" cy="812800"/>
          </a:xfrm>
          <a:prstGeom prst="ellipse">
            <a:avLst/>
          </a:prstGeom>
          <a:solidFill>
            <a:srgbClr val="AD2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49" tIns="60925" rIns="121849" bIns="60925" rtlCol="0" anchor="ctr"/>
          <a:lstStyle/>
          <a:p>
            <a:pPr algn="ctr"/>
            <a:r>
              <a:rPr lang="en-US" sz="37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5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15782" y="423862"/>
            <a:ext cx="8827665" cy="615488"/>
          </a:xfrm>
          <a:prstGeom prst="rect">
            <a:avLst/>
          </a:prstGeom>
          <a:noFill/>
        </p:spPr>
        <p:txBody>
          <a:bodyPr wrap="square" lIns="121833" tIns="60917" rIns="121833" bIns="60917" rtlCol="0">
            <a:spAutoFit/>
          </a:bodyPr>
          <a:lstStyle/>
          <a:p>
            <a:pPr algn="just"/>
            <a:r>
              <a:rPr lang="en-US" sz="3200" b="1">
                <a:latin typeface="Arial" pitchFamily="34" charset="0"/>
                <a:ea typeface="Arial-Rounded" pitchFamily="34" charset="0"/>
                <a:cs typeface="Arial" pitchFamily="34" charset="0"/>
              </a:rPr>
              <a:t>Học thuộc lòng khổ thơ cuối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03732" y="1600200"/>
            <a:ext cx="6252049" cy="4555006"/>
          </a:xfrm>
          <a:prstGeom prst="rect">
            <a:avLst/>
          </a:prstGeom>
          <a:noFill/>
        </p:spPr>
        <p:txBody>
          <a:bodyPr wrap="square" lIns="121833" tIns="60917" rIns="121833" bIns="60917" rtlCol="0">
            <a:spAutoFit/>
          </a:bodyPr>
          <a:lstStyle/>
          <a:p>
            <a:pPr algn="just"/>
            <a:r>
              <a:rPr lang="en-US" sz="3200">
                <a:latin typeface="Arial" pitchFamily="34" charset="0"/>
                <a:ea typeface="Arial-Rounded" pitchFamily="34" charset="0"/>
                <a:cs typeface="Arial" pitchFamily="34" charset="0"/>
              </a:rPr>
              <a:t>Lớn lên bạn làm gì?</a:t>
            </a:r>
          </a:p>
          <a:p>
            <a:pPr algn="just"/>
            <a:r>
              <a:rPr lang="en-US" sz="3200">
                <a:latin typeface="Arial" pitchFamily="34" charset="0"/>
                <a:ea typeface="Arial-Rounded" pitchFamily="34" charset="0"/>
                <a:cs typeface="Arial" pitchFamily="34" charset="0"/>
              </a:rPr>
              <a:t>A, tớ đi gieo hạt…</a:t>
            </a:r>
          </a:p>
          <a:p>
            <a:pPr algn="just"/>
            <a:r>
              <a:rPr lang="en-US" sz="3200">
                <a:latin typeface="Arial" pitchFamily="34" charset="0"/>
                <a:ea typeface="Arial-Rounded" pitchFamily="34" charset="0"/>
                <a:cs typeface="Arial" pitchFamily="34" charset="0"/>
              </a:rPr>
              <a:t>Mỗi khi vào mùa gặt</a:t>
            </a:r>
          </a:p>
          <a:p>
            <a:pPr algn="just"/>
            <a:r>
              <a:rPr lang="en-US" sz="3200">
                <a:latin typeface="Arial" pitchFamily="34" charset="0"/>
                <a:ea typeface="Arial-Rounded" pitchFamily="34" charset="0"/>
                <a:cs typeface="Arial" pitchFamily="34" charset="0"/>
              </a:rPr>
              <a:t>Lúa vàng reo trên đồng.</a:t>
            </a:r>
          </a:p>
          <a:p>
            <a:pPr algn="just"/>
            <a:endParaRPr lang="en-US" sz="3200"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3200">
                <a:latin typeface="Arial" pitchFamily="34" charset="0"/>
                <a:ea typeface="Arial-Rounded" pitchFamily="34" charset="0"/>
                <a:cs typeface="Arial" pitchFamily="34" charset="0"/>
              </a:rPr>
              <a:t>Lớn lên bạn làm gì?</a:t>
            </a:r>
          </a:p>
          <a:p>
            <a:pPr algn="just"/>
            <a:r>
              <a:rPr lang="en-US" sz="3200">
                <a:latin typeface="Arial" pitchFamily="34" charset="0"/>
                <a:ea typeface="Arial-Rounded" pitchFamily="34" charset="0"/>
                <a:cs typeface="Arial" pitchFamily="34" charset="0"/>
              </a:rPr>
              <a:t>Câu hỏi này… khó quá!</a:t>
            </a:r>
          </a:p>
          <a:p>
            <a:pPr algn="just"/>
            <a:r>
              <a:rPr lang="en-US" sz="3200">
                <a:latin typeface="Arial" pitchFamily="34" charset="0"/>
                <a:ea typeface="Arial-Rounded" pitchFamily="34" charset="0"/>
                <a:cs typeface="Arial" pitchFamily="34" charset="0"/>
              </a:rPr>
              <a:t>Để tớ làm bài đã…</a:t>
            </a:r>
          </a:p>
          <a:p>
            <a:pPr algn="just"/>
            <a:r>
              <a:rPr lang="en-US" sz="3200">
                <a:latin typeface="Arial" pitchFamily="34" charset="0"/>
                <a:ea typeface="Arial-Rounded" pitchFamily="34" charset="0"/>
                <a:cs typeface="Arial" pitchFamily="34" charset="0"/>
              </a:rPr>
              <a:t>Rồi ngày mai, nghĩ dần…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618" y="1666006"/>
            <a:ext cx="3656648" cy="489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012" y="2213838"/>
            <a:ext cx="3656648" cy="453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118" y="2648331"/>
            <a:ext cx="3656648" cy="522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7076" y="3104546"/>
            <a:ext cx="4424543" cy="657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7076" y="4114800"/>
            <a:ext cx="4022312" cy="451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7484" y="4566497"/>
            <a:ext cx="4424543" cy="563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364" y="5022634"/>
            <a:ext cx="3656648" cy="498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118" y="5506544"/>
            <a:ext cx="3988894" cy="572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248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59"/>
          <a:stretch/>
        </p:blipFill>
        <p:spPr>
          <a:xfrm>
            <a:off x="6886901" y="1371601"/>
            <a:ext cx="3703311" cy="52360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30"/>
          <a:stretch/>
        </p:blipFill>
        <p:spPr>
          <a:xfrm>
            <a:off x="1476701" y="1371600"/>
            <a:ext cx="4890715" cy="5268686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4627" y="177800"/>
            <a:ext cx="812588" cy="812800"/>
          </a:xfrm>
          <a:prstGeom prst="ellipse">
            <a:avLst/>
          </a:prstGeom>
          <a:solidFill>
            <a:srgbClr val="AD2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49" tIns="60925" rIns="121849" bIns="60925" rtlCol="0" anchor="ctr"/>
          <a:lstStyle/>
          <a:p>
            <a:pPr algn="ctr"/>
            <a:r>
              <a:rPr lang="en-US" sz="37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23397" y="296863"/>
            <a:ext cx="10859134" cy="615488"/>
          </a:xfrm>
          <a:prstGeom prst="rect">
            <a:avLst/>
          </a:prstGeom>
          <a:noFill/>
        </p:spPr>
        <p:txBody>
          <a:bodyPr wrap="square" lIns="121833" tIns="60917" rIns="121833" bIns="60917" rtlCol="0">
            <a:spAutoFit/>
          </a:bodyPr>
          <a:lstStyle/>
          <a:p>
            <a:pPr algn="just"/>
            <a:r>
              <a:rPr lang="en-US" sz="3200" b="1">
                <a:latin typeface="Arial" pitchFamily="34" charset="0"/>
                <a:ea typeface="Arial-Rounded" pitchFamily="34" charset="0"/>
                <a:cs typeface="Arial" pitchFamily="34" charset="0"/>
              </a:rPr>
              <a:t>Trao đổi: Lớn lên em thích làm nghề gì? Vì sao?</a:t>
            </a:r>
          </a:p>
        </p:txBody>
      </p:sp>
    </p:spTree>
    <p:extLst>
      <p:ext uri="{BB962C8B-B14F-4D97-AF65-F5344CB8AC3E}">
        <p14:creationId xmlns:p14="http://schemas.microsoft.com/office/powerpoint/2010/main" val="360374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/>
          <p:cNvSpPr/>
          <p:nvPr/>
        </p:nvSpPr>
        <p:spPr>
          <a:xfrm>
            <a:off x="406294" y="381000"/>
            <a:ext cx="11546880" cy="5892800"/>
          </a:xfrm>
          <a:prstGeom prst="cloud">
            <a:avLst/>
          </a:prstGeom>
          <a:solidFill>
            <a:srgbClr val="B9ED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0196" tIns="55098" rIns="110196" bIns="55098" rtlCol="0" anchor="ctr"/>
          <a:lstStyle/>
          <a:p>
            <a:pPr algn="ctr"/>
            <a:r>
              <a:rPr lang="en-US" sz="39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Dặn dò:</a:t>
            </a:r>
          </a:p>
          <a:p>
            <a:pPr marL="550975" indent="-550975" algn="just">
              <a:buFontTx/>
              <a:buChar char="-"/>
            </a:pPr>
            <a:r>
              <a:rPr lang="en-US" sz="39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Xem lại bài đã học (trang 152, 153).</a:t>
            </a:r>
          </a:p>
          <a:p>
            <a:pPr marL="550975" indent="-550975" algn="just">
              <a:buFontTx/>
              <a:buChar char="-"/>
            </a:pPr>
            <a:r>
              <a:rPr lang="en-US" sz="39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Chuẩn bị bài mới: </a:t>
            </a:r>
            <a:r>
              <a:rPr lang="en-US" sz="3900" i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Ruộng bậc thang</a:t>
            </a:r>
            <a:r>
              <a:rPr lang="en-US" sz="39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(trang 154).</a:t>
            </a:r>
          </a:p>
        </p:txBody>
      </p:sp>
    </p:spTree>
    <p:extLst>
      <p:ext uri="{BB962C8B-B14F-4D97-AF65-F5344CB8AC3E}">
        <p14:creationId xmlns:p14="http://schemas.microsoft.com/office/powerpoint/2010/main" val="2186927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23725" y="-19522"/>
            <a:ext cx="12333642" cy="2591410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rgbClr val="E590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0168" tIns="55085" rIns="110168" bIns="55085" rtlCol="0" anchor="ctr"/>
          <a:lstStyle/>
          <a:p>
            <a:pPr algn="ctr"/>
            <a:endParaRPr lang="en-US"/>
          </a:p>
        </p:txBody>
      </p:sp>
      <p:sp>
        <p:nvSpPr>
          <p:cNvPr id="18" name="Flowchart: Document 17"/>
          <p:cNvSpPr/>
          <p:nvPr/>
        </p:nvSpPr>
        <p:spPr>
          <a:xfrm>
            <a:off x="-57584" y="14344"/>
            <a:ext cx="12333642" cy="236963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A71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0168" tIns="55085" rIns="110168" bIns="55085"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3200041" y="2869488"/>
            <a:ext cx="6656780" cy="1300191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rgbClr val="CC27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90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877958" y="2812695"/>
            <a:ext cx="1322764" cy="1323109"/>
            <a:chOff x="1212273" y="1084984"/>
            <a:chExt cx="992332" cy="992332"/>
          </a:xfrm>
          <a:solidFill>
            <a:srgbClr val="A71FB1"/>
          </a:solidFill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6930" y="237859"/>
            <a:ext cx="1788240" cy="1342336"/>
          </a:xfrm>
          <a:prstGeom prst="rect">
            <a:avLst/>
          </a:prstGeom>
          <a:noFill/>
        </p:spPr>
        <p:txBody>
          <a:bodyPr wrap="square" lIns="110154" tIns="55077" rIns="110154" bIns="55077" rtlCol="0">
            <a:spAutoFit/>
          </a:bodyPr>
          <a:lstStyle/>
          <a:p>
            <a:pPr algn="ctr"/>
            <a:r>
              <a:rPr lang="en-US" sz="8000" b="1">
                <a:solidFill>
                  <a:srgbClr val="A71FB1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234619" y="615127"/>
            <a:ext cx="9736720" cy="1003782"/>
          </a:xfrm>
          <a:prstGeom prst="rect">
            <a:avLst/>
          </a:prstGeom>
          <a:noFill/>
        </p:spPr>
        <p:txBody>
          <a:bodyPr wrap="square" lIns="110154" tIns="55077" rIns="110154" bIns="55077" rtlCol="0">
            <a:spAutoFit/>
          </a:bodyPr>
          <a:lstStyle/>
          <a:p>
            <a:pPr algn="ctr"/>
            <a:r>
              <a:rPr lang="en-US" sz="5800" b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ĐẤT NƯỚC VÀ CON NGƯỜI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919019" y="2883519"/>
            <a:ext cx="1320456" cy="1157670"/>
          </a:xfrm>
          <a:prstGeom prst="rect">
            <a:avLst/>
          </a:prstGeom>
          <a:noFill/>
        </p:spPr>
        <p:txBody>
          <a:bodyPr wrap="square" lIns="110154" tIns="55077" rIns="110154" bIns="55077" rtlCol="0">
            <a:spAutoFit/>
          </a:bodyPr>
          <a:lstStyle/>
          <a:p>
            <a:pPr algn="ctr"/>
            <a:r>
              <a:rPr lang="en-US" sz="2900" b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</a:p>
          <a:p>
            <a:pPr algn="ctr"/>
            <a:r>
              <a:rPr lang="en-US" sz="3900" b="1">
                <a:solidFill>
                  <a:schemeClr val="bg1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676761" y="3052120"/>
            <a:ext cx="6826838" cy="772949"/>
          </a:xfrm>
          <a:prstGeom prst="rect">
            <a:avLst/>
          </a:prstGeom>
          <a:noFill/>
        </p:spPr>
        <p:txBody>
          <a:bodyPr wrap="square" lIns="110154" tIns="55077" rIns="110154" bIns="55077" rtlCol="0">
            <a:spAutoFit/>
          </a:bodyPr>
          <a:lstStyle/>
          <a:p>
            <a:pPr algn="ctr"/>
            <a:r>
              <a:rPr lang="en-US" sz="4300" b="1">
                <a:solidFill>
                  <a:srgbClr val="A71FB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LỚN LÊN BẠN LÀM GÌ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-879281" y="-1131658"/>
            <a:ext cx="3291986" cy="3062308"/>
            <a:chOff x="-2957976" y="-1125796"/>
            <a:chExt cx="2469633" cy="2296731"/>
          </a:xfrm>
        </p:grpSpPr>
        <p:sp>
          <p:nvSpPr>
            <p:cNvPr id="22" name="Oval 21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rgbClr val="D24C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16930" y="237859"/>
            <a:ext cx="1788240" cy="1342294"/>
          </a:xfrm>
          <a:prstGeom prst="rect">
            <a:avLst/>
          </a:prstGeom>
          <a:noFill/>
        </p:spPr>
        <p:txBody>
          <a:bodyPr wrap="square" lIns="110109" tIns="55056" rIns="110109" bIns="55056" rtlCol="0">
            <a:spAutoFit/>
          </a:bodyPr>
          <a:lstStyle/>
          <a:p>
            <a:pPr algn="ctr"/>
            <a:r>
              <a:rPr lang="en-US" sz="8000" b="1">
                <a:solidFill>
                  <a:srgbClr val="7030A0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8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50"/>
          <a:stretch/>
        </p:blipFill>
        <p:spPr>
          <a:xfrm>
            <a:off x="4899197" y="4273934"/>
            <a:ext cx="2438400" cy="2239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126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79327" y="381000"/>
            <a:ext cx="812588" cy="812800"/>
          </a:xfrm>
          <a:prstGeom prst="ellipse">
            <a:avLst/>
          </a:prstGeom>
          <a:solidFill>
            <a:srgbClr val="AD2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49" tIns="60925" rIns="121849" bIns="60925" rtlCol="0" anchor="ctr"/>
          <a:lstStyle/>
          <a:p>
            <a:pPr algn="ctr"/>
            <a:r>
              <a:rPr lang="en-US" sz="37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68096" y="500063"/>
            <a:ext cx="9852634" cy="615488"/>
          </a:xfrm>
          <a:prstGeom prst="rect">
            <a:avLst/>
          </a:prstGeom>
          <a:noFill/>
        </p:spPr>
        <p:txBody>
          <a:bodyPr wrap="square" lIns="121833" tIns="60917" rIns="121833" bIns="60917" rtlCol="0">
            <a:spAutoFit/>
          </a:bodyPr>
          <a:lstStyle/>
          <a:p>
            <a:pPr algn="just"/>
            <a:r>
              <a:rPr lang="en-US" sz="3200" b="1">
                <a:latin typeface="Arial" pitchFamily="34" charset="0"/>
                <a:ea typeface="Arial-Rounded" pitchFamily="34" charset="0"/>
                <a:cs typeface="Arial" pitchFamily="34" charset="0"/>
              </a:rPr>
              <a:t>Quan sát các hình dưới đây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66508" y="6019800"/>
            <a:ext cx="9852634" cy="615488"/>
          </a:xfrm>
          <a:prstGeom prst="rect">
            <a:avLst/>
          </a:prstGeom>
          <a:noFill/>
        </p:spPr>
        <p:txBody>
          <a:bodyPr wrap="square" lIns="121833" tIns="60917" rIns="121833" bIns="60917" rtlCol="0">
            <a:spAutoFit/>
          </a:bodyPr>
          <a:lstStyle/>
          <a:p>
            <a:pPr algn="just"/>
            <a:r>
              <a:rPr lang="en-US" sz="3200">
                <a:latin typeface="Arial" pitchFamily="34" charset="0"/>
                <a:ea typeface="Arial-Rounded" pitchFamily="34" charset="0"/>
                <a:cs typeface="Arial" pitchFamily="34" charset="0"/>
              </a:rPr>
              <a:t>Mỗi người trong hình làm nghề gì?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7" t="45573" r="54893" b="40365"/>
          <a:stretch/>
        </p:blipFill>
        <p:spPr bwMode="auto">
          <a:xfrm>
            <a:off x="733245" y="1371600"/>
            <a:ext cx="10968097" cy="226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Top 8 đầu bếp giỏi nhất Việt Nam - Toplist.vn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08"/>
          <a:stretch/>
        </p:blipFill>
        <p:spPr bwMode="auto">
          <a:xfrm>
            <a:off x="994487" y="3751634"/>
            <a:ext cx="1584566" cy="2203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S. Nguyễn Trung Nghĩa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75"/>
          <a:stretch/>
        </p:blipFill>
        <p:spPr bwMode="auto">
          <a:xfrm>
            <a:off x="3008312" y="3737624"/>
            <a:ext cx="1714500" cy="228776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Kỹ sư công trình - MEP Engineeri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05" r="8645"/>
          <a:stretch/>
        </p:blipFill>
        <p:spPr bwMode="auto">
          <a:xfrm>
            <a:off x="4966297" y="3751634"/>
            <a:ext cx="2256231" cy="2250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ô giáo Nguyễn Thị Hằng tận tâm, đầy trách nhiệm với học sinh tiểu học -  Giáo dục Việt Nam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5" r="33659"/>
          <a:stretch/>
        </p:blipFill>
        <p:spPr bwMode="auto">
          <a:xfrm>
            <a:off x="7415828" y="3751634"/>
            <a:ext cx="1874305" cy="2250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Những phi công nổi tiếng được yêu mến nhất hiện nay, 2/3 là các &quot;bóng hồng&quot;  làm chủ bầu trời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17" r="33639"/>
          <a:stretch/>
        </p:blipFill>
        <p:spPr bwMode="auto">
          <a:xfrm>
            <a:off x="9675812" y="3695700"/>
            <a:ext cx="1747380" cy="2259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9144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56978" y="205611"/>
            <a:ext cx="812588" cy="812800"/>
          </a:xfrm>
          <a:prstGeom prst="ellipse">
            <a:avLst/>
          </a:prstGeom>
          <a:solidFill>
            <a:srgbClr val="AD2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49" tIns="60925" rIns="121849" bIns="60925" rtlCol="0" anchor="ctr"/>
          <a:lstStyle/>
          <a:p>
            <a:pPr algn="ctr"/>
            <a:r>
              <a:rPr lang="en-US" sz="37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92651" y="256427"/>
            <a:ext cx="9852634" cy="697563"/>
          </a:xfrm>
          <a:prstGeom prst="rect">
            <a:avLst/>
          </a:prstGeom>
          <a:noFill/>
        </p:spPr>
        <p:txBody>
          <a:bodyPr wrap="square" lIns="121833" tIns="60917" rIns="121833" bIns="60917" rtlCol="0">
            <a:spAutoFit/>
          </a:bodyPr>
          <a:lstStyle/>
          <a:p>
            <a:pPr algn="just"/>
            <a:r>
              <a:rPr lang="en-US" sz="3700" b="1">
                <a:latin typeface="Arial" pitchFamily="34" charset="0"/>
                <a:ea typeface="Arial-Rounded" pitchFamily="34" charset="0"/>
                <a:cs typeface="Arial" pitchFamily="34" charset="0"/>
              </a:rPr>
              <a:t>Đọc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794388" y="381000"/>
            <a:ext cx="12615224" cy="6383555"/>
            <a:chOff x="794388" y="381000"/>
            <a:chExt cx="12615224" cy="6383555"/>
          </a:xfrm>
        </p:grpSpPr>
        <p:sp>
          <p:nvSpPr>
            <p:cNvPr id="4" name="TextBox 3"/>
            <p:cNvSpPr txBox="1"/>
            <p:nvPr/>
          </p:nvSpPr>
          <p:spPr>
            <a:xfrm>
              <a:off x="2112268" y="381000"/>
              <a:ext cx="7927354" cy="697563"/>
            </a:xfrm>
            <a:prstGeom prst="rect">
              <a:avLst/>
            </a:prstGeom>
            <a:noFill/>
          </p:spPr>
          <p:txBody>
            <a:bodyPr wrap="square" lIns="121833" tIns="60917" rIns="121833" bIns="60917" rtlCol="0">
              <a:spAutoFit/>
            </a:bodyPr>
            <a:lstStyle/>
            <a:p>
              <a:pPr algn="ctr"/>
              <a:r>
                <a:rPr lang="en-US" sz="3700" b="1">
                  <a:latin typeface="Arial" pitchFamily="34" charset="0"/>
                  <a:ea typeface="Arial-Rounded" pitchFamily="34" charset="0"/>
                  <a:cs typeface="Arial" pitchFamily="34" charset="0"/>
                </a:rPr>
                <a:t>Lớn lên bạn làm gì?</a:t>
              </a: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794388" y="1295400"/>
              <a:ext cx="12615224" cy="5469155"/>
              <a:chOff x="794388" y="1295400"/>
              <a:chExt cx="12615224" cy="5469155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794388" y="1295400"/>
                <a:ext cx="6747824" cy="2339015"/>
              </a:xfrm>
              <a:prstGeom prst="rect">
                <a:avLst/>
              </a:prstGeom>
              <a:noFill/>
            </p:spPr>
            <p:txBody>
              <a:bodyPr wrap="square" lIns="121833" tIns="60917" rIns="121833" bIns="60917" rtlCol="0">
                <a:spAutoFit/>
              </a:bodyPr>
              <a:lstStyle/>
              <a:p>
                <a:pPr algn="just"/>
                <a:r>
                  <a:rPr lang="en-US" sz="360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Lớn lên bạn làm gì?</a:t>
                </a:r>
              </a:p>
              <a:p>
                <a:pPr algn="just"/>
                <a:r>
                  <a:rPr lang="en-US" sz="360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Tớ muốn làm thuỷ thủ</a:t>
                </a:r>
              </a:p>
              <a:p>
                <a:pPr algn="just"/>
                <a:r>
                  <a:rPr lang="en-US" sz="360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Lái tàu vượt sóng dữ,</a:t>
                </a:r>
              </a:p>
              <a:p>
                <a:pPr algn="just"/>
                <a:r>
                  <a:rPr lang="en-US" sz="360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Băng qua nhiều đại dương.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6847454" y="1295400"/>
                <a:ext cx="5776487" cy="2339015"/>
              </a:xfrm>
              <a:prstGeom prst="rect">
                <a:avLst/>
              </a:prstGeom>
              <a:noFill/>
            </p:spPr>
            <p:txBody>
              <a:bodyPr wrap="square" lIns="121833" tIns="60917" rIns="121833" bIns="60917" rtlCol="0">
                <a:spAutoFit/>
              </a:bodyPr>
              <a:lstStyle/>
              <a:p>
                <a:pPr algn="just"/>
                <a:r>
                  <a:rPr lang="en-US" sz="360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Lớn lên bạn làm gì?</a:t>
                </a:r>
              </a:p>
              <a:p>
                <a:pPr algn="just"/>
                <a:r>
                  <a:rPr lang="en-US" sz="360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A, tớ đi gieo hạt…</a:t>
                </a:r>
              </a:p>
              <a:p>
                <a:pPr algn="just"/>
                <a:r>
                  <a:rPr lang="en-US" sz="360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Mỗi khi vào mùa gặt</a:t>
                </a:r>
              </a:p>
              <a:p>
                <a:pPr algn="just"/>
                <a:r>
                  <a:rPr lang="en-US" sz="360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Lúa vàng reo trên đồng.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794388" y="3822878"/>
                <a:ext cx="6332847" cy="2339015"/>
              </a:xfrm>
              <a:prstGeom prst="rect">
                <a:avLst/>
              </a:prstGeom>
              <a:noFill/>
            </p:spPr>
            <p:txBody>
              <a:bodyPr wrap="square" lIns="121833" tIns="60917" rIns="121833" bIns="60917" rtlCol="0">
                <a:spAutoFit/>
              </a:bodyPr>
              <a:lstStyle/>
              <a:p>
                <a:pPr algn="just"/>
                <a:r>
                  <a:rPr lang="en-US" sz="360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Lớn lên bạn làm gì?</a:t>
                </a:r>
              </a:p>
              <a:p>
                <a:pPr algn="just"/>
                <a:r>
                  <a:rPr lang="en-US" sz="360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Tớ sẽ làm đầu bếp, </a:t>
                </a:r>
              </a:p>
              <a:p>
                <a:pPr algn="just"/>
                <a:r>
                  <a:rPr lang="en-US" sz="360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Làm bánh ngọt thật đẹp, </a:t>
                </a:r>
              </a:p>
              <a:p>
                <a:pPr algn="just"/>
                <a:r>
                  <a:rPr lang="en-US" sz="360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Nấu món mì… siêu ngon.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6772797" y="3822878"/>
                <a:ext cx="6636815" cy="2339015"/>
              </a:xfrm>
              <a:prstGeom prst="rect">
                <a:avLst/>
              </a:prstGeom>
              <a:noFill/>
            </p:spPr>
            <p:txBody>
              <a:bodyPr wrap="square" lIns="121833" tIns="60917" rIns="121833" bIns="60917" rtlCol="0">
                <a:spAutoFit/>
              </a:bodyPr>
              <a:lstStyle/>
              <a:p>
                <a:pPr algn="just"/>
                <a:r>
                  <a:rPr lang="en-US" sz="360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Lớn lên bạn làm gì?</a:t>
                </a:r>
              </a:p>
              <a:p>
                <a:pPr algn="just"/>
                <a:r>
                  <a:rPr lang="en-US" sz="360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Câu hỏi này… khó quá!</a:t>
                </a:r>
              </a:p>
              <a:p>
                <a:pPr algn="just"/>
                <a:r>
                  <a:rPr lang="en-US" sz="360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Để tớ làm bài đã…</a:t>
                </a:r>
              </a:p>
              <a:p>
                <a:pPr algn="just"/>
                <a:r>
                  <a:rPr lang="en-US" sz="360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Rồi ngày mai, nghĩ dần…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9066212" y="6087533"/>
                <a:ext cx="4141431" cy="677022"/>
              </a:xfrm>
              <a:prstGeom prst="rect">
                <a:avLst/>
              </a:prstGeom>
              <a:noFill/>
            </p:spPr>
            <p:txBody>
              <a:bodyPr wrap="square" lIns="121833" tIns="60917" rIns="121833" bIns="60917" rtlCol="0">
                <a:spAutoFit/>
              </a:bodyPr>
              <a:lstStyle/>
              <a:p>
                <a:pPr algn="just"/>
                <a:r>
                  <a:rPr lang="en-US" sz="360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(Thái Dương)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12104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56978" y="205611"/>
            <a:ext cx="812588" cy="812800"/>
          </a:xfrm>
          <a:prstGeom prst="ellipse">
            <a:avLst/>
          </a:prstGeom>
          <a:solidFill>
            <a:srgbClr val="AD2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49" tIns="60925" rIns="121849" bIns="60925" rtlCol="0" anchor="ctr"/>
          <a:lstStyle/>
          <a:p>
            <a:pPr algn="ctr"/>
            <a:r>
              <a:rPr lang="en-US" sz="37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92651" y="256427"/>
            <a:ext cx="9852634" cy="697563"/>
          </a:xfrm>
          <a:prstGeom prst="rect">
            <a:avLst/>
          </a:prstGeom>
          <a:noFill/>
        </p:spPr>
        <p:txBody>
          <a:bodyPr wrap="square" lIns="121833" tIns="60917" rIns="121833" bIns="60917" rtlCol="0">
            <a:spAutoFit/>
          </a:bodyPr>
          <a:lstStyle/>
          <a:p>
            <a:pPr algn="just"/>
            <a:r>
              <a:rPr lang="en-US" sz="3700" b="1">
                <a:latin typeface="Arial" pitchFamily="34" charset="0"/>
                <a:ea typeface="Arial-Rounded" pitchFamily="34" charset="0"/>
                <a:cs typeface="Arial" pitchFamily="34" charset="0"/>
              </a:rPr>
              <a:t>Đọc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12268" y="381000"/>
            <a:ext cx="7927354" cy="738577"/>
          </a:xfrm>
          <a:prstGeom prst="rect">
            <a:avLst/>
          </a:prstGeom>
          <a:noFill/>
        </p:spPr>
        <p:txBody>
          <a:bodyPr wrap="square" lIns="121833" tIns="60917" rIns="121833" bIns="60917" rtlCol="0">
            <a:spAutoFit/>
          </a:bodyPr>
          <a:lstStyle/>
          <a:p>
            <a:pPr algn="ctr"/>
            <a:r>
              <a:rPr lang="en-US" sz="4000" b="1">
                <a:latin typeface="Arial" pitchFamily="34" charset="0"/>
                <a:ea typeface="Arial-Rounded" pitchFamily="34" charset="0"/>
                <a:cs typeface="Arial" pitchFamily="34" charset="0"/>
              </a:rPr>
              <a:t>Lớn lên bạn làm gì?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8188" y="1361428"/>
            <a:ext cx="6747824" cy="2339015"/>
          </a:xfrm>
          <a:prstGeom prst="rect">
            <a:avLst/>
          </a:prstGeom>
          <a:noFill/>
        </p:spPr>
        <p:txBody>
          <a:bodyPr wrap="square" lIns="121833" tIns="60917" rIns="121833" bIns="60917" rtlCol="0">
            <a:spAutoFit/>
          </a:bodyPr>
          <a:lstStyle/>
          <a:p>
            <a:pPr algn="just"/>
            <a:r>
              <a:rPr lang="en-US" sz="3600">
                <a:latin typeface="Arial" pitchFamily="34" charset="0"/>
                <a:ea typeface="Arial-Rounded" pitchFamily="34" charset="0"/>
                <a:cs typeface="Arial" pitchFamily="34" charset="0"/>
              </a:rPr>
              <a:t>Lớn lên bạn làm gì?</a:t>
            </a:r>
          </a:p>
          <a:p>
            <a:pPr algn="just"/>
            <a:r>
              <a:rPr lang="en-US" sz="3600">
                <a:latin typeface="Arial" pitchFamily="34" charset="0"/>
                <a:ea typeface="Arial-Rounded" pitchFamily="34" charset="0"/>
                <a:cs typeface="Arial" pitchFamily="34" charset="0"/>
              </a:rPr>
              <a:t>Tớ muốn làm thuỷ thủ</a:t>
            </a:r>
          </a:p>
          <a:p>
            <a:pPr algn="just"/>
            <a:r>
              <a:rPr lang="en-US" sz="3600">
                <a:latin typeface="Arial" pitchFamily="34" charset="0"/>
                <a:ea typeface="Arial-Rounded" pitchFamily="34" charset="0"/>
                <a:cs typeface="Arial" pitchFamily="34" charset="0"/>
              </a:rPr>
              <a:t>Lái tàu vượt sóng dữ,</a:t>
            </a:r>
          </a:p>
          <a:p>
            <a:pPr algn="just"/>
            <a:r>
              <a:rPr lang="en-US" sz="3600">
                <a:latin typeface="Arial" pitchFamily="34" charset="0"/>
                <a:ea typeface="Arial-Rounded" pitchFamily="34" charset="0"/>
                <a:cs typeface="Arial" pitchFamily="34" charset="0"/>
              </a:rPr>
              <a:t>Băng qua nhiều đại dương.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95054" y="1361428"/>
            <a:ext cx="5776487" cy="2339015"/>
          </a:xfrm>
          <a:prstGeom prst="rect">
            <a:avLst/>
          </a:prstGeom>
          <a:noFill/>
        </p:spPr>
        <p:txBody>
          <a:bodyPr wrap="square" lIns="121833" tIns="60917" rIns="121833" bIns="60917" rtlCol="0">
            <a:spAutoFit/>
          </a:bodyPr>
          <a:lstStyle/>
          <a:p>
            <a:pPr algn="just"/>
            <a:r>
              <a:rPr lang="en-US" sz="3600">
                <a:latin typeface="Arial" pitchFamily="34" charset="0"/>
                <a:ea typeface="Arial-Rounded" pitchFamily="34" charset="0"/>
                <a:cs typeface="Arial" pitchFamily="34" charset="0"/>
              </a:rPr>
              <a:t>Lớn lên bạn làm gì?</a:t>
            </a:r>
          </a:p>
          <a:p>
            <a:pPr algn="just"/>
            <a:r>
              <a:rPr lang="en-US" sz="3600">
                <a:latin typeface="Arial" pitchFamily="34" charset="0"/>
                <a:ea typeface="Arial-Rounded" pitchFamily="34" charset="0"/>
                <a:cs typeface="Arial" pitchFamily="34" charset="0"/>
              </a:rPr>
              <a:t>A, tớ đi gieo hạt…</a:t>
            </a:r>
          </a:p>
          <a:p>
            <a:pPr algn="just"/>
            <a:r>
              <a:rPr lang="en-US" sz="3600">
                <a:latin typeface="Arial" pitchFamily="34" charset="0"/>
                <a:ea typeface="Arial-Rounded" pitchFamily="34" charset="0"/>
                <a:cs typeface="Arial" pitchFamily="34" charset="0"/>
              </a:rPr>
              <a:t>Mỗi khi vào mùa gặt</a:t>
            </a:r>
          </a:p>
          <a:p>
            <a:pPr algn="just"/>
            <a:r>
              <a:rPr lang="en-US" sz="3600">
                <a:latin typeface="Arial" pitchFamily="34" charset="0"/>
                <a:ea typeface="Arial-Rounded" pitchFamily="34" charset="0"/>
                <a:cs typeface="Arial" pitchFamily="34" charset="0"/>
              </a:rPr>
              <a:t>Lúa vàng reo trên đồng.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18188" y="3888906"/>
            <a:ext cx="6332847" cy="2339015"/>
          </a:xfrm>
          <a:prstGeom prst="rect">
            <a:avLst/>
          </a:prstGeom>
          <a:noFill/>
        </p:spPr>
        <p:txBody>
          <a:bodyPr wrap="square" lIns="121833" tIns="60917" rIns="121833" bIns="60917" rtlCol="0">
            <a:spAutoFit/>
          </a:bodyPr>
          <a:lstStyle/>
          <a:p>
            <a:pPr algn="just"/>
            <a:r>
              <a:rPr lang="en-US" sz="3600">
                <a:latin typeface="Arial" pitchFamily="34" charset="0"/>
                <a:ea typeface="Arial-Rounded" pitchFamily="34" charset="0"/>
                <a:cs typeface="Arial" pitchFamily="34" charset="0"/>
              </a:rPr>
              <a:t>Lớn lên bạn làm gì?</a:t>
            </a:r>
          </a:p>
          <a:p>
            <a:pPr algn="just"/>
            <a:r>
              <a:rPr lang="en-US" sz="3600">
                <a:latin typeface="Arial" pitchFamily="34" charset="0"/>
                <a:ea typeface="Arial-Rounded" pitchFamily="34" charset="0"/>
                <a:cs typeface="Arial" pitchFamily="34" charset="0"/>
              </a:rPr>
              <a:t>Tớ sẽ làm đầu bếp, </a:t>
            </a:r>
          </a:p>
          <a:p>
            <a:pPr algn="just"/>
            <a:r>
              <a:rPr lang="en-US" sz="3600">
                <a:latin typeface="Arial" pitchFamily="34" charset="0"/>
                <a:ea typeface="Arial-Rounded" pitchFamily="34" charset="0"/>
                <a:cs typeface="Arial" pitchFamily="34" charset="0"/>
              </a:rPr>
              <a:t>Làm bánh ngọt thật đẹp, </a:t>
            </a:r>
          </a:p>
          <a:p>
            <a:pPr algn="just"/>
            <a:r>
              <a:rPr lang="en-US" sz="3600">
                <a:latin typeface="Arial" pitchFamily="34" charset="0"/>
                <a:ea typeface="Arial-Rounded" pitchFamily="34" charset="0"/>
                <a:cs typeface="Arial" pitchFamily="34" charset="0"/>
              </a:rPr>
              <a:t>Nấu món mì… siêu ngon.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620397" y="3888906"/>
            <a:ext cx="6636815" cy="2339015"/>
          </a:xfrm>
          <a:prstGeom prst="rect">
            <a:avLst/>
          </a:prstGeom>
          <a:noFill/>
        </p:spPr>
        <p:txBody>
          <a:bodyPr wrap="square" lIns="121833" tIns="60917" rIns="121833" bIns="60917" rtlCol="0">
            <a:spAutoFit/>
          </a:bodyPr>
          <a:lstStyle/>
          <a:p>
            <a:pPr algn="just"/>
            <a:r>
              <a:rPr lang="en-US" sz="3600">
                <a:latin typeface="Arial" pitchFamily="34" charset="0"/>
                <a:ea typeface="Arial-Rounded" pitchFamily="34" charset="0"/>
                <a:cs typeface="Arial" pitchFamily="34" charset="0"/>
              </a:rPr>
              <a:t>Lớn lên bạn làm gì?</a:t>
            </a:r>
          </a:p>
          <a:p>
            <a:pPr algn="just"/>
            <a:r>
              <a:rPr lang="en-US" sz="3600">
                <a:latin typeface="Arial" pitchFamily="34" charset="0"/>
                <a:ea typeface="Arial-Rounded" pitchFamily="34" charset="0"/>
                <a:cs typeface="Arial" pitchFamily="34" charset="0"/>
              </a:rPr>
              <a:t>Câu hỏi này… khó quá!</a:t>
            </a:r>
          </a:p>
          <a:p>
            <a:pPr algn="just"/>
            <a:r>
              <a:rPr lang="en-US" sz="3600">
                <a:latin typeface="Arial" pitchFamily="34" charset="0"/>
                <a:ea typeface="Arial-Rounded" pitchFamily="34" charset="0"/>
                <a:cs typeface="Arial" pitchFamily="34" charset="0"/>
              </a:rPr>
              <a:t>Để tớ làm bài đã…</a:t>
            </a:r>
          </a:p>
          <a:p>
            <a:pPr algn="just"/>
            <a:r>
              <a:rPr lang="en-US" sz="3600">
                <a:latin typeface="Arial" pitchFamily="34" charset="0"/>
                <a:ea typeface="Arial-Rounded" pitchFamily="34" charset="0"/>
                <a:cs typeface="Arial" pitchFamily="34" charset="0"/>
              </a:rPr>
              <a:t>Rồi ngày mai, nghĩ dần…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913812" y="6087533"/>
            <a:ext cx="4141431" cy="615466"/>
          </a:xfrm>
          <a:prstGeom prst="rect">
            <a:avLst/>
          </a:prstGeom>
          <a:noFill/>
        </p:spPr>
        <p:txBody>
          <a:bodyPr wrap="square" lIns="121833" tIns="60917" rIns="121833" bIns="60917" rtlCol="0">
            <a:spAutoFit/>
          </a:bodyPr>
          <a:lstStyle/>
          <a:p>
            <a:pPr algn="just"/>
            <a:r>
              <a:rPr lang="en-US" sz="3200">
                <a:latin typeface="Arial" pitchFamily="34" charset="0"/>
                <a:ea typeface="Arial-Rounded" pitchFamily="34" charset="0"/>
                <a:cs typeface="Arial" pitchFamily="34" charset="0"/>
              </a:rPr>
              <a:t>(Thái Dương)</a:t>
            </a:r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3690742" y="1018411"/>
            <a:ext cx="159171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3690743" y="2530935"/>
            <a:ext cx="159171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836612" y="3048000"/>
            <a:ext cx="127565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4223845" y="3628572"/>
            <a:ext cx="202296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9326271" y="3069771"/>
            <a:ext cx="1600200" cy="725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0625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94"/>
          <a:stretch/>
        </p:blipFill>
        <p:spPr>
          <a:xfrm flipH="1">
            <a:off x="727321" y="2335582"/>
            <a:ext cx="3413334" cy="3292189"/>
          </a:xfrm>
          <a:prstGeom prst="rect">
            <a:avLst/>
          </a:prstGeom>
        </p:spPr>
      </p:pic>
      <p:sp>
        <p:nvSpPr>
          <p:cNvPr id="142" name="Freeform 5"/>
          <p:cNvSpPr>
            <a:spLocks/>
          </p:cNvSpPr>
          <p:nvPr/>
        </p:nvSpPr>
        <p:spPr bwMode="auto">
          <a:xfrm>
            <a:off x="4377612" y="584202"/>
            <a:ext cx="809098" cy="5578476"/>
          </a:xfrm>
          <a:custGeom>
            <a:avLst/>
            <a:gdLst>
              <a:gd name="T0" fmla="*/ 0 w 1049"/>
              <a:gd name="T1" fmla="*/ 0 h 7451"/>
              <a:gd name="T2" fmla="*/ 1049 w 1049"/>
              <a:gd name="T3" fmla="*/ 3726 h 7451"/>
              <a:gd name="T4" fmla="*/ 0 w 1049"/>
              <a:gd name="T5" fmla="*/ 7451 h 7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49" h="7451">
                <a:moveTo>
                  <a:pt x="0" y="0"/>
                </a:moveTo>
                <a:cubicBezTo>
                  <a:pt x="665" y="1085"/>
                  <a:pt x="1049" y="2360"/>
                  <a:pt x="1049" y="3726"/>
                </a:cubicBezTo>
                <a:cubicBezTo>
                  <a:pt x="1049" y="5091"/>
                  <a:pt x="665" y="6367"/>
                  <a:pt x="0" y="7451"/>
                </a:cubicBezTo>
              </a:path>
            </a:pathLst>
          </a:custGeom>
          <a:noFill/>
          <a:ln w="10" cap="flat">
            <a:solidFill>
              <a:schemeClr val="bg1">
                <a:lumMod val="65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2638" tIns="41319" rIns="82638" bIns="41319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+mj-lt"/>
            </a:endParaRPr>
          </a:p>
        </p:txBody>
      </p:sp>
      <p:grpSp>
        <p:nvGrpSpPr>
          <p:cNvPr id="143" name="组合 142"/>
          <p:cNvGrpSpPr/>
          <p:nvPr/>
        </p:nvGrpSpPr>
        <p:grpSpPr>
          <a:xfrm>
            <a:off x="4460433" y="807579"/>
            <a:ext cx="5067085" cy="1099883"/>
            <a:chOff x="4441088" y="391100"/>
            <a:chExt cx="5068407" cy="1099884"/>
          </a:xfrm>
        </p:grpSpPr>
        <p:grpSp>
          <p:nvGrpSpPr>
            <p:cNvPr id="144" name="组合 143"/>
            <p:cNvGrpSpPr/>
            <p:nvPr/>
          </p:nvGrpSpPr>
          <p:grpSpPr>
            <a:xfrm>
              <a:off x="4441088" y="761746"/>
              <a:ext cx="727764" cy="729238"/>
              <a:chOff x="4339490" y="761746"/>
              <a:chExt cx="727764" cy="729238"/>
            </a:xfrm>
          </p:grpSpPr>
          <p:sp>
            <p:nvSpPr>
              <p:cNvPr id="147" name="任意多边形 82"/>
              <p:cNvSpPr/>
              <p:nvPr/>
            </p:nvSpPr>
            <p:spPr bwMode="auto">
              <a:xfrm rot="3738964">
                <a:off x="4338753" y="762483"/>
                <a:ext cx="729238" cy="727764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srgbClr val="FFFFFF"/>
                  </a:solidFill>
                  <a:ea typeface="宋体"/>
                </a:endParaRPr>
              </a:p>
            </p:txBody>
          </p:sp>
          <p:sp>
            <p:nvSpPr>
              <p:cNvPr id="148" name="TextBox 147"/>
              <p:cNvSpPr txBox="1"/>
              <p:nvPr/>
            </p:nvSpPr>
            <p:spPr>
              <a:xfrm>
                <a:off x="4474113" y="801513"/>
                <a:ext cx="408680" cy="538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altLang="zh-CN" sz="2900" spc="271">
                    <a:solidFill>
                      <a:schemeClr val="bg1"/>
                    </a:solidFill>
                    <a:ea typeface="微软雅黑" pitchFamily="34" charset="-122"/>
                  </a:rPr>
                  <a:t>1</a:t>
                </a:r>
                <a:endParaRPr lang="zh-CN" altLang="en-US" sz="2900" spc="271" dirty="0">
                  <a:solidFill>
                    <a:schemeClr val="bg1"/>
                  </a:solidFill>
                  <a:ea typeface="微软雅黑" pitchFamily="34" charset="-122"/>
                </a:endParaRPr>
              </a:p>
            </p:txBody>
          </p:sp>
        </p:grpSp>
        <p:sp>
          <p:nvSpPr>
            <p:cNvPr id="146" name="矩形 39"/>
            <p:cNvSpPr>
              <a:spLocks noChangeArrowheads="1"/>
            </p:cNvSpPr>
            <p:nvPr/>
          </p:nvSpPr>
          <p:spPr bwMode="auto">
            <a:xfrm>
              <a:off x="5189015" y="391100"/>
              <a:ext cx="4320480" cy="1084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>
                <a:lnSpc>
                  <a:spcPct val="150000"/>
                </a:lnSpc>
                <a:spcBef>
                  <a:spcPts val="904"/>
                </a:spcBef>
              </a:pPr>
              <a:r>
                <a:rPr lang="en-US" altLang="zh-CN" sz="4300">
                  <a:solidFill>
                    <a:schemeClr val="accent1"/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rPr>
                <a:t>lớn lên</a:t>
              </a:r>
              <a:endParaRPr lang="zh-CN" altLang="en-US" sz="4300" dirty="0">
                <a:solidFill>
                  <a:schemeClr val="accent1"/>
                </a:solidFill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</p:grpSp>
      <p:grpSp>
        <p:nvGrpSpPr>
          <p:cNvPr id="149" name="组合 148"/>
          <p:cNvGrpSpPr/>
          <p:nvPr/>
        </p:nvGrpSpPr>
        <p:grpSpPr>
          <a:xfrm>
            <a:off x="4748389" y="1720028"/>
            <a:ext cx="4560240" cy="1051529"/>
            <a:chOff x="4441088" y="439454"/>
            <a:chExt cx="4561429" cy="1051530"/>
          </a:xfrm>
        </p:grpSpPr>
        <p:grpSp>
          <p:nvGrpSpPr>
            <p:cNvPr id="150" name="组合 149"/>
            <p:cNvGrpSpPr/>
            <p:nvPr/>
          </p:nvGrpSpPr>
          <p:grpSpPr>
            <a:xfrm>
              <a:off x="4441088" y="761746"/>
              <a:ext cx="727764" cy="729238"/>
              <a:chOff x="4339490" y="761746"/>
              <a:chExt cx="727764" cy="729238"/>
            </a:xfrm>
          </p:grpSpPr>
          <p:sp>
            <p:nvSpPr>
              <p:cNvPr id="153" name="任意多边形 82"/>
              <p:cNvSpPr/>
              <p:nvPr/>
            </p:nvSpPr>
            <p:spPr bwMode="auto">
              <a:xfrm rot="3738964">
                <a:off x="4338753" y="762483"/>
                <a:ext cx="729238" cy="727764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srgbClr val="FFFFFF"/>
                  </a:solidFill>
                  <a:ea typeface="宋体"/>
                </a:endParaRPr>
              </a:p>
            </p:txBody>
          </p:sp>
          <p:sp>
            <p:nvSpPr>
              <p:cNvPr id="154" name="TextBox 153"/>
              <p:cNvSpPr txBox="1"/>
              <p:nvPr/>
            </p:nvSpPr>
            <p:spPr>
              <a:xfrm>
                <a:off x="4474113" y="801513"/>
                <a:ext cx="408680" cy="538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altLang="zh-CN" sz="2900" spc="271" dirty="0">
                    <a:solidFill>
                      <a:schemeClr val="bg1"/>
                    </a:solidFill>
                    <a:ea typeface="微软雅黑" pitchFamily="34" charset="-122"/>
                  </a:rPr>
                  <a:t>2</a:t>
                </a:r>
                <a:endParaRPr lang="zh-CN" altLang="en-US" sz="2900" spc="271" dirty="0">
                  <a:solidFill>
                    <a:schemeClr val="bg1"/>
                  </a:solidFill>
                  <a:ea typeface="微软雅黑" pitchFamily="34" charset="-122"/>
                </a:endParaRPr>
              </a:p>
            </p:txBody>
          </p:sp>
        </p:grpSp>
        <p:sp>
          <p:nvSpPr>
            <p:cNvPr id="152" name="矩形 39"/>
            <p:cNvSpPr>
              <a:spLocks noChangeArrowheads="1"/>
            </p:cNvSpPr>
            <p:nvPr/>
          </p:nvSpPr>
          <p:spPr bwMode="auto">
            <a:xfrm>
              <a:off x="5240140" y="439454"/>
              <a:ext cx="3762377" cy="962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>
                <a:lnSpc>
                  <a:spcPct val="150000"/>
                </a:lnSpc>
                <a:spcBef>
                  <a:spcPts val="904"/>
                </a:spcBef>
              </a:pPr>
              <a:r>
                <a:rPr lang="en-US" altLang="zh-CN" sz="4300">
                  <a:solidFill>
                    <a:schemeClr val="accent2"/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rPr>
                <a:t>thuỷ thủ</a:t>
              </a:r>
              <a:endParaRPr lang="zh-CN" altLang="en-US" sz="4300" dirty="0">
                <a:solidFill>
                  <a:schemeClr val="accent2"/>
                </a:solidFill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</p:grpSp>
      <p:grpSp>
        <p:nvGrpSpPr>
          <p:cNvPr id="155" name="组合 154"/>
          <p:cNvGrpSpPr/>
          <p:nvPr/>
        </p:nvGrpSpPr>
        <p:grpSpPr>
          <a:xfrm>
            <a:off x="4844375" y="2834188"/>
            <a:ext cx="4520696" cy="1084912"/>
            <a:chOff x="4441088" y="482123"/>
            <a:chExt cx="4521874" cy="1084913"/>
          </a:xfrm>
        </p:grpSpPr>
        <p:grpSp>
          <p:nvGrpSpPr>
            <p:cNvPr id="156" name="组合 155"/>
            <p:cNvGrpSpPr/>
            <p:nvPr/>
          </p:nvGrpSpPr>
          <p:grpSpPr>
            <a:xfrm>
              <a:off x="4441088" y="761746"/>
              <a:ext cx="727764" cy="729238"/>
              <a:chOff x="4339490" y="761746"/>
              <a:chExt cx="727764" cy="729238"/>
            </a:xfrm>
          </p:grpSpPr>
          <p:sp>
            <p:nvSpPr>
              <p:cNvPr id="159" name="任意多边形 82"/>
              <p:cNvSpPr/>
              <p:nvPr/>
            </p:nvSpPr>
            <p:spPr bwMode="auto">
              <a:xfrm rot="3738964">
                <a:off x="4338753" y="762483"/>
                <a:ext cx="729238" cy="727764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3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srgbClr val="FFFFFF"/>
                  </a:solidFill>
                  <a:ea typeface="宋体"/>
                </a:endParaRPr>
              </a:p>
            </p:txBody>
          </p:sp>
          <p:sp>
            <p:nvSpPr>
              <p:cNvPr id="160" name="TextBox 159"/>
              <p:cNvSpPr txBox="1"/>
              <p:nvPr/>
            </p:nvSpPr>
            <p:spPr>
              <a:xfrm>
                <a:off x="4474113" y="801513"/>
                <a:ext cx="408680" cy="538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altLang="zh-CN" sz="2900" spc="271" dirty="0">
                    <a:solidFill>
                      <a:schemeClr val="bg1"/>
                    </a:solidFill>
                    <a:ea typeface="微软雅黑" pitchFamily="34" charset="-122"/>
                  </a:rPr>
                  <a:t>3</a:t>
                </a:r>
                <a:endParaRPr lang="zh-CN" altLang="en-US" sz="2900" spc="271" dirty="0">
                  <a:solidFill>
                    <a:schemeClr val="bg1"/>
                  </a:solidFill>
                  <a:ea typeface="微软雅黑" pitchFamily="34" charset="-122"/>
                </a:endParaRPr>
              </a:p>
            </p:txBody>
          </p:sp>
        </p:grpSp>
        <p:sp>
          <p:nvSpPr>
            <p:cNvPr id="158" name="矩形 39"/>
            <p:cNvSpPr>
              <a:spLocks noChangeArrowheads="1"/>
            </p:cNvSpPr>
            <p:nvPr/>
          </p:nvSpPr>
          <p:spPr bwMode="auto">
            <a:xfrm>
              <a:off x="5200584" y="482123"/>
              <a:ext cx="3762378" cy="1084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>
                <a:lnSpc>
                  <a:spcPct val="150000"/>
                </a:lnSpc>
                <a:spcBef>
                  <a:spcPts val="904"/>
                </a:spcBef>
              </a:pPr>
              <a:r>
                <a:rPr lang="en-US" altLang="zh-CN" sz="4300">
                  <a:solidFill>
                    <a:schemeClr val="accent3"/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rPr>
                <a:t>lái tàu</a:t>
              </a:r>
              <a:endParaRPr lang="zh-CN" altLang="en-US" sz="4300" dirty="0">
                <a:solidFill>
                  <a:schemeClr val="accent3"/>
                </a:solidFill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</p:grpSp>
      <p:grpSp>
        <p:nvGrpSpPr>
          <p:cNvPr id="161" name="组合 160"/>
          <p:cNvGrpSpPr/>
          <p:nvPr/>
        </p:nvGrpSpPr>
        <p:grpSpPr>
          <a:xfrm>
            <a:off x="4748390" y="3822465"/>
            <a:ext cx="5307393" cy="1086726"/>
            <a:chOff x="4441088" y="404256"/>
            <a:chExt cx="5308777" cy="1086728"/>
          </a:xfrm>
        </p:grpSpPr>
        <p:grpSp>
          <p:nvGrpSpPr>
            <p:cNvPr id="162" name="组合 161"/>
            <p:cNvGrpSpPr/>
            <p:nvPr/>
          </p:nvGrpSpPr>
          <p:grpSpPr>
            <a:xfrm>
              <a:off x="4441088" y="761746"/>
              <a:ext cx="727764" cy="729238"/>
              <a:chOff x="4339490" y="761746"/>
              <a:chExt cx="727764" cy="729238"/>
            </a:xfrm>
          </p:grpSpPr>
          <p:sp>
            <p:nvSpPr>
              <p:cNvPr id="165" name="任意多边形 82"/>
              <p:cNvSpPr/>
              <p:nvPr/>
            </p:nvSpPr>
            <p:spPr bwMode="auto">
              <a:xfrm rot="3738964">
                <a:off x="4338753" y="762483"/>
                <a:ext cx="729238" cy="727764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4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srgbClr val="FFFFFF"/>
                  </a:solidFill>
                  <a:ea typeface="宋体"/>
                </a:endParaRPr>
              </a:p>
            </p:txBody>
          </p:sp>
          <p:sp>
            <p:nvSpPr>
              <p:cNvPr id="166" name="TextBox 165"/>
              <p:cNvSpPr txBox="1"/>
              <p:nvPr/>
            </p:nvSpPr>
            <p:spPr>
              <a:xfrm>
                <a:off x="4474113" y="801513"/>
                <a:ext cx="408680" cy="538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altLang="zh-CN" sz="2900" spc="271" dirty="0">
                    <a:solidFill>
                      <a:schemeClr val="bg1"/>
                    </a:solidFill>
                    <a:ea typeface="微软雅黑" pitchFamily="34" charset="-122"/>
                  </a:rPr>
                  <a:t>4</a:t>
                </a:r>
                <a:endParaRPr lang="zh-CN" altLang="en-US" sz="2900" spc="271" dirty="0">
                  <a:solidFill>
                    <a:schemeClr val="bg1"/>
                  </a:solidFill>
                  <a:ea typeface="微软雅黑" pitchFamily="34" charset="-122"/>
                </a:endParaRPr>
              </a:p>
            </p:txBody>
          </p:sp>
        </p:grpSp>
        <p:sp>
          <p:nvSpPr>
            <p:cNvPr id="164" name="矩形 39"/>
            <p:cNvSpPr>
              <a:spLocks noChangeArrowheads="1"/>
            </p:cNvSpPr>
            <p:nvPr/>
          </p:nvSpPr>
          <p:spPr bwMode="auto">
            <a:xfrm>
              <a:off x="5296596" y="404256"/>
              <a:ext cx="4453269" cy="10849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>
                <a:lnSpc>
                  <a:spcPct val="150000"/>
                </a:lnSpc>
                <a:spcBef>
                  <a:spcPts val="904"/>
                </a:spcBef>
              </a:pPr>
              <a:r>
                <a:rPr lang="en-US" altLang="zh-CN" sz="4300">
                  <a:solidFill>
                    <a:schemeClr val="accent4"/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rPr>
                <a:t>đại dương</a:t>
              </a:r>
              <a:endParaRPr lang="zh-CN" altLang="en-US" sz="4300" dirty="0">
                <a:solidFill>
                  <a:schemeClr val="accent4"/>
                </a:solidFill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</p:grpSp>
      <p:grpSp>
        <p:nvGrpSpPr>
          <p:cNvPr id="167" name="组合 166"/>
          <p:cNvGrpSpPr/>
          <p:nvPr/>
        </p:nvGrpSpPr>
        <p:grpSpPr>
          <a:xfrm>
            <a:off x="4460432" y="4732856"/>
            <a:ext cx="4611414" cy="1045776"/>
            <a:chOff x="4441088" y="445206"/>
            <a:chExt cx="4612616" cy="1045778"/>
          </a:xfrm>
        </p:grpSpPr>
        <p:grpSp>
          <p:nvGrpSpPr>
            <p:cNvPr id="168" name="组合 167"/>
            <p:cNvGrpSpPr/>
            <p:nvPr/>
          </p:nvGrpSpPr>
          <p:grpSpPr>
            <a:xfrm>
              <a:off x="4441088" y="761746"/>
              <a:ext cx="727764" cy="729238"/>
              <a:chOff x="4339490" y="761746"/>
              <a:chExt cx="727764" cy="729238"/>
            </a:xfrm>
          </p:grpSpPr>
          <p:sp>
            <p:nvSpPr>
              <p:cNvPr id="171" name="任意多边形 82"/>
              <p:cNvSpPr/>
              <p:nvPr/>
            </p:nvSpPr>
            <p:spPr bwMode="auto">
              <a:xfrm rot="3738964">
                <a:off x="4338753" y="762483"/>
                <a:ext cx="729238" cy="727764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srgbClr val="FFFFFF"/>
                  </a:solidFill>
                  <a:ea typeface="宋体"/>
                </a:endParaRPr>
              </a:p>
            </p:txBody>
          </p:sp>
          <p:sp>
            <p:nvSpPr>
              <p:cNvPr id="172" name="TextBox 171"/>
              <p:cNvSpPr txBox="1"/>
              <p:nvPr/>
            </p:nvSpPr>
            <p:spPr>
              <a:xfrm>
                <a:off x="4474113" y="801513"/>
                <a:ext cx="408680" cy="538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altLang="zh-CN" sz="2900" spc="271" dirty="0">
                    <a:solidFill>
                      <a:schemeClr val="bg1"/>
                    </a:solidFill>
                    <a:ea typeface="微软雅黑" pitchFamily="34" charset="-122"/>
                  </a:rPr>
                  <a:t>5</a:t>
                </a:r>
                <a:endParaRPr lang="zh-CN" altLang="en-US" sz="2900" spc="271" dirty="0">
                  <a:solidFill>
                    <a:schemeClr val="bg1"/>
                  </a:solidFill>
                  <a:ea typeface="微软雅黑" pitchFamily="34" charset="-122"/>
                </a:endParaRPr>
              </a:p>
            </p:txBody>
          </p:sp>
        </p:grpSp>
        <p:sp>
          <p:nvSpPr>
            <p:cNvPr id="170" name="矩形 39"/>
            <p:cNvSpPr>
              <a:spLocks noChangeArrowheads="1"/>
            </p:cNvSpPr>
            <p:nvPr/>
          </p:nvSpPr>
          <p:spPr bwMode="auto">
            <a:xfrm>
              <a:off x="5291326" y="445206"/>
              <a:ext cx="3762378" cy="962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>
                <a:lnSpc>
                  <a:spcPct val="150000"/>
                </a:lnSpc>
                <a:spcBef>
                  <a:spcPts val="904"/>
                </a:spcBef>
              </a:pPr>
              <a:r>
                <a:rPr lang="en-US" altLang="zh-CN" sz="4300">
                  <a:solidFill>
                    <a:schemeClr val="accent1"/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rPr>
                <a:t>mùa gặt</a:t>
              </a:r>
              <a:endParaRPr lang="zh-CN" altLang="en-US" sz="4300" dirty="0">
                <a:solidFill>
                  <a:schemeClr val="accent1"/>
                </a:solidFill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</p:grpSp>
      <p:sp>
        <p:nvSpPr>
          <p:cNvPr id="3" name="Cloud Callout 2"/>
          <p:cNvSpPr/>
          <p:nvPr/>
        </p:nvSpPr>
        <p:spPr>
          <a:xfrm>
            <a:off x="218717" y="499512"/>
            <a:ext cx="2234618" cy="1497584"/>
          </a:xfrm>
          <a:prstGeom prst="cloudCallout">
            <a:avLst>
              <a:gd name="adj1" fmla="val 35877"/>
              <a:gd name="adj2" fmla="val 91360"/>
            </a:avLst>
          </a:prstGeom>
          <a:solidFill>
            <a:schemeClr val="bg1"/>
          </a:solidFill>
          <a:ln>
            <a:solidFill>
              <a:srgbClr val="BF2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0213" tIns="55106" rIns="110213" bIns="55106" rtlCol="0" anchor="ctr"/>
          <a:lstStyle/>
          <a:p>
            <a:pPr algn="ctr"/>
            <a:endParaRPr lang="en-US"/>
          </a:p>
        </p:txBody>
      </p:sp>
      <p:sp>
        <p:nvSpPr>
          <p:cNvPr id="50" name="TextBox 33"/>
          <p:cNvSpPr txBox="1"/>
          <p:nvPr/>
        </p:nvSpPr>
        <p:spPr>
          <a:xfrm rot="21324261">
            <a:off x="546604" y="895282"/>
            <a:ext cx="1578847" cy="557564"/>
          </a:xfrm>
          <a:prstGeom prst="rect">
            <a:avLst/>
          </a:prstGeom>
          <a:noFill/>
        </p:spPr>
        <p:txBody>
          <a:bodyPr wrap="none" lIns="110213" tIns="55106" rIns="110213" bIns="55106" rtlCol="0">
            <a:spAutoFit/>
          </a:bodyPr>
          <a:lstStyle/>
          <a:p>
            <a:pPr algn="l"/>
            <a:r>
              <a:rPr lang="en-US" altLang="zh-CN" sz="2900" b="1" spc="-181" dirty="0">
                <a:ln w="9525">
                  <a:noFill/>
                </a:ln>
                <a:solidFill>
                  <a:srgbClr val="7030A0"/>
                </a:solidFill>
                <a:effectLst>
                  <a:outerShdw blurRad="50800" dist="38100" dir="5400000" algn="t" rotWithShape="0">
                    <a:schemeClr val="bg1">
                      <a:alpha val="69000"/>
                    </a:schemeClr>
                  </a:outerShdw>
                </a:effectLst>
                <a:latin typeface="+mj-lt"/>
                <a:ea typeface="方正卡通简体" pitchFamily="65" charset="-122"/>
              </a:rPr>
              <a:t>Luyện đọc</a:t>
            </a:r>
            <a:endParaRPr lang="zh-CN" altLang="en-US" sz="2900" b="1" spc="-181" dirty="0">
              <a:ln w="9525">
                <a:noFill/>
              </a:ln>
              <a:solidFill>
                <a:srgbClr val="7030A0"/>
              </a:solidFill>
              <a:effectLst>
                <a:outerShdw blurRad="50800" dist="38100" dir="5400000" algn="t" rotWithShape="0">
                  <a:schemeClr val="bg1">
                    <a:alpha val="69000"/>
                  </a:schemeClr>
                </a:outerShdw>
              </a:effectLst>
              <a:latin typeface="+mj-lt"/>
              <a:ea typeface="方正卡通简体" pitchFamily="65" charset="-122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 flipH="1">
            <a:off x="5209040" y="1679210"/>
            <a:ext cx="28834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6079059" y="2614306"/>
            <a:ext cx="56189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5603673" y="3692187"/>
            <a:ext cx="31717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 flipV="1">
            <a:off x="7002487" y="4723655"/>
            <a:ext cx="1301725" cy="920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6932612" y="5627771"/>
            <a:ext cx="47576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6132331" y="1679210"/>
            <a:ext cx="28834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 flipV="1">
            <a:off x="6582304" y="3690488"/>
            <a:ext cx="565301" cy="1621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05530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" grpId="0" animBg="1"/>
      <p:bldP spid="5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460216" y="228600"/>
            <a:ext cx="12615224" cy="6383555"/>
            <a:chOff x="794388" y="381000"/>
            <a:chExt cx="12615224" cy="6383555"/>
          </a:xfrm>
        </p:grpSpPr>
        <p:sp>
          <p:nvSpPr>
            <p:cNvPr id="36" name="TextBox 35"/>
            <p:cNvSpPr txBox="1"/>
            <p:nvPr/>
          </p:nvSpPr>
          <p:spPr>
            <a:xfrm>
              <a:off x="2112268" y="381000"/>
              <a:ext cx="7927354" cy="697563"/>
            </a:xfrm>
            <a:prstGeom prst="rect">
              <a:avLst/>
            </a:prstGeom>
            <a:noFill/>
          </p:spPr>
          <p:txBody>
            <a:bodyPr wrap="square" lIns="121833" tIns="60917" rIns="121833" bIns="60917" rtlCol="0">
              <a:spAutoFit/>
            </a:bodyPr>
            <a:lstStyle/>
            <a:p>
              <a:pPr algn="ctr"/>
              <a:r>
                <a:rPr lang="en-US" sz="3700" b="1">
                  <a:latin typeface="Arial" pitchFamily="34" charset="0"/>
                  <a:ea typeface="Arial-Rounded" pitchFamily="34" charset="0"/>
                  <a:cs typeface="Arial" pitchFamily="34" charset="0"/>
                </a:rPr>
                <a:t>Lớn lên bạn làm gì?</a:t>
              </a:r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794388" y="1295400"/>
              <a:ext cx="12615224" cy="5469155"/>
              <a:chOff x="794388" y="1295400"/>
              <a:chExt cx="12615224" cy="5469155"/>
            </a:xfrm>
          </p:grpSpPr>
          <p:sp>
            <p:nvSpPr>
              <p:cNvPr id="38" name="TextBox 37"/>
              <p:cNvSpPr txBox="1"/>
              <p:nvPr/>
            </p:nvSpPr>
            <p:spPr>
              <a:xfrm>
                <a:off x="794388" y="1295400"/>
                <a:ext cx="6747824" cy="2339015"/>
              </a:xfrm>
              <a:prstGeom prst="rect">
                <a:avLst/>
              </a:prstGeom>
              <a:noFill/>
            </p:spPr>
            <p:txBody>
              <a:bodyPr wrap="square" lIns="121833" tIns="60917" rIns="121833" bIns="60917" rtlCol="0">
                <a:spAutoFit/>
              </a:bodyPr>
              <a:lstStyle/>
              <a:p>
                <a:pPr algn="just"/>
                <a:r>
                  <a:rPr lang="en-US" sz="360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Lớn lên bạn làm gì?</a:t>
                </a:r>
              </a:p>
              <a:p>
                <a:pPr algn="just"/>
                <a:r>
                  <a:rPr lang="en-US" sz="360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Tớ muốn làm thuỷ thủ</a:t>
                </a:r>
              </a:p>
              <a:p>
                <a:pPr algn="just"/>
                <a:r>
                  <a:rPr lang="en-US" sz="360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Lái tàu vượt sóng dữ,</a:t>
                </a:r>
              </a:p>
              <a:p>
                <a:pPr algn="just"/>
                <a:r>
                  <a:rPr lang="en-US" sz="360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Băng qua nhiều đại dương.</a:t>
                </a: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6847454" y="1295400"/>
                <a:ext cx="5776487" cy="2339015"/>
              </a:xfrm>
              <a:prstGeom prst="rect">
                <a:avLst/>
              </a:prstGeom>
              <a:noFill/>
            </p:spPr>
            <p:txBody>
              <a:bodyPr wrap="square" lIns="121833" tIns="60917" rIns="121833" bIns="60917" rtlCol="0">
                <a:spAutoFit/>
              </a:bodyPr>
              <a:lstStyle/>
              <a:p>
                <a:pPr algn="just"/>
                <a:r>
                  <a:rPr lang="en-US" sz="360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Lớn lên bạn làm gì?</a:t>
                </a:r>
              </a:p>
              <a:p>
                <a:pPr algn="just"/>
                <a:r>
                  <a:rPr lang="en-US" sz="360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A, tớ đi gieo hạt…</a:t>
                </a:r>
              </a:p>
              <a:p>
                <a:pPr algn="just"/>
                <a:r>
                  <a:rPr lang="en-US" sz="360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Mỗi khi vào mùa gặt</a:t>
                </a:r>
              </a:p>
              <a:p>
                <a:pPr algn="just"/>
                <a:r>
                  <a:rPr lang="en-US" sz="360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Lúa vàng reo trên đồng.</a:t>
                </a: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794388" y="3822878"/>
                <a:ext cx="6332847" cy="2339015"/>
              </a:xfrm>
              <a:prstGeom prst="rect">
                <a:avLst/>
              </a:prstGeom>
              <a:noFill/>
            </p:spPr>
            <p:txBody>
              <a:bodyPr wrap="square" lIns="121833" tIns="60917" rIns="121833" bIns="60917" rtlCol="0">
                <a:spAutoFit/>
              </a:bodyPr>
              <a:lstStyle/>
              <a:p>
                <a:pPr algn="just"/>
                <a:r>
                  <a:rPr lang="en-US" sz="360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Lớn lên bạn làm gì?</a:t>
                </a:r>
              </a:p>
              <a:p>
                <a:pPr algn="just"/>
                <a:r>
                  <a:rPr lang="en-US" sz="360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Tớ sẽ làm đầu bếp, </a:t>
                </a:r>
              </a:p>
              <a:p>
                <a:pPr algn="just"/>
                <a:r>
                  <a:rPr lang="en-US" sz="360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làm bánh ngọt thật đẹp, </a:t>
                </a:r>
              </a:p>
              <a:p>
                <a:pPr algn="just"/>
                <a:r>
                  <a:rPr lang="en-US" sz="360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Nấu món mì… siêu ngon.</a:t>
                </a: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6772797" y="3822878"/>
                <a:ext cx="6636815" cy="2339015"/>
              </a:xfrm>
              <a:prstGeom prst="rect">
                <a:avLst/>
              </a:prstGeom>
              <a:noFill/>
            </p:spPr>
            <p:txBody>
              <a:bodyPr wrap="square" lIns="121833" tIns="60917" rIns="121833" bIns="60917" rtlCol="0">
                <a:spAutoFit/>
              </a:bodyPr>
              <a:lstStyle/>
              <a:p>
                <a:pPr algn="just"/>
                <a:r>
                  <a:rPr lang="en-US" sz="360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Lớn lên bạn làm gì?</a:t>
                </a:r>
              </a:p>
              <a:p>
                <a:pPr algn="just"/>
                <a:r>
                  <a:rPr lang="en-US" sz="360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Câu hỏi này… khó quá!</a:t>
                </a:r>
              </a:p>
              <a:p>
                <a:pPr algn="just"/>
                <a:r>
                  <a:rPr lang="en-US" sz="360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Để tớ làm bài đã…</a:t>
                </a:r>
              </a:p>
              <a:p>
                <a:pPr algn="just"/>
                <a:r>
                  <a:rPr lang="en-US" sz="360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Rồi ngày mai, nghĩ dần…</a:t>
                </a: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9066212" y="6087533"/>
                <a:ext cx="4141431" cy="677022"/>
              </a:xfrm>
              <a:prstGeom prst="rect">
                <a:avLst/>
              </a:prstGeom>
              <a:noFill/>
            </p:spPr>
            <p:txBody>
              <a:bodyPr wrap="square" lIns="121833" tIns="60917" rIns="121833" bIns="60917" rtlCol="0">
                <a:spAutoFit/>
              </a:bodyPr>
              <a:lstStyle/>
              <a:p>
                <a:pPr algn="just"/>
                <a:r>
                  <a:rPr lang="en-US" sz="360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(Thái Dương)</a:t>
                </a:r>
              </a:p>
            </p:txBody>
          </p:sp>
        </p:grpSp>
      </p:grpSp>
      <p:grpSp>
        <p:nvGrpSpPr>
          <p:cNvPr id="23" name="Group 22"/>
          <p:cNvGrpSpPr/>
          <p:nvPr/>
        </p:nvGrpSpPr>
        <p:grpSpPr>
          <a:xfrm>
            <a:off x="6307043" y="2867060"/>
            <a:ext cx="131582" cy="580823"/>
            <a:chOff x="2590800" y="2272159"/>
            <a:chExt cx="98712" cy="435617"/>
          </a:xfrm>
        </p:grpSpPr>
        <p:cxnSp>
          <p:nvCxnSpPr>
            <p:cNvPr id="24" name="Straight Connector 23"/>
            <p:cNvCxnSpPr/>
            <p:nvPr/>
          </p:nvCxnSpPr>
          <p:spPr>
            <a:xfrm flipH="1">
              <a:off x="2590800" y="2272159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>
              <a:off x="2651412" y="2282551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5870487" y="5357816"/>
            <a:ext cx="131582" cy="580823"/>
            <a:chOff x="2590800" y="2272159"/>
            <a:chExt cx="98712" cy="435617"/>
          </a:xfrm>
        </p:grpSpPr>
        <p:cxnSp>
          <p:nvCxnSpPr>
            <p:cNvPr id="27" name="Straight Connector 26"/>
            <p:cNvCxnSpPr/>
            <p:nvPr/>
          </p:nvCxnSpPr>
          <p:spPr>
            <a:xfrm flipH="1">
              <a:off x="2590800" y="2272159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>
              <a:off x="2651412" y="2282551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11657012" y="2853204"/>
            <a:ext cx="131582" cy="580823"/>
            <a:chOff x="2590800" y="2272159"/>
            <a:chExt cx="98712" cy="435617"/>
          </a:xfrm>
        </p:grpSpPr>
        <p:cxnSp>
          <p:nvCxnSpPr>
            <p:cNvPr id="30" name="Straight Connector 29"/>
            <p:cNvCxnSpPr/>
            <p:nvPr/>
          </p:nvCxnSpPr>
          <p:spPr>
            <a:xfrm flipH="1">
              <a:off x="2590800" y="2272159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>
              <a:off x="2651412" y="2282551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11739643" y="5371672"/>
            <a:ext cx="131582" cy="580823"/>
            <a:chOff x="2590800" y="2272159"/>
            <a:chExt cx="98712" cy="435617"/>
          </a:xfrm>
        </p:grpSpPr>
        <p:cxnSp>
          <p:nvCxnSpPr>
            <p:cNvPr id="33" name="Straight Connector 32"/>
            <p:cNvCxnSpPr/>
            <p:nvPr/>
          </p:nvCxnSpPr>
          <p:spPr>
            <a:xfrm flipH="1">
              <a:off x="2590800" y="2272159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>
              <a:off x="2651412" y="2282551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95868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83126" y="457200"/>
            <a:ext cx="3961368" cy="1143000"/>
          </a:xfrm>
          <a:prstGeom prst="rect">
            <a:avLst/>
          </a:prstGeom>
        </p:spPr>
        <p:txBody>
          <a:bodyPr vert="horz" lIns="121719" tIns="60861" rIns="121719" bIns="60861" rtlCol="0" anchor="ctr">
            <a:noAutofit/>
          </a:bodyPr>
          <a:lstStyle>
            <a:lvl1pPr algn="ctr" defTabSz="91318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Thuỷ thủ	:</a:t>
            </a:r>
            <a:endParaRPr lang="en-US" sz="480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732212" y="457200"/>
            <a:ext cx="8864246" cy="1143000"/>
          </a:xfrm>
          <a:prstGeom prst="rect">
            <a:avLst/>
          </a:prstGeom>
        </p:spPr>
        <p:txBody>
          <a:bodyPr vert="horz" lIns="121719" tIns="60861" rIns="121719" bIns="60861" rtlCol="0" anchor="ctr">
            <a:noAutofit/>
          </a:bodyPr>
          <a:lstStyle>
            <a:lvl1pPr algn="ctr" defTabSz="91318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4800">
                <a:latin typeface="Arial" pitchFamily="34" charset="0"/>
                <a:cs typeface="Arial" pitchFamily="34" charset="0"/>
              </a:rPr>
              <a:t>người làm việc trên tàu thuỷ.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93712" y="1707536"/>
            <a:ext cx="3961368" cy="1143000"/>
          </a:xfrm>
          <a:prstGeom prst="rect">
            <a:avLst/>
          </a:prstGeom>
        </p:spPr>
        <p:txBody>
          <a:bodyPr vert="horz" lIns="121719" tIns="60861" rIns="121719" bIns="60861" rtlCol="0" anchor="ctr">
            <a:noAutofit/>
          </a:bodyPr>
          <a:lstStyle>
            <a:lvl1pPr algn="ctr" defTabSz="91318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Sóng dữ	:</a:t>
            </a:r>
            <a:endParaRPr lang="en-US" sz="4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742798" y="1707536"/>
            <a:ext cx="8864246" cy="1143000"/>
          </a:xfrm>
          <a:prstGeom prst="rect">
            <a:avLst/>
          </a:prstGeom>
        </p:spPr>
        <p:txBody>
          <a:bodyPr vert="horz" lIns="121719" tIns="60861" rIns="121719" bIns="60861" rtlCol="0" anchor="ctr">
            <a:noAutofit/>
          </a:bodyPr>
          <a:lstStyle>
            <a:lvl1pPr algn="ctr" defTabSz="91318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4800">
                <a:latin typeface="Arial" pitchFamily="34" charset="0"/>
                <a:cs typeface="Arial" pitchFamily="34" charset="0"/>
              </a:rPr>
              <a:t>sóng lớn và nguy hiểm.</a:t>
            </a:r>
          </a:p>
        </p:txBody>
      </p:sp>
      <p:pic>
        <p:nvPicPr>
          <p:cNvPr id="2050" name="Picture 2" descr="Mát mắt trước những hình nền sóng biển đẹp nhất thế giớ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812" y="2865994"/>
            <a:ext cx="6019800" cy="3696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1926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327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1408</TotalTime>
  <Words>1078</Words>
  <Application>Microsoft Office PowerPoint</Application>
  <PresentationFormat>Custom</PresentationFormat>
  <Paragraphs>194</Paragraphs>
  <Slides>18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微软雅黑</vt:lpstr>
      <vt:lpstr>宋体</vt:lpstr>
      <vt:lpstr>Arial</vt:lpstr>
      <vt:lpstr>Arial Rounded MT Bold</vt:lpstr>
      <vt:lpstr>Arial-Rounded</vt:lpstr>
      <vt:lpstr>Calibri</vt:lpstr>
      <vt:lpstr>Times New Roman</vt:lpstr>
      <vt:lpstr>方正卡通简体</vt:lpstr>
      <vt:lpstr>方正粗圆_GBK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Gieo hạt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MyPC</cp:lastModifiedBy>
  <cp:revision>221</cp:revision>
  <dcterms:created xsi:type="dcterms:W3CDTF">2020-12-08T15:48:47Z</dcterms:created>
  <dcterms:modified xsi:type="dcterms:W3CDTF">2022-05-08T15:44:15Z</dcterms:modified>
</cp:coreProperties>
</file>